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8" r:id="rId3"/>
    <p:sldId id="273" r:id="rId4"/>
    <p:sldId id="290" r:id="rId5"/>
    <p:sldId id="291" r:id="rId6"/>
    <p:sldId id="274" r:id="rId7"/>
    <p:sldId id="292" r:id="rId8"/>
    <p:sldId id="275" r:id="rId9"/>
    <p:sldId id="276" r:id="rId10"/>
    <p:sldId id="267" r:id="rId11"/>
    <p:sldId id="295" r:id="rId12"/>
    <p:sldId id="269" r:id="rId13"/>
    <p:sldId id="277" r:id="rId14"/>
    <p:sldId id="278" r:id="rId15"/>
    <p:sldId id="279" r:id="rId16"/>
    <p:sldId id="280" r:id="rId17"/>
    <p:sldId id="260" r:id="rId18"/>
    <p:sldId id="261" r:id="rId19"/>
    <p:sldId id="283" r:id="rId20"/>
    <p:sldId id="286" r:id="rId21"/>
    <p:sldId id="288" r:id="rId22"/>
    <p:sldId id="289" r:id="rId23"/>
    <p:sldId id="26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50"/>
    <a:srgbClr val="003E64"/>
    <a:srgbClr val="004068"/>
    <a:srgbClr val="0B0D61"/>
    <a:srgbClr val="252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76" autoAdjust="0"/>
    <p:restoredTop sz="94660"/>
  </p:normalViewPr>
  <p:slideViewPr>
    <p:cSldViewPr snapToGrid="0">
      <p:cViewPr varScale="1">
        <p:scale>
          <a:sx n="74" d="100"/>
          <a:sy n="74" d="100"/>
        </p:scale>
        <p:origin x="4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B0BBAF-8A0D-4A06-B506-D5EB95714438}" type="datetimeFigureOut">
              <a:rPr lang="en-US" smtClean="0"/>
              <a:t>10/5/2023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D8ED4-110A-49E4-9F52-6D0AE6C3402C}" type="slidenum">
              <a:rPr lang="en-US" smtClean="0"/>
              <a:t>‹#›</a:t>
            </a:fld>
            <a:endParaRPr lang="en-US"/>
          </a:p>
        </p:txBody>
      </p:sp>
    </p:spTree>
    <p:extLst>
      <p:ext uri="{BB962C8B-B14F-4D97-AF65-F5344CB8AC3E}">
        <p14:creationId xmlns:p14="http://schemas.microsoft.com/office/powerpoint/2010/main" val="70312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jamanetwork.com/journals/jamaneurology/fullarticle/279727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amanetwork.com/journals/jamaneurology/fullarticle/279727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 growth</a:t>
            </a:r>
          </a:p>
          <a:p>
            <a:r>
              <a:rPr lang="en-US" dirty="0"/>
              <a:t>Life expectancy</a:t>
            </a:r>
          </a:p>
          <a:p>
            <a:r>
              <a:rPr lang="en-US" dirty="0"/>
              <a:t>The “oldest-old”</a:t>
            </a:r>
          </a:p>
        </p:txBody>
      </p:sp>
      <p:sp>
        <p:nvSpPr>
          <p:cNvPr id="4" name="Slide Number Placeholder 3"/>
          <p:cNvSpPr>
            <a:spLocks noGrp="1"/>
          </p:cNvSpPr>
          <p:nvPr>
            <p:ph type="sldNum" sz="quarter" idx="5"/>
          </p:nvPr>
        </p:nvSpPr>
        <p:spPr/>
        <p:txBody>
          <a:bodyPr/>
          <a:lstStyle/>
          <a:p>
            <a:fld id="{3C0C3F66-5094-4E70-967F-5EF3797CA354}" type="slidenum">
              <a:rPr lang="en-US" smtClean="0"/>
              <a:t>9</a:t>
            </a:fld>
            <a:endParaRPr lang="en-US"/>
          </a:p>
        </p:txBody>
      </p:sp>
    </p:spTree>
    <p:extLst>
      <p:ext uri="{BB962C8B-B14F-4D97-AF65-F5344CB8AC3E}">
        <p14:creationId xmlns:p14="http://schemas.microsoft.com/office/powerpoint/2010/main" val="392167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A2B2D"/>
                </a:solidFill>
                <a:effectLst/>
                <a:latin typeface="itc-giovanni"/>
              </a:rPr>
              <a:t>In the first nationally representative </a:t>
            </a:r>
            <a:r>
              <a:rPr lang="en-US" b="0" i="0" u="sng" dirty="0">
                <a:solidFill>
                  <a:srgbClr val="2A74D5"/>
                </a:solidFill>
                <a:effectLst/>
                <a:latin typeface="itc-giovanni"/>
                <a:hlinkClick r:id="rId3"/>
              </a:rPr>
              <a:t>study</a:t>
            </a:r>
            <a:r>
              <a:rPr lang="en-US" b="0" i="0" u="none" strike="noStrike" dirty="0">
                <a:solidFill>
                  <a:srgbClr val="2A74D5"/>
                </a:solidFill>
                <a:effectLst/>
                <a:latin typeface="itc-giovanni"/>
                <a:hlinkClick r:id="rId3"/>
              </a:rPr>
              <a:t>(link is external and opens in a new window)</a:t>
            </a:r>
            <a:r>
              <a:rPr lang="en-US" b="0" i="0" dirty="0">
                <a:solidFill>
                  <a:srgbClr val="2A2B2D"/>
                </a:solidFill>
                <a:effectLst/>
                <a:latin typeface="itc-giovanni"/>
              </a:rPr>
              <a:t> of cognitive impairment prevalence in more than 20 years, Columbia University researchers have found almost 10% of U.S. adults ages 65 and older have dementia, while another 22% have mild cognitive impairment. People with dementia and mild cognitive impairment are more likely to be older, have lower levels of education, and to be racialized as Black or Hispanic. Men and women have similar rates of dementia and mild cognitive impairment.</a:t>
            </a:r>
          </a:p>
          <a:p>
            <a:r>
              <a:rPr lang="en-US" b="0" i="0" dirty="0">
                <a:solidFill>
                  <a:srgbClr val="2A2B2D"/>
                </a:solidFill>
                <a:effectLst/>
                <a:latin typeface="itc-giovanni"/>
              </a:rPr>
              <a:t>“Dementia research in general has largely focused on college-educated people who are racialized as white,” says Manly. </a:t>
            </a:r>
          </a:p>
          <a:p>
            <a:r>
              <a:rPr lang="en-US" dirty="0"/>
              <a:t>https://www.cuimc.columbia.edu/news/one-10-older-americans-has-dementia#:~:text=In%20the%20first%20nationally%20representative,22%25%20have%20mild%20cognitive%20impairment.</a:t>
            </a:r>
          </a:p>
        </p:txBody>
      </p:sp>
      <p:sp>
        <p:nvSpPr>
          <p:cNvPr id="4" name="Slide Number Placeholder 3"/>
          <p:cNvSpPr>
            <a:spLocks noGrp="1"/>
          </p:cNvSpPr>
          <p:nvPr>
            <p:ph type="sldNum" sz="quarter" idx="5"/>
          </p:nvPr>
        </p:nvSpPr>
        <p:spPr/>
        <p:txBody>
          <a:bodyPr/>
          <a:lstStyle/>
          <a:p>
            <a:fld id="{3C0C3F66-5094-4E70-967F-5EF3797CA354}" type="slidenum">
              <a:rPr lang="en-US" smtClean="0"/>
              <a:t>13</a:t>
            </a:fld>
            <a:endParaRPr lang="en-US"/>
          </a:p>
        </p:txBody>
      </p:sp>
    </p:spTree>
    <p:extLst>
      <p:ext uri="{BB962C8B-B14F-4D97-AF65-F5344CB8AC3E}">
        <p14:creationId xmlns:p14="http://schemas.microsoft.com/office/powerpoint/2010/main" val="1470911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A2B2D"/>
                </a:solidFill>
                <a:effectLst/>
                <a:latin typeface="itc-giovanni"/>
              </a:rPr>
              <a:t>In the first nationally representative </a:t>
            </a:r>
            <a:r>
              <a:rPr lang="en-US" b="0" i="0" u="sng" dirty="0">
                <a:solidFill>
                  <a:srgbClr val="2A74D5"/>
                </a:solidFill>
                <a:effectLst/>
                <a:latin typeface="itc-giovanni"/>
                <a:hlinkClick r:id="rId3"/>
              </a:rPr>
              <a:t>study</a:t>
            </a:r>
            <a:r>
              <a:rPr lang="en-US" b="0" i="0" u="none" strike="noStrike" dirty="0">
                <a:solidFill>
                  <a:srgbClr val="2A74D5"/>
                </a:solidFill>
                <a:effectLst/>
                <a:latin typeface="itc-giovanni"/>
                <a:hlinkClick r:id="rId3"/>
              </a:rPr>
              <a:t>(link is external and opens in a new window)</a:t>
            </a:r>
            <a:r>
              <a:rPr lang="en-US" b="0" i="0" dirty="0">
                <a:solidFill>
                  <a:srgbClr val="2A2B2D"/>
                </a:solidFill>
                <a:effectLst/>
                <a:latin typeface="itc-giovanni"/>
              </a:rPr>
              <a:t> of cognitive impairment prevalence in more than 20 years, Columbia University researchers have found almost 10% of U.S. adults ages 65 and older have dementia, while another 22% have mild cognitive impairment. People with dementia and mild cognitive impairment are more likely to be older, have lower levels of education, and to be racialized as Black or Hispanic. Men and women have similar rates of dementia and mild cognitive impairment.</a:t>
            </a:r>
          </a:p>
          <a:p>
            <a:r>
              <a:rPr lang="en-US" b="0" i="0" dirty="0">
                <a:solidFill>
                  <a:srgbClr val="2A2B2D"/>
                </a:solidFill>
                <a:effectLst/>
                <a:latin typeface="itc-giovanni"/>
              </a:rPr>
              <a:t>“Dementia research in general has largely focused on college-educated people who are racialized as white,” says Manly. </a:t>
            </a:r>
            <a:endParaRPr lang="en-US" dirty="0"/>
          </a:p>
        </p:txBody>
      </p:sp>
      <p:sp>
        <p:nvSpPr>
          <p:cNvPr id="4" name="Slide Number Placeholder 3"/>
          <p:cNvSpPr>
            <a:spLocks noGrp="1"/>
          </p:cNvSpPr>
          <p:nvPr>
            <p:ph type="sldNum" sz="quarter" idx="5"/>
          </p:nvPr>
        </p:nvSpPr>
        <p:spPr/>
        <p:txBody>
          <a:bodyPr/>
          <a:lstStyle/>
          <a:p>
            <a:fld id="{3C0C3F66-5094-4E70-967F-5EF3797CA354}" type="slidenum">
              <a:rPr lang="en-US" smtClean="0"/>
              <a:t>14</a:t>
            </a:fld>
            <a:endParaRPr lang="en-US"/>
          </a:p>
        </p:txBody>
      </p:sp>
    </p:spTree>
    <p:extLst>
      <p:ext uri="{BB962C8B-B14F-4D97-AF65-F5344CB8AC3E}">
        <p14:creationId xmlns:p14="http://schemas.microsoft.com/office/powerpoint/2010/main" val="1986342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Georgia" panose="02040502050405020303" pitchFamily="18" charset="0"/>
              </a:rPr>
              <a:t>Depression can have many etiologies, including social isolation; loneliness;</a:t>
            </a:r>
          </a:p>
          <a:p>
            <a:pPr algn="l"/>
            <a:r>
              <a:rPr lang="en-US" sz="1800" b="0" i="0" u="none" strike="noStrike" baseline="0" dirty="0">
                <a:latin typeface="Georgia" panose="02040502050405020303" pitchFamily="18" charset="0"/>
              </a:rPr>
              <a:t>acute changes in health, such as a myocardial infarction or stroke;</a:t>
            </a:r>
          </a:p>
          <a:p>
            <a:pPr algn="l"/>
            <a:r>
              <a:rPr lang="en-US" sz="1800" b="0" i="0" u="none" strike="noStrike" baseline="0" dirty="0">
                <a:latin typeface="Georgia" panose="02040502050405020303" pitchFamily="18" charset="0"/>
              </a:rPr>
              <a:t>and chronic health conditions, such as cancer or pain, as well as socioeconomic</a:t>
            </a:r>
          </a:p>
          <a:p>
            <a:pPr algn="l"/>
            <a:r>
              <a:rPr lang="en-US" sz="1800" b="0" i="0" u="none" strike="noStrike" baseline="0" dirty="0">
                <a:latin typeface="Georgia" panose="02040502050405020303" pitchFamily="18" charset="0"/>
              </a:rPr>
              <a:t>and genetic causes (Fiske et al. 2009). Although less than 5%</a:t>
            </a:r>
          </a:p>
          <a:p>
            <a:pPr algn="l"/>
            <a:r>
              <a:rPr lang="en-US" sz="1800" b="0" i="0" u="none" strike="noStrike" baseline="0" dirty="0">
                <a:latin typeface="Georgia" panose="02040502050405020303" pitchFamily="18" charset="0"/>
              </a:rPr>
              <a:t>of older adults in the community live with major depressive disorder</a:t>
            </a:r>
          </a:p>
          <a:p>
            <a:pPr algn="l"/>
            <a:r>
              <a:rPr lang="en-US" sz="1800" b="0" i="0" u="none" strike="noStrike" baseline="0" dirty="0">
                <a:latin typeface="Georgia" panose="02040502050405020303" pitchFamily="18" charset="0"/>
              </a:rPr>
              <a:t>(Centers for Disease Control and Prevention 2021), this rate rises to</a:t>
            </a:r>
          </a:p>
          <a:p>
            <a:pPr algn="l"/>
            <a:r>
              <a:rPr lang="en-US" sz="1800" b="0" i="0" u="none" strike="noStrike" baseline="0" dirty="0">
                <a:latin typeface="Georgia" panose="02040502050405020303" pitchFamily="18" charset="0"/>
              </a:rPr>
              <a:t>more than 10% when an older adult is hospitalized or requires home</a:t>
            </a:r>
          </a:p>
          <a:p>
            <a:pPr algn="l"/>
            <a:r>
              <a:rPr lang="en-US" sz="1800" b="0" i="0" u="none" strike="noStrike" baseline="0" dirty="0">
                <a:latin typeface="Georgia" panose="02040502050405020303" pitchFamily="18" charset="0"/>
              </a:rPr>
              <a:t>health care. Depression is associated with decline in cognitive functioning</a:t>
            </a:r>
          </a:p>
          <a:p>
            <a:pPr algn="l"/>
            <a:r>
              <a:rPr lang="en-US" sz="1800" b="0" i="0" u="none" strike="noStrike" baseline="0" dirty="0">
                <a:latin typeface="Georgia" panose="02040502050405020303" pitchFamily="18" charset="0"/>
              </a:rPr>
              <a:t>(Donovan et al. 2017) and mortality (Schulz et al. 2000), as well as</a:t>
            </a:r>
          </a:p>
          <a:p>
            <a:pPr algn="l"/>
            <a:r>
              <a:rPr lang="en-US" sz="1800" b="0" i="0" u="none" strike="noStrike" baseline="0" dirty="0">
                <a:latin typeface="Georgia" panose="02040502050405020303" pitchFamily="18" charset="0"/>
              </a:rPr>
              <a:t>presentations involving somatic complaints (e.g., insomnia, pain) or</a:t>
            </a:r>
          </a:p>
          <a:p>
            <a:pPr algn="l"/>
            <a:r>
              <a:rPr lang="en-US" sz="1800" b="0" i="0" u="none" strike="noStrike" baseline="0" dirty="0">
                <a:latin typeface="Georgia" panose="02040502050405020303" pitchFamily="18" charset="0"/>
              </a:rPr>
              <a:t>irritability (Fiske et al. 2009). Depression can be successfully treated </a:t>
            </a:r>
            <a:r>
              <a:rPr lang="en-US" sz="1800" b="0" i="0" u="none" strike="noStrike" baseline="0" dirty="0" err="1">
                <a:latin typeface="Georgia" panose="02040502050405020303" pitchFamily="18" charset="0"/>
              </a:rPr>
              <a:t>inand</a:t>
            </a:r>
            <a:r>
              <a:rPr lang="en-US" sz="1800" b="0" i="0" u="none" strike="noStrike" baseline="0" dirty="0">
                <a:latin typeface="Georgia" panose="02040502050405020303" pitchFamily="18" charset="0"/>
              </a:rPr>
              <a:t> doing so also may increase physical functioning (Callahan</a:t>
            </a:r>
          </a:p>
          <a:p>
            <a:pPr algn="l"/>
            <a:r>
              <a:rPr lang="en-US" sz="1800" b="0" i="0" u="none" strike="noStrike" baseline="0" dirty="0">
                <a:latin typeface="Georgia" panose="02040502050405020303" pitchFamily="18" charset="0"/>
              </a:rPr>
              <a:t>et al. 2005).</a:t>
            </a:r>
          </a:p>
          <a:p>
            <a:pPr algn="l"/>
            <a:r>
              <a:rPr lang="en-US" sz="1800" b="0" i="0" u="none" strike="noStrike" baseline="0" dirty="0">
                <a:latin typeface="Georgia" panose="02040502050405020303" pitchFamily="18" charset="0"/>
              </a:rPr>
              <a:t>A systematic review of the literature found that depressive disorders</a:t>
            </a:r>
          </a:p>
          <a:p>
            <a:pPr algn="l"/>
            <a:r>
              <a:rPr lang="en-US" sz="1800" b="0" i="0" u="none" strike="noStrike" baseline="0" dirty="0">
                <a:latin typeface="Georgia" panose="02040502050405020303" pitchFamily="18" charset="0"/>
              </a:rPr>
              <a:t>were the most common risk factor for suicidal behavior in older adults</a:t>
            </a:r>
          </a:p>
          <a:p>
            <a:pPr algn="l"/>
            <a:r>
              <a:rPr lang="en-US" sz="1800" b="0" i="0" u="none" strike="noStrike" baseline="0" dirty="0">
                <a:latin typeface="Georgia" panose="02040502050405020303" pitchFamily="18" charset="0"/>
              </a:rPr>
              <a:t>(</a:t>
            </a:r>
            <a:r>
              <a:rPr lang="en-US" sz="1800" b="0" i="0" u="none" strike="noStrike" baseline="0" dirty="0" err="1">
                <a:latin typeface="Georgia" panose="02040502050405020303" pitchFamily="18" charset="0"/>
              </a:rPr>
              <a:t>Beghi</a:t>
            </a:r>
            <a:r>
              <a:rPr lang="en-US" sz="1800" b="0" i="0" u="none" strike="noStrike" baseline="0" dirty="0">
                <a:latin typeface="Georgia" panose="02040502050405020303" pitchFamily="18" charset="0"/>
              </a:rPr>
              <a:t> et al. 2021). In addition to depression, other risk factors for suicide</a:t>
            </a:r>
          </a:p>
          <a:p>
            <a:pPr algn="l"/>
            <a:r>
              <a:rPr lang="en-US" sz="1800" b="0" i="0" u="none" strike="noStrike" baseline="0" dirty="0">
                <a:latin typeface="Georgia" panose="02040502050405020303" pitchFamily="18" charset="0"/>
              </a:rPr>
              <a:t>in older adults include social isolation, perceived poor health, barriers</a:t>
            </a:r>
          </a:p>
          <a:p>
            <a:pPr algn="l"/>
            <a:r>
              <a:rPr lang="en-US" sz="1800" b="0" i="0" u="none" strike="noStrike" baseline="0" dirty="0">
                <a:latin typeface="Georgia" panose="02040502050405020303" pitchFamily="18" charset="0"/>
              </a:rPr>
              <a:t>to access to psychotropic medication, impaired sleep, previous</a:t>
            </a:r>
          </a:p>
          <a:p>
            <a:pPr algn="l"/>
            <a:r>
              <a:rPr lang="en-US" sz="1800" b="0" i="0" u="none" strike="noStrike" baseline="0" dirty="0">
                <a:latin typeface="Georgia" panose="02040502050405020303" pitchFamily="18" charset="0"/>
              </a:rPr>
              <a:t>suicide attempts, chronic diseases (e.g., cancer), and functional impairment</a:t>
            </a:r>
          </a:p>
          <a:p>
            <a:pPr algn="l"/>
            <a:r>
              <a:rPr lang="en-US" sz="1800" b="0" i="0" u="none" strike="noStrike" baseline="0" dirty="0">
                <a:latin typeface="Georgia" panose="02040502050405020303" pitchFamily="18" charset="0"/>
              </a:rPr>
              <a:t>(</a:t>
            </a:r>
            <a:r>
              <a:rPr lang="en-US" sz="1800" b="0" i="0" u="none" strike="noStrike" baseline="0" dirty="0" err="1">
                <a:latin typeface="Georgia" panose="02040502050405020303" pitchFamily="18" charset="0"/>
              </a:rPr>
              <a:t>Fässberg</a:t>
            </a:r>
            <a:r>
              <a:rPr lang="en-US" sz="1800" b="0" i="0" u="none" strike="noStrike" baseline="0" dirty="0">
                <a:latin typeface="Georgia" panose="02040502050405020303" pitchFamily="18" charset="0"/>
              </a:rPr>
              <a:t> et al. 2016). The lethality rate of attempted suicide increases</a:t>
            </a:r>
          </a:p>
          <a:p>
            <a:pPr algn="l"/>
            <a:r>
              <a:rPr lang="en-US" sz="1800" b="0" i="0" u="none" strike="noStrike" baseline="0" dirty="0">
                <a:latin typeface="Georgia" panose="02040502050405020303" pitchFamily="18" charset="0"/>
              </a:rPr>
              <a:t>with age and is higher in males than in females (</a:t>
            </a:r>
            <a:r>
              <a:rPr lang="en-US" sz="1800" b="0" i="0" u="none" strike="noStrike" baseline="0" dirty="0" err="1">
                <a:latin typeface="Georgia" panose="02040502050405020303" pitchFamily="18" charset="0"/>
              </a:rPr>
              <a:t>Dombrovski</a:t>
            </a:r>
            <a:r>
              <a:rPr lang="en-US" sz="1800" b="0" i="0" u="none" strike="noStrike" baseline="0" dirty="0">
                <a:latin typeface="Georgia" panose="02040502050405020303" pitchFamily="18" charset="0"/>
              </a:rPr>
              <a:t> et</a:t>
            </a:r>
          </a:p>
          <a:p>
            <a:pPr algn="l"/>
            <a:r>
              <a:rPr lang="en-US" sz="1800" b="0" i="0" u="none" strike="noStrike" baseline="0" dirty="0">
                <a:latin typeface="Georgia" panose="02040502050405020303" pitchFamily="18" charset="0"/>
              </a:rPr>
              <a:t>al. 2008). Although these statistics are alarming, interventions that promote</a:t>
            </a:r>
          </a:p>
          <a:p>
            <a:pPr algn="l"/>
            <a:r>
              <a:rPr lang="en-US" sz="1800" b="0" i="0" u="none" strike="noStrike" baseline="0" dirty="0">
                <a:latin typeface="Georgia" panose="02040502050405020303" pitchFamily="18" charset="0"/>
              </a:rPr>
              <a:t>a holistic view of health and well-being, including social connectedness,</a:t>
            </a:r>
          </a:p>
          <a:p>
            <a:pPr algn="l"/>
            <a:r>
              <a:rPr lang="en-US" sz="1800" b="0" i="0" u="none" strike="noStrike" baseline="0" dirty="0">
                <a:latin typeface="Georgia" panose="02040502050405020303" pitchFamily="18" charset="0"/>
              </a:rPr>
              <a:t>can have a positive effect on older adults at risk for suicide</a:t>
            </a:r>
          </a:p>
          <a:p>
            <a:pPr algn="l"/>
            <a:r>
              <a:rPr lang="en-US" sz="1800" b="0" i="0" u="none" strike="noStrike" baseline="0" dirty="0">
                <a:latin typeface="Georgia" panose="02040502050405020303" pitchFamily="18" charset="0"/>
              </a:rPr>
              <a:t>(Conwell 2014).</a:t>
            </a:r>
            <a:endParaRPr lang="en-US" dirty="0"/>
          </a:p>
        </p:txBody>
      </p:sp>
      <p:sp>
        <p:nvSpPr>
          <p:cNvPr id="4" name="Slide Number Placeholder 3"/>
          <p:cNvSpPr>
            <a:spLocks noGrp="1"/>
          </p:cNvSpPr>
          <p:nvPr>
            <p:ph type="sldNum" sz="quarter" idx="5"/>
          </p:nvPr>
        </p:nvSpPr>
        <p:spPr/>
        <p:txBody>
          <a:bodyPr/>
          <a:lstStyle/>
          <a:p>
            <a:fld id="{3C0C3F66-5094-4E70-967F-5EF3797CA354}" type="slidenum">
              <a:rPr lang="en-US" smtClean="0"/>
              <a:t>15</a:t>
            </a:fld>
            <a:endParaRPr lang="en-US"/>
          </a:p>
        </p:txBody>
      </p:sp>
    </p:spTree>
    <p:extLst>
      <p:ext uri="{BB962C8B-B14F-4D97-AF65-F5344CB8AC3E}">
        <p14:creationId xmlns:p14="http://schemas.microsoft.com/office/powerpoint/2010/main" val="690905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474747"/>
                </a:solidFill>
                <a:effectLst/>
                <a:latin typeface="Open Sans" panose="020B0606030504020204" pitchFamily="34" charset="0"/>
              </a:rPr>
              <a:t>While use of illicit drugs in older adults is much lower than among other adults, it is currently increasing.</a:t>
            </a:r>
          </a:p>
          <a:p>
            <a:pPr algn="l">
              <a:buFont typeface="Arial" panose="020B0604020202020204" pitchFamily="34" charset="0"/>
              <a:buChar char="•"/>
            </a:pPr>
            <a:r>
              <a:rPr lang="en-US" b="0" i="0" dirty="0">
                <a:solidFill>
                  <a:srgbClr val="474747"/>
                </a:solidFill>
                <a:effectLst/>
                <a:latin typeface="Open Sans" panose="020B0606030504020204" pitchFamily="34" charset="0"/>
              </a:rPr>
              <a:t>Older adults are often more susceptible to the effects of drugs, because as the body ages, it often cannot absorb and break down drugs and alcohol as easily as it once did.</a:t>
            </a:r>
          </a:p>
          <a:p>
            <a:pPr algn="l">
              <a:buFont typeface="Arial" panose="020B0604020202020204" pitchFamily="34" charset="0"/>
              <a:buChar char="•"/>
            </a:pPr>
            <a:r>
              <a:rPr lang="en-US" b="0" i="0" dirty="0">
                <a:solidFill>
                  <a:srgbClr val="474747"/>
                </a:solidFill>
                <a:effectLst/>
                <a:latin typeface="Open Sans" panose="020B0606030504020204" pitchFamily="34" charset="0"/>
              </a:rPr>
              <a:t>Older adults are more likely to unintentionally misuse medicines by forgetting to take their medicine, taking it too often, or taking the wrong amount.</a:t>
            </a:r>
          </a:p>
          <a:p>
            <a:pPr algn="l">
              <a:buFont typeface="Arial" panose="020B0604020202020204" pitchFamily="34" charset="0"/>
              <a:buChar char="•"/>
            </a:pPr>
            <a:r>
              <a:rPr lang="en-US" b="0" i="0" dirty="0">
                <a:solidFill>
                  <a:srgbClr val="474747"/>
                </a:solidFill>
                <a:effectLst/>
                <a:latin typeface="Open Sans" panose="020B0606030504020204" pitchFamily="34" charset="0"/>
              </a:rPr>
              <a:t>Some older adults may take substances to cope with big life changes such as retirement, grief and loss, declining health, or a change in living situation.</a:t>
            </a:r>
          </a:p>
          <a:p>
            <a:pPr algn="l">
              <a:buFont typeface="Arial" panose="020B0604020202020204" pitchFamily="34" charset="0"/>
              <a:buChar char="•"/>
            </a:pPr>
            <a:r>
              <a:rPr lang="en-US" b="0" i="0" dirty="0">
                <a:solidFill>
                  <a:srgbClr val="474747"/>
                </a:solidFill>
                <a:effectLst/>
                <a:latin typeface="Open Sans" panose="020B0606030504020204" pitchFamily="34" charset="0"/>
              </a:rPr>
              <a:t>Most admissions to substance use treatment centers in this age group are for alcohol.</a:t>
            </a:r>
          </a:p>
          <a:p>
            <a:pPr algn="l">
              <a:buFont typeface="Arial" panose="020B0604020202020204" pitchFamily="34" charset="0"/>
              <a:buChar char="•"/>
            </a:pPr>
            <a:r>
              <a:rPr lang="en-US" b="0" i="0" dirty="0">
                <a:solidFill>
                  <a:srgbClr val="474747"/>
                </a:solidFill>
                <a:effectLst/>
                <a:latin typeface="Open Sans" panose="020B0606030504020204" pitchFamily="34" charset="0"/>
              </a:rPr>
              <a:t>Many behavioral therapies and medications have been successful in treating substance use disorders, although medications are underutilized.</a:t>
            </a:r>
          </a:p>
          <a:p>
            <a:pPr algn="l">
              <a:buFont typeface="Arial" panose="020B0604020202020204" pitchFamily="34" charset="0"/>
              <a:buChar char="•"/>
            </a:pPr>
            <a:r>
              <a:rPr lang="en-US" b="0" i="0" dirty="0">
                <a:solidFill>
                  <a:srgbClr val="474747"/>
                </a:solidFill>
                <a:effectLst/>
                <a:latin typeface="Open Sans" panose="020B0606030504020204" pitchFamily="34" charset="0"/>
              </a:rPr>
              <a:t>It is never too late to quit using substances—quitting can improve quality of life and future health.</a:t>
            </a:r>
          </a:p>
          <a:p>
            <a:pPr algn="l">
              <a:buFont typeface="Arial" panose="020B0604020202020204" pitchFamily="34" charset="0"/>
              <a:buChar char="•"/>
            </a:pPr>
            <a:r>
              <a:rPr lang="en-US" b="0" i="0" dirty="0">
                <a:solidFill>
                  <a:srgbClr val="474747"/>
                </a:solidFill>
                <a:effectLst/>
                <a:latin typeface="Open Sans" panose="020B0606030504020204" pitchFamily="34" charset="0"/>
              </a:rPr>
              <a:t>More science is needed on the effects of substance use on the aging brain, as well as into effective models of care for older adults with substance use disorders.</a:t>
            </a:r>
          </a:p>
          <a:p>
            <a:pPr algn="l">
              <a:buFont typeface="Arial" panose="020B0604020202020204" pitchFamily="34" charset="0"/>
              <a:buChar char="•"/>
            </a:pPr>
            <a:r>
              <a:rPr lang="en-US" b="0" i="0" dirty="0">
                <a:solidFill>
                  <a:srgbClr val="474747"/>
                </a:solidFill>
                <a:effectLst/>
                <a:latin typeface="Open Sans" panose="020B0606030504020204" pitchFamily="34" charset="0"/>
              </a:rPr>
              <a:t>Providers may confuse symptoms of substance use with other symptoms of aging, which could include chronic health conditions or reactions to stressful, life-changing events.</a:t>
            </a:r>
          </a:p>
          <a:p>
            <a:pPr algn="l"/>
            <a:r>
              <a:rPr lang="en-US" dirty="0"/>
              <a:t>https://nida.nih.gov/publications/drugfacts/substance-use-in-older-adults-drugfacts</a:t>
            </a:r>
          </a:p>
        </p:txBody>
      </p:sp>
      <p:sp>
        <p:nvSpPr>
          <p:cNvPr id="4" name="Slide Number Placeholder 3"/>
          <p:cNvSpPr>
            <a:spLocks noGrp="1"/>
          </p:cNvSpPr>
          <p:nvPr>
            <p:ph type="sldNum" sz="quarter" idx="5"/>
          </p:nvPr>
        </p:nvSpPr>
        <p:spPr/>
        <p:txBody>
          <a:bodyPr/>
          <a:lstStyle/>
          <a:p>
            <a:fld id="{3C0C3F66-5094-4E70-967F-5EF3797CA354}" type="slidenum">
              <a:rPr lang="en-US" smtClean="0"/>
              <a:t>16</a:t>
            </a:fld>
            <a:endParaRPr lang="en-US"/>
          </a:p>
        </p:txBody>
      </p:sp>
    </p:spTree>
    <p:extLst>
      <p:ext uri="{BB962C8B-B14F-4D97-AF65-F5344CB8AC3E}">
        <p14:creationId xmlns:p14="http://schemas.microsoft.com/office/powerpoint/2010/main" val="206123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SHARE Counselors are dementia care professionals from a variety of backgrounds. Typically, SHARE Counselors are social workers, counselors, geriatric care managers, nurses, and other professionals.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SHARE Counselors develop a strong therapeutic relationship that empowers families to connect to resources in the earlier stages of dementia.</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SHARE program provides these professionals and their organizations a powerful tool that helps families during this critical time in the disease process.</a:t>
            </a:r>
          </a:p>
          <a:p>
            <a:endParaRPr lang="en-US" dirty="0"/>
          </a:p>
        </p:txBody>
      </p:sp>
      <p:sp>
        <p:nvSpPr>
          <p:cNvPr id="4" name="Slide Number Placeholder 3"/>
          <p:cNvSpPr>
            <a:spLocks noGrp="1"/>
          </p:cNvSpPr>
          <p:nvPr>
            <p:ph type="sldNum" sz="quarter" idx="5"/>
          </p:nvPr>
        </p:nvSpPr>
        <p:spPr/>
        <p:txBody>
          <a:bodyPr/>
          <a:lstStyle/>
          <a:p>
            <a:fld id="{3C0C3F66-5094-4E70-967F-5EF3797CA354}" type="slidenum">
              <a:rPr lang="en-US" smtClean="0"/>
              <a:t>20</a:t>
            </a:fld>
            <a:endParaRPr lang="en-US"/>
          </a:p>
        </p:txBody>
      </p:sp>
    </p:spTree>
    <p:extLst>
      <p:ext uri="{BB962C8B-B14F-4D97-AF65-F5344CB8AC3E}">
        <p14:creationId xmlns:p14="http://schemas.microsoft.com/office/powerpoint/2010/main" val="286057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 growth</a:t>
            </a:r>
          </a:p>
          <a:p>
            <a:r>
              <a:rPr lang="en-US" dirty="0"/>
              <a:t>Life expectancy</a:t>
            </a:r>
          </a:p>
          <a:p>
            <a:r>
              <a:rPr lang="en-US" dirty="0"/>
              <a:t>The “oldest-old”</a:t>
            </a:r>
          </a:p>
        </p:txBody>
      </p:sp>
      <p:sp>
        <p:nvSpPr>
          <p:cNvPr id="4" name="Slide Number Placeholder 3"/>
          <p:cNvSpPr>
            <a:spLocks noGrp="1"/>
          </p:cNvSpPr>
          <p:nvPr>
            <p:ph type="sldNum" sz="quarter" idx="5"/>
          </p:nvPr>
        </p:nvSpPr>
        <p:spPr/>
        <p:txBody>
          <a:bodyPr/>
          <a:lstStyle/>
          <a:p>
            <a:fld id="{3C0C3F66-5094-4E70-967F-5EF3797CA354}" type="slidenum">
              <a:rPr lang="en-US" smtClean="0"/>
              <a:t>21</a:t>
            </a:fld>
            <a:endParaRPr lang="en-US"/>
          </a:p>
        </p:txBody>
      </p:sp>
    </p:spTree>
    <p:extLst>
      <p:ext uri="{BB962C8B-B14F-4D97-AF65-F5344CB8AC3E}">
        <p14:creationId xmlns:p14="http://schemas.microsoft.com/office/powerpoint/2010/main" val="289302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C3F66-5094-4E70-967F-5EF3797CA354}" type="slidenum">
              <a:rPr lang="en-US" smtClean="0"/>
              <a:t>22</a:t>
            </a:fld>
            <a:endParaRPr lang="en-US"/>
          </a:p>
        </p:txBody>
      </p:sp>
    </p:spTree>
    <p:extLst>
      <p:ext uri="{BB962C8B-B14F-4D97-AF65-F5344CB8AC3E}">
        <p14:creationId xmlns:p14="http://schemas.microsoft.com/office/powerpoint/2010/main" val="2408437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1691" y="1122363"/>
            <a:ext cx="8466993" cy="2387600"/>
          </a:xfrm>
          <a:prstGeom prst="rect">
            <a:avLst/>
          </a:prstGeom>
        </p:spPr>
        <p:txBody>
          <a:bodyPr anchor="b"/>
          <a:lstStyle>
            <a:lvl1pPr algn="ctr">
              <a:defRPr sz="54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51691" y="3602038"/>
            <a:ext cx="8466993"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85800" y="6356350"/>
            <a:ext cx="2057400" cy="365125"/>
          </a:xfrm>
          <a:prstGeom prst="rect">
            <a:avLst/>
          </a:prstGeom>
        </p:spPr>
        <p:txBody>
          <a:bodyPr/>
          <a:lstStyle/>
          <a:p>
            <a:fld id="{4DC6063D-AE31-4D2D-9320-B6D44320565A}" type="datetimeFigureOut">
              <a:rPr lang="en-US" smtClean="0"/>
              <a:t>10/5/2023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00800" y="6356349"/>
            <a:ext cx="2057400" cy="365125"/>
          </a:xfrm>
          <a:prstGeom prst="rect">
            <a:avLst/>
          </a:prstGeom>
        </p:spPr>
        <p:txBody>
          <a:bodyPr/>
          <a:lstStyle/>
          <a:p>
            <a:fld id="{90ECA888-D86A-43EF-ABF1-C0D6DC79F0AF}" type="slidenum">
              <a:rPr lang="en-US" smtClean="0"/>
              <a:t>‹#›</a:t>
            </a:fld>
            <a:endParaRPr lang="en-US"/>
          </a:p>
        </p:txBody>
      </p:sp>
    </p:spTree>
    <p:extLst>
      <p:ext uri="{BB962C8B-B14F-4D97-AF65-F5344CB8AC3E}">
        <p14:creationId xmlns:p14="http://schemas.microsoft.com/office/powerpoint/2010/main" val="795607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399" y="2059619"/>
            <a:ext cx="7913077" cy="411734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4DC6063D-AE31-4D2D-9320-B6D44320565A}" type="datetimeFigureOut">
              <a:rPr lang="en-US" smtClean="0"/>
              <a:t>10/5/2023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0ECA888-D86A-43EF-ABF1-C0D6DC79F0AF}" type="slidenum">
              <a:rPr lang="en-US" smtClean="0"/>
              <a:t>‹#›</a:t>
            </a:fld>
            <a:endParaRPr lang="en-US"/>
          </a:p>
        </p:txBody>
      </p:sp>
      <p:sp>
        <p:nvSpPr>
          <p:cNvPr id="7" name="Title 1"/>
          <p:cNvSpPr>
            <a:spLocks noGrp="1"/>
          </p:cNvSpPr>
          <p:nvPr>
            <p:ph type="title"/>
          </p:nvPr>
        </p:nvSpPr>
        <p:spPr>
          <a:xfrm>
            <a:off x="262831" y="737047"/>
            <a:ext cx="7886700" cy="681730"/>
          </a:xfrm>
          <a:prstGeom prst="rect">
            <a:avLst/>
          </a:prstGeom>
        </p:spPr>
        <p:txBody>
          <a:bodyPr/>
          <a:lstStyle>
            <a:lvl1pPr>
              <a:defRPr sz="4000" b="1">
                <a:solidFill>
                  <a:schemeClr val="tx1"/>
                </a:solidFill>
                <a:latin typeface="+mn-lt"/>
              </a:defRPr>
            </a:lvl1pPr>
          </a:lstStyle>
          <a:p>
            <a:r>
              <a:rPr lang="en-US" dirty="0"/>
              <a:t>Click to edit Master title style</a:t>
            </a:r>
          </a:p>
        </p:txBody>
      </p:sp>
    </p:spTree>
    <p:extLst>
      <p:ext uri="{BB962C8B-B14F-4D97-AF65-F5344CB8AC3E}">
        <p14:creationId xmlns:p14="http://schemas.microsoft.com/office/powerpoint/2010/main" val="72955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484" y="1222131"/>
            <a:ext cx="8440615" cy="3340346"/>
          </a:xfrm>
          <a:prstGeom prst="rect">
            <a:avLst/>
          </a:prstGeom>
        </p:spPr>
        <p:txBody>
          <a:bodyPr anchor="b"/>
          <a:lstStyle>
            <a:lvl1pPr>
              <a:defRPr sz="6000">
                <a:solidFill>
                  <a:schemeClr val="tx2"/>
                </a:solidFill>
                <a:latin typeface="+mn-lt"/>
              </a:defRPr>
            </a:lvl1pPr>
          </a:lstStyle>
          <a:p>
            <a:r>
              <a:rPr lang="en-US" dirty="0"/>
              <a:t>Click to edit Master title style</a:t>
            </a:r>
          </a:p>
        </p:txBody>
      </p:sp>
      <p:sp>
        <p:nvSpPr>
          <p:cNvPr id="3" name="Text Placeholder 2"/>
          <p:cNvSpPr>
            <a:spLocks noGrp="1"/>
          </p:cNvSpPr>
          <p:nvPr>
            <p:ph type="body" idx="1"/>
          </p:nvPr>
        </p:nvSpPr>
        <p:spPr>
          <a:xfrm>
            <a:off x="360483" y="4589464"/>
            <a:ext cx="8440615"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23888" y="6356350"/>
            <a:ext cx="2057400" cy="365125"/>
          </a:xfrm>
          <a:prstGeom prst="rect">
            <a:avLst/>
          </a:prstGeom>
        </p:spPr>
        <p:txBody>
          <a:bodyPr/>
          <a:lstStyle/>
          <a:p>
            <a:fld id="{4DC6063D-AE31-4D2D-9320-B6D44320565A}" type="datetimeFigureOut">
              <a:rPr lang="en-US" smtClean="0"/>
              <a:t>10/5/2023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0ECA888-D86A-43EF-ABF1-C0D6DC79F0AF}" type="slidenum">
              <a:rPr lang="en-US" smtClean="0"/>
              <a:t>‹#›</a:t>
            </a:fld>
            <a:endParaRPr lang="en-US"/>
          </a:p>
        </p:txBody>
      </p:sp>
    </p:spTree>
    <p:extLst>
      <p:ext uri="{BB962C8B-B14F-4D97-AF65-F5344CB8AC3E}">
        <p14:creationId xmlns:p14="http://schemas.microsoft.com/office/powerpoint/2010/main" val="3273651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736946"/>
            <a:ext cx="7886700" cy="681730"/>
          </a:xfrm>
          <a:prstGeom prst="rect">
            <a:avLst/>
          </a:prstGeom>
        </p:spPr>
        <p:txBody>
          <a:bodyPr/>
          <a:lstStyle>
            <a:lvl1pPr>
              <a:defRPr>
                <a:solidFill>
                  <a:schemeClr val="tx1"/>
                </a:solidFill>
                <a:latin typeface="+mn-lt"/>
              </a:defRPr>
            </a:lvl1pPr>
          </a:lstStyle>
          <a:p>
            <a:r>
              <a:rPr lang="en-US" dirty="0"/>
              <a:t>Click to edit Master title style</a:t>
            </a:r>
          </a:p>
        </p:txBody>
      </p:sp>
      <p:sp>
        <p:nvSpPr>
          <p:cNvPr id="3" name="Content Placeholder 2"/>
          <p:cNvSpPr>
            <a:spLocks noGrp="1"/>
          </p:cNvSpPr>
          <p:nvPr>
            <p:ph sz="half" idx="1"/>
          </p:nvPr>
        </p:nvSpPr>
        <p:spPr>
          <a:xfrm>
            <a:off x="342900" y="1598064"/>
            <a:ext cx="4171950" cy="45788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49" y="1598064"/>
            <a:ext cx="4207119" cy="45788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DC6063D-AE31-4D2D-9320-B6D44320565A}" type="datetimeFigureOut">
              <a:rPr lang="en-US" smtClean="0"/>
              <a:t>10/5/2023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ECA888-D86A-43EF-ABF1-C0D6DC79F0AF}" type="slidenum">
              <a:rPr lang="en-US" smtClean="0"/>
              <a:t>‹#›</a:t>
            </a:fld>
            <a:endParaRPr lang="en-US"/>
          </a:p>
        </p:txBody>
      </p:sp>
    </p:spTree>
    <p:extLst>
      <p:ext uri="{BB962C8B-B14F-4D97-AF65-F5344CB8AC3E}">
        <p14:creationId xmlns:p14="http://schemas.microsoft.com/office/powerpoint/2010/main" val="374577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0484" y="0"/>
            <a:ext cx="8431823" cy="1055077"/>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360484" y="1269207"/>
            <a:ext cx="413769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60484" y="2189285"/>
            <a:ext cx="4137698" cy="400037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9207"/>
            <a:ext cx="416315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189285"/>
            <a:ext cx="4163157" cy="400037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9841" y="6356350"/>
            <a:ext cx="2057400" cy="365125"/>
          </a:xfrm>
          <a:prstGeom prst="rect">
            <a:avLst/>
          </a:prstGeom>
        </p:spPr>
        <p:txBody>
          <a:bodyPr/>
          <a:lstStyle/>
          <a:p>
            <a:fld id="{4DC6063D-AE31-4D2D-9320-B6D44320565A}" type="datetimeFigureOut">
              <a:rPr lang="en-US" smtClean="0"/>
              <a:t>10/5/2023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ECA888-D86A-43EF-ABF1-C0D6DC79F0AF}" type="slidenum">
              <a:rPr lang="en-US" smtClean="0"/>
              <a:t>‹#›</a:t>
            </a:fld>
            <a:endParaRPr lang="en-US"/>
          </a:p>
        </p:txBody>
      </p:sp>
    </p:spTree>
    <p:extLst>
      <p:ext uri="{BB962C8B-B14F-4D97-AF65-F5344CB8AC3E}">
        <p14:creationId xmlns:p14="http://schemas.microsoft.com/office/powerpoint/2010/main" val="3616963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80" y="6356350"/>
            <a:ext cx="2057400" cy="365125"/>
          </a:xfrm>
          <a:prstGeom prst="rect">
            <a:avLst/>
          </a:prstGeom>
        </p:spPr>
        <p:txBody>
          <a:bodyPr/>
          <a:lstStyle/>
          <a:p>
            <a:fld id="{4DC6063D-AE31-4D2D-9320-B6D44320565A}" type="datetimeFigureOut">
              <a:rPr lang="en-US" smtClean="0"/>
              <a:t>10/5/2023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0ECA888-D86A-43EF-ABF1-C0D6DC79F0AF}" type="slidenum">
              <a:rPr lang="en-US" smtClean="0"/>
              <a:t>‹#›</a:t>
            </a:fld>
            <a:endParaRPr lang="en-US"/>
          </a:p>
        </p:txBody>
      </p:sp>
    </p:spTree>
    <p:extLst>
      <p:ext uri="{BB962C8B-B14F-4D97-AF65-F5344CB8AC3E}">
        <p14:creationId xmlns:p14="http://schemas.microsoft.com/office/powerpoint/2010/main" val="1670548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8486" y="1257300"/>
            <a:ext cx="3379451" cy="1151792"/>
          </a:xfrm>
          <a:prstGeom prst="rect">
            <a:avLst/>
          </a:prstGeom>
        </p:spPr>
        <p:txBody>
          <a:bodyPr anchor="b"/>
          <a:lstStyle>
            <a:lvl1pPr>
              <a:defRPr sz="32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887391" y="1257300"/>
            <a:ext cx="4931294" cy="496338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8486" y="2409092"/>
            <a:ext cx="3379451"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9841" y="6355008"/>
            <a:ext cx="2057400" cy="365125"/>
          </a:xfrm>
          <a:prstGeom prst="rect">
            <a:avLst/>
          </a:prstGeom>
        </p:spPr>
        <p:txBody>
          <a:bodyPr/>
          <a:lstStyle/>
          <a:p>
            <a:fld id="{4DC6063D-AE31-4D2D-9320-B6D44320565A}" type="datetimeFigureOut">
              <a:rPr lang="en-US" smtClean="0"/>
              <a:t>10/5/2023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ECA888-D86A-43EF-ABF1-C0D6DC79F0AF}" type="slidenum">
              <a:rPr lang="en-US" smtClean="0"/>
              <a:t>‹#›</a:t>
            </a:fld>
            <a:endParaRPr lang="en-US"/>
          </a:p>
        </p:txBody>
      </p:sp>
    </p:spTree>
    <p:extLst>
      <p:ext uri="{BB962C8B-B14F-4D97-AF65-F5344CB8AC3E}">
        <p14:creationId xmlns:p14="http://schemas.microsoft.com/office/powerpoint/2010/main" val="1040819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a:off x="-1" y="408790"/>
            <a:ext cx="9144001" cy="1480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9" cstate="print">
            <a:extLst>
              <a:ext uri="{28A0092B-C50C-407E-A947-70E740481C1C}">
                <a14:useLocalDpi xmlns:a14="http://schemas.microsoft.com/office/drawing/2010/main" val="0"/>
              </a:ext>
            </a:extLst>
          </a:blip>
          <a:srcRect l="661" t="56756" b="22021"/>
          <a:stretch/>
        </p:blipFill>
        <p:spPr>
          <a:xfrm>
            <a:off x="1" y="-8878"/>
            <a:ext cx="9144000" cy="506028"/>
          </a:xfrm>
          <a:prstGeom prst="rect">
            <a:avLst/>
          </a:prstGeom>
          <a:solidFill>
            <a:srgbClr val="003250"/>
          </a:solidFill>
        </p:spPr>
      </p:pic>
      <p:sp>
        <p:nvSpPr>
          <p:cNvPr id="8" name="TextBox 7"/>
          <p:cNvSpPr txBox="1"/>
          <p:nvPr userDrawn="1"/>
        </p:nvSpPr>
        <p:spPr>
          <a:xfrm>
            <a:off x="5178671" y="6337198"/>
            <a:ext cx="3771901" cy="276999"/>
          </a:xfrm>
          <a:prstGeom prst="rect">
            <a:avLst/>
          </a:prstGeom>
          <a:noFill/>
        </p:spPr>
        <p:txBody>
          <a:bodyPr wrap="square" rtlCol="0">
            <a:spAutoFit/>
          </a:bodyPr>
          <a:lstStyle/>
          <a:p>
            <a:pPr algn="r"/>
            <a:r>
              <a:rPr lang="en-US" sz="1200" dirty="0">
                <a:solidFill>
                  <a:srgbClr val="003250"/>
                </a:solidFill>
                <a:latin typeface="Arial" panose="020B0604020202020204" pitchFamily="34" charset="0"/>
                <a:cs typeface="Arial" panose="020B0604020202020204" pitchFamily="34" charset="0"/>
              </a:rPr>
              <a:t>www.benrose.org           @BenRose1908</a:t>
            </a:r>
          </a:p>
        </p:txBody>
      </p:sp>
      <p:pic>
        <p:nvPicPr>
          <p:cNvPr id="15" name="Pictur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326585" y="6277520"/>
            <a:ext cx="461665" cy="461665"/>
          </a:xfrm>
          <a:prstGeom prst="rect">
            <a:avLst/>
          </a:prstGeom>
        </p:spPr>
      </p:pic>
      <p:pic>
        <p:nvPicPr>
          <p:cNvPr id="16" name="Picture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62831" y="6280936"/>
            <a:ext cx="1917661" cy="389524"/>
          </a:xfrm>
          <a:prstGeom prst="rect">
            <a:avLst/>
          </a:prstGeom>
        </p:spPr>
      </p:pic>
    </p:spTree>
    <p:extLst>
      <p:ext uri="{BB962C8B-B14F-4D97-AF65-F5344CB8AC3E}">
        <p14:creationId xmlns:p14="http://schemas.microsoft.com/office/powerpoint/2010/main" val="2170415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Lst>
  <p:txStyles>
    <p:titleStyle>
      <a:lvl1pPr algn="l" defTabSz="914400" rtl="0" eaLnBrk="1" latinLnBrk="0" hangingPunct="1">
        <a:lnSpc>
          <a:spcPct val="90000"/>
        </a:lnSpc>
        <a:spcBef>
          <a:spcPct val="0"/>
        </a:spcBef>
        <a:buNone/>
        <a:defRPr sz="4400" kern="1200">
          <a:solidFill>
            <a:schemeClr val="bg1"/>
          </a:solidFill>
          <a:latin typeface="ITC Avant Garde Gothic" panose="020B04020202030203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391" y="1122363"/>
            <a:ext cx="8695593" cy="1611506"/>
          </a:xfrm>
        </p:spPr>
        <p:txBody>
          <a:bodyPr/>
          <a:lstStyle/>
          <a:p>
            <a:r>
              <a:rPr lang="en-US" sz="3600" b="1" dirty="0"/>
              <a:t>Engaging older adults: </a:t>
            </a:r>
            <a:br>
              <a:rPr lang="en-US" sz="3600" b="1" dirty="0"/>
            </a:br>
            <a:r>
              <a:rPr lang="en-US" sz="3600" b="1" dirty="0"/>
              <a:t>Research and best practices for success in mental health treatment</a:t>
            </a:r>
            <a:endParaRPr lang="en-US" sz="3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43000" y="2986020"/>
            <a:ext cx="6858000" cy="3727315"/>
          </a:xfrm>
        </p:spPr>
        <p:txBody>
          <a:bodyPr>
            <a:normAutofit/>
          </a:bodyPr>
          <a:lstStyle/>
          <a:p>
            <a:r>
              <a:rPr lang="en-US" sz="2800" dirty="0"/>
              <a:t>Jess Bibbo </a:t>
            </a:r>
            <a:r>
              <a:rPr lang="en-US" sz="2800" dirty="0" err="1"/>
              <a:t>Ph.D</a:t>
            </a:r>
            <a:r>
              <a:rPr lang="en-US" sz="2800" dirty="0"/>
              <a:t>, Sr. Research Scientist</a:t>
            </a:r>
            <a:endParaRPr lang="en-US" sz="800" dirty="0"/>
          </a:p>
          <a:p>
            <a:endParaRPr lang="en-US" sz="800" dirty="0"/>
          </a:p>
          <a:p>
            <a:r>
              <a:rPr lang="en-US" sz="2800" dirty="0"/>
              <a:t>Tamar Cooper, LISWS, LICDC-CS </a:t>
            </a:r>
          </a:p>
          <a:p>
            <a:r>
              <a:rPr lang="en-US" sz="2800" dirty="0"/>
              <a:t>Director of Behavioral Health Service</a:t>
            </a:r>
            <a:endParaRPr lang="en-US" sz="800" dirty="0"/>
          </a:p>
          <a:p>
            <a:endParaRPr lang="en-US" sz="800" dirty="0"/>
          </a:p>
          <a:p>
            <a:r>
              <a:rPr lang="en-US" sz="2800" dirty="0"/>
              <a:t>Benjamin Rose </a:t>
            </a:r>
          </a:p>
          <a:p>
            <a:r>
              <a:rPr lang="en-US" sz="2800" dirty="0"/>
              <a:t>Cleveland, Ohio</a:t>
            </a:r>
          </a:p>
          <a:p>
            <a:endParaRPr lang="en-US" dirty="0"/>
          </a:p>
        </p:txBody>
      </p:sp>
    </p:spTree>
    <p:extLst>
      <p:ext uri="{BB962C8B-B14F-4D97-AF65-F5344CB8AC3E}">
        <p14:creationId xmlns:p14="http://schemas.microsoft.com/office/powerpoint/2010/main" val="84197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602D6F-3306-5F6F-AB2D-22628F2BDEB7}"/>
              </a:ext>
            </a:extLst>
          </p:cNvPr>
          <p:cNvSpPr>
            <a:spLocks noGrp="1"/>
          </p:cNvSpPr>
          <p:nvPr>
            <p:ph idx="1"/>
          </p:nvPr>
        </p:nvSpPr>
        <p:spPr>
          <a:xfrm>
            <a:off x="443399" y="1912952"/>
            <a:ext cx="8461716" cy="3387012"/>
          </a:xfrm>
        </p:spPr>
        <p:txBody>
          <a:bodyPr/>
          <a:lstStyle/>
          <a:p>
            <a:r>
              <a:rPr kumimoji="0" lang="en-US" altLang="en-US" sz="2400" b="0" i="0" u="none" strike="noStrike" cap="none" normalizeH="0" baseline="0" dirty="0">
                <a:ln>
                  <a:noFill/>
                </a:ln>
                <a:solidFill>
                  <a:srgbClr val="242424"/>
                </a:solidFill>
                <a:effectLst/>
                <a:latin typeface="+mn-lt"/>
                <a:ea typeface="Arial" panose="020B0604020202020204" pitchFamily="34" charset="0"/>
                <a:cs typeface="Calibri" panose="020F0502020204030204" pitchFamily="34" charset="0"/>
              </a:rPr>
              <a:t>The first meeting sets the tone for the relationship </a:t>
            </a:r>
          </a:p>
          <a:p>
            <a:r>
              <a:rPr kumimoji="0" lang="en-US" altLang="en-US" sz="2400" b="0" i="0" u="none" strike="noStrike" cap="none" normalizeH="0" baseline="0" dirty="0">
                <a:ln>
                  <a:noFill/>
                </a:ln>
                <a:solidFill>
                  <a:srgbClr val="242424"/>
                </a:solidFill>
                <a:effectLst/>
                <a:latin typeface="+mn-lt"/>
                <a:ea typeface="Arial" panose="020B0604020202020204" pitchFamily="34" charset="0"/>
                <a:cs typeface="Calibri" panose="020F0502020204030204" pitchFamily="34" charset="0"/>
              </a:rPr>
              <a:t>Importance of cultural and age-related sensitivity from the first introduction.</a:t>
            </a:r>
          </a:p>
          <a:p>
            <a:r>
              <a:rPr lang="en-US" altLang="en-US" sz="2400" dirty="0">
                <a:solidFill>
                  <a:srgbClr val="242424"/>
                </a:solidFill>
                <a:latin typeface="+mn-lt"/>
                <a:ea typeface="Arial" panose="020B0604020202020204" pitchFamily="34" charset="0"/>
                <a:cs typeface="Calibri" panose="020F0502020204030204" pitchFamily="34" charset="0"/>
              </a:rPr>
              <a:t>Respect: Ask how the person would like to be referred to Ms., Mr., etc.</a:t>
            </a:r>
          </a:p>
          <a:p>
            <a:r>
              <a:rPr kumimoji="0" lang="en-US" altLang="en-US" sz="2400" b="0" i="0" u="none" strike="noStrike" cap="none" normalizeH="0" baseline="0" dirty="0">
                <a:ln>
                  <a:noFill/>
                </a:ln>
                <a:solidFill>
                  <a:srgbClr val="242424"/>
                </a:solidFill>
                <a:effectLst/>
                <a:latin typeface="+mn-lt"/>
                <a:ea typeface="Arial" panose="020B0604020202020204" pitchFamily="34" charset="0"/>
                <a:cs typeface="Calibri" panose="020F0502020204030204" pitchFamily="34" charset="0"/>
              </a:rPr>
              <a:t>Cultural, generational norms and beliefs </a:t>
            </a:r>
          </a:p>
          <a:p>
            <a:r>
              <a:rPr lang="en-US" altLang="en-US" sz="2400" dirty="0">
                <a:solidFill>
                  <a:srgbClr val="242424"/>
                </a:solidFill>
                <a:latin typeface="+mn-lt"/>
                <a:ea typeface="Arial" panose="020B0604020202020204" pitchFamily="34" charset="0"/>
                <a:cs typeface="Calibri" panose="020F0502020204030204" pitchFamily="34" charset="0"/>
              </a:rPr>
              <a:t>Awareness of older adult's feelings and stigma of mental illness</a:t>
            </a:r>
          </a:p>
        </p:txBody>
      </p:sp>
      <p:sp>
        <p:nvSpPr>
          <p:cNvPr id="3" name="Title 2">
            <a:extLst>
              <a:ext uri="{FF2B5EF4-FFF2-40B4-BE49-F238E27FC236}">
                <a16:creationId xmlns:a16="http://schemas.microsoft.com/office/drawing/2014/main" id="{B5C4265A-AB58-1845-DC5E-18185A929798}"/>
              </a:ext>
            </a:extLst>
          </p:cNvPr>
          <p:cNvSpPr>
            <a:spLocks noGrp="1"/>
          </p:cNvSpPr>
          <p:nvPr>
            <p:ph type="title"/>
          </p:nvPr>
        </p:nvSpPr>
        <p:spPr>
          <a:xfrm>
            <a:off x="38548" y="685290"/>
            <a:ext cx="9588535" cy="843559"/>
          </a:xfrm>
        </p:spPr>
        <p:txBody>
          <a:bodyPr/>
          <a:lstStyle/>
          <a:p>
            <a:r>
              <a:rPr lang="en-US" dirty="0"/>
              <a:t>Is 60 really the new 30? </a:t>
            </a:r>
            <a:br>
              <a:rPr lang="en-US" dirty="0"/>
            </a:br>
            <a:r>
              <a:rPr lang="en-US" sz="2400" dirty="0"/>
              <a:t>Engaging and keeping older adults in mental health treatment</a:t>
            </a:r>
          </a:p>
        </p:txBody>
      </p:sp>
    </p:spTree>
    <p:extLst>
      <p:ext uri="{BB962C8B-B14F-4D97-AF65-F5344CB8AC3E}">
        <p14:creationId xmlns:p14="http://schemas.microsoft.com/office/powerpoint/2010/main" val="666130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602D6F-3306-5F6F-AB2D-22628F2BDEB7}"/>
              </a:ext>
            </a:extLst>
          </p:cNvPr>
          <p:cNvSpPr>
            <a:spLocks noGrp="1"/>
          </p:cNvSpPr>
          <p:nvPr>
            <p:ph idx="1"/>
          </p:nvPr>
        </p:nvSpPr>
        <p:spPr>
          <a:xfrm>
            <a:off x="443399" y="1912952"/>
            <a:ext cx="8461716" cy="3387012"/>
          </a:xfrm>
        </p:spPr>
        <p:txBody>
          <a:bodyPr/>
          <a:lstStyle/>
          <a:p>
            <a:r>
              <a:rPr lang="en-US" altLang="en-US" sz="2400" dirty="0">
                <a:solidFill>
                  <a:srgbClr val="242424"/>
                </a:solidFill>
                <a:latin typeface="Calibri" panose="020F0502020204030204" pitchFamily="34" charset="0"/>
                <a:ea typeface="Arial" panose="020B0604020202020204" pitchFamily="34" charset="0"/>
                <a:cs typeface="Calibri" panose="020F0502020204030204" pitchFamily="34" charset="0"/>
              </a:rPr>
              <a:t>Older adults come into treatment with more life experience and tend to have more medical, physical, psychosocial issues. </a:t>
            </a:r>
          </a:p>
          <a:p>
            <a:r>
              <a:rPr lang="en-US" altLang="en-US" sz="2400" dirty="0">
                <a:solidFill>
                  <a:srgbClr val="242424"/>
                </a:solidFill>
                <a:latin typeface="Calibri" panose="020F0502020204030204" pitchFamily="34" charset="0"/>
                <a:ea typeface="Arial" panose="020B0604020202020204" pitchFamily="34" charset="0"/>
                <a:cs typeface="Calibri" panose="020F0502020204030204" pitchFamily="34" charset="0"/>
              </a:rPr>
              <a:t>They </a:t>
            </a:r>
            <a:r>
              <a:rPr lang="en-US" altLang="en-US" sz="2400" i="1" dirty="0">
                <a:solidFill>
                  <a:srgbClr val="242424"/>
                </a:solidFill>
                <a:latin typeface="Calibri" panose="020F0502020204030204" pitchFamily="34" charset="0"/>
                <a:ea typeface="Arial" panose="020B0604020202020204" pitchFamily="34" charset="0"/>
                <a:cs typeface="Calibri" panose="020F0502020204030204" pitchFamily="34" charset="0"/>
              </a:rPr>
              <a:t>will</a:t>
            </a:r>
            <a:r>
              <a:rPr lang="en-US" altLang="en-US" sz="2400" dirty="0">
                <a:solidFill>
                  <a:srgbClr val="242424"/>
                </a:solidFill>
                <a:latin typeface="Calibri" panose="020F0502020204030204" pitchFamily="34" charset="0"/>
                <a:ea typeface="Arial" panose="020B0604020202020204" pitchFamily="34" charset="0"/>
                <a:cs typeface="Calibri" panose="020F0502020204030204" pitchFamily="34" charset="0"/>
              </a:rPr>
              <a:t> age which brings on more challenges.</a:t>
            </a:r>
          </a:p>
          <a:p>
            <a:r>
              <a:rPr lang="en-US" altLang="en-US" sz="2400" dirty="0">
                <a:solidFill>
                  <a:srgbClr val="242424"/>
                </a:solidFill>
                <a:latin typeface="Calibri" panose="020F0502020204030204" pitchFamily="34" charset="0"/>
                <a:ea typeface="Arial" panose="020B0604020202020204" pitchFamily="34" charset="0"/>
                <a:cs typeface="Calibri" panose="020F0502020204030204" pitchFamily="34" charset="0"/>
              </a:rPr>
              <a:t>Professionals must be more than just generalists to adequately address the mental health and social needs for this fast growing population in Ohio. </a:t>
            </a:r>
          </a:p>
        </p:txBody>
      </p:sp>
      <p:sp>
        <p:nvSpPr>
          <p:cNvPr id="3" name="Title 2">
            <a:extLst>
              <a:ext uri="{FF2B5EF4-FFF2-40B4-BE49-F238E27FC236}">
                <a16:creationId xmlns:a16="http://schemas.microsoft.com/office/drawing/2014/main" id="{B5C4265A-AB58-1845-DC5E-18185A929798}"/>
              </a:ext>
            </a:extLst>
          </p:cNvPr>
          <p:cNvSpPr>
            <a:spLocks noGrp="1"/>
          </p:cNvSpPr>
          <p:nvPr>
            <p:ph type="title"/>
          </p:nvPr>
        </p:nvSpPr>
        <p:spPr>
          <a:xfrm>
            <a:off x="38548" y="685290"/>
            <a:ext cx="9588535" cy="843559"/>
          </a:xfrm>
        </p:spPr>
        <p:txBody>
          <a:bodyPr/>
          <a:lstStyle/>
          <a:p>
            <a:r>
              <a:rPr lang="en-US" dirty="0"/>
              <a:t>Is 60 really the new 30? </a:t>
            </a:r>
            <a:br>
              <a:rPr lang="en-US" dirty="0"/>
            </a:br>
            <a:r>
              <a:rPr lang="en-US" sz="2400" dirty="0"/>
              <a:t>Engaging and keeping older adults in mental health treatment</a:t>
            </a:r>
          </a:p>
        </p:txBody>
      </p:sp>
    </p:spTree>
    <p:extLst>
      <p:ext uri="{BB962C8B-B14F-4D97-AF65-F5344CB8AC3E}">
        <p14:creationId xmlns:p14="http://schemas.microsoft.com/office/powerpoint/2010/main" val="565987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950CA4-FD37-014E-26FF-A7B60410EB8E}"/>
              </a:ext>
            </a:extLst>
          </p:cNvPr>
          <p:cNvSpPr>
            <a:spLocks noGrp="1"/>
          </p:cNvSpPr>
          <p:nvPr>
            <p:ph type="title"/>
          </p:nvPr>
        </p:nvSpPr>
        <p:spPr/>
        <p:txBody>
          <a:bodyPr/>
          <a:lstStyle/>
          <a:p>
            <a:r>
              <a:rPr lang="en-US" sz="4000" b="0" dirty="0"/>
              <a:t>Addressing the Mental Health Needs of Older Adults</a:t>
            </a:r>
            <a:endParaRPr lang="en-US" sz="4000" dirty="0"/>
          </a:p>
        </p:txBody>
      </p:sp>
      <p:sp>
        <p:nvSpPr>
          <p:cNvPr id="2" name="Content Placeholder 1">
            <a:extLst>
              <a:ext uri="{FF2B5EF4-FFF2-40B4-BE49-F238E27FC236}">
                <a16:creationId xmlns:a16="http://schemas.microsoft.com/office/drawing/2014/main" id="{ADFDC758-9064-A67D-62FD-879AEFF20585}"/>
              </a:ext>
            </a:extLst>
          </p:cNvPr>
          <p:cNvSpPr>
            <a:spLocks noGrp="1"/>
          </p:cNvSpPr>
          <p:nvPr>
            <p:ph sz="half" idx="1"/>
          </p:nvPr>
        </p:nvSpPr>
        <p:spPr>
          <a:xfrm>
            <a:off x="342900" y="2124273"/>
            <a:ext cx="4171950" cy="3974600"/>
          </a:xfrm>
        </p:spPr>
        <p:txBody>
          <a:bodyPr/>
          <a:lstStyle/>
          <a:p>
            <a:r>
              <a:rPr kumimoji="0" lang="en-US" altLang="en-US" sz="2000" b="0" i="0" u="none" strike="noStrike" cap="none" normalizeH="0" baseline="0" dirty="0">
                <a:ln>
                  <a:noFill/>
                </a:ln>
                <a:solidFill>
                  <a:srgbClr val="242424"/>
                </a:solidFill>
                <a:effectLst/>
                <a:latin typeface="+mn-lt"/>
                <a:ea typeface="Arial" panose="020B0604020202020204" pitchFamily="34" charset="0"/>
                <a:cs typeface="Calibri" panose="020F0502020204030204" pitchFamily="34" charset="0"/>
              </a:rPr>
              <a:t>Hybrid approach-community based visits combined with telehealth; </a:t>
            </a:r>
            <a:r>
              <a:rPr lang="en-US" altLang="en-US" sz="2000" dirty="0">
                <a:solidFill>
                  <a:srgbClr val="242424"/>
                </a:solidFill>
                <a:latin typeface="+mn-lt"/>
                <a:ea typeface="Arial" panose="020B0604020202020204" pitchFamily="34" charset="0"/>
                <a:cs typeface="Calibri" panose="020F0502020204030204" pitchFamily="34" charset="0"/>
              </a:rPr>
              <a:t>meeting client needs based on a comprehensive assessment.</a:t>
            </a:r>
          </a:p>
          <a:p>
            <a:r>
              <a:rPr lang="en-US" altLang="en-US" sz="2000" dirty="0">
                <a:solidFill>
                  <a:srgbClr val="242424"/>
                </a:solidFill>
                <a:latin typeface="+mn-lt"/>
                <a:ea typeface="Arial" panose="020B0604020202020204" pitchFamily="34" charset="0"/>
                <a:cs typeface="Calibri" panose="020F0502020204030204" pitchFamily="34" charset="0"/>
              </a:rPr>
              <a:t>Breaking down assessment; ease for client not clinician.</a:t>
            </a:r>
          </a:p>
          <a:p>
            <a:r>
              <a:rPr lang="en-US" altLang="en-US" sz="2000" dirty="0">
                <a:solidFill>
                  <a:srgbClr val="242424"/>
                </a:solidFill>
                <a:latin typeface="+mn-lt"/>
                <a:ea typeface="Arial" panose="020B0604020202020204" pitchFamily="34" charset="0"/>
                <a:cs typeface="Calibri" panose="020F0502020204030204" pitchFamily="34" charset="0"/>
              </a:rPr>
              <a:t>Cultural sensitivity</a:t>
            </a:r>
          </a:p>
          <a:p>
            <a:r>
              <a:rPr lang="en-US" altLang="en-US" sz="2000" dirty="0">
                <a:solidFill>
                  <a:srgbClr val="242424"/>
                </a:solidFill>
                <a:latin typeface="+mn-lt"/>
                <a:ea typeface="Arial" panose="020B0604020202020204" pitchFamily="34" charset="0"/>
                <a:cs typeface="Calibri" panose="020F0502020204030204" pitchFamily="34" charset="0"/>
              </a:rPr>
              <a:t>Values, environment, acceptance, respect—you are a guest in their home/life</a:t>
            </a:r>
          </a:p>
        </p:txBody>
      </p:sp>
      <p:sp>
        <p:nvSpPr>
          <p:cNvPr id="4" name="Content Placeholder 3">
            <a:extLst>
              <a:ext uri="{FF2B5EF4-FFF2-40B4-BE49-F238E27FC236}">
                <a16:creationId xmlns:a16="http://schemas.microsoft.com/office/drawing/2014/main" id="{E394A77B-7376-616E-7FE3-BC41998DF6D1}"/>
              </a:ext>
            </a:extLst>
          </p:cNvPr>
          <p:cNvSpPr>
            <a:spLocks noGrp="1"/>
          </p:cNvSpPr>
          <p:nvPr>
            <p:ph sz="half" idx="2"/>
          </p:nvPr>
        </p:nvSpPr>
        <p:spPr>
          <a:xfrm>
            <a:off x="4629149" y="2124273"/>
            <a:ext cx="4207119" cy="3974600"/>
          </a:xfrm>
        </p:spPr>
        <p:txBody>
          <a:bodyPr/>
          <a:lstStyle/>
          <a:p>
            <a:r>
              <a:rPr lang="en-US" sz="2000" dirty="0">
                <a:latin typeface="+mn-lt"/>
                <a:cs typeface="Calibri" panose="020F0502020204030204" pitchFamily="34" charset="0"/>
              </a:rPr>
              <a:t>Cutting edge issues that impact older adults—cyber romance scams, hoarding,  linkage and education, partner with senior housing. </a:t>
            </a:r>
          </a:p>
          <a:p>
            <a:r>
              <a:rPr lang="en-US" sz="2000" dirty="0">
                <a:latin typeface="+mn-lt"/>
                <a:cs typeface="Calibri" panose="020F0502020204030204" pitchFamily="34" charset="0"/>
              </a:rPr>
              <a:t>Education re: grief and loss, alliance with major agencies, service providers and other social service providers</a:t>
            </a:r>
          </a:p>
          <a:p>
            <a:r>
              <a:rPr lang="en-US" sz="2000" dirty="0">
                <a:latin typeface="+mn-lt"/>
                <a:cs typeface="Calibri" panose="020F0502020204030204" pitchFamily="34" charset="0"/>
              </a:rPr>
              <a:t>Normalizing aging</a:t>
            </a:r>
          </a:p>
          <a:p>
            <a:r>
              <a:rPr lang="en-US" sz="2000" dirty="0">
                <a:latin typeface="+mn-lt"/>
                <a:cs typeface="Calibri" panose="020F0502020204030204" pitchFamily="34" charset="0"/>
              </a:rPr>
              <a:t>Linkage with other service providers.</a:t>
            </a:r>
            <a:endParaRPr lang="en-US" sz="2000" dirty="0">
              <a:latin typeface="+mn-lt"/>
            </a:endParaRPr>
          </a:p>
          <a:p>
            <a:endParaRPr lang="en-US" sz="2000" dirty="0">
              <a:latin typeface="+mn-lt"/>
            </a:endParaRPr>
          </a:p>
        </p:txBody>
      </p:sp>
    </p:spTree>
    <p:extLst>
      <p:ext uri="{BB962C8B-B14F-4D97-AF65-F5344CB8AC3E}">
        <p14:creationId xmlns:p14="http://schemas.microsoft.com/office/powerpoint/2010/main" val="2606882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7B8598-A19A-3BEF-FE78-89DEC8CCA284}"/>
              </a:ext>
            </a:extLst>
          </p:cNvPr>
          <p:cNvSpPr/>
          <p:nvPr/>
        </p:nvSpPr>
        <p:spPr>
          <a:xfrm>
            <a:off x="-152400" y="5778500"/>
            <a:ext cx="10541000" cy="11811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httpshttps://www.nia.nih.gnfographics</a:t>
            </a:r>
          </a:p>
          <a:p>
            <a:r>
              <a:rPr lang="en-US" dirty="0">
                <a:solidFill>
                  <a:schemeClr val="tx1"/>
                </a:solidFill>
              </a:rPr>
              <a:t>www.nia.nih.gov/health/infographics/understanding-different-types-dementia</a:t>
            </a:r>
          </a:p>
        </p:txBody>
      </p:sp>
      <p:pic>
        <p:nvPicPr>
          <p:cNvPr id="10" name="Picture 9">
            <a:extLst>
              <a:ext uri="{FF2B5EF4-FFF2-40B4-BE49-F238E27FC236}">
                <a16:creationId xmlns:a16="http://schemas.microsoft.com/office/drawing/2014/main" id="{1DC6E1F1-935D-A1DA-FD7E-FA586BE611C6}"/>
              </a:ext>
            </a:extLst>
          </p:cNvPr>
          <p:cNvPicPr>
            <a:picLocks noChangeAspect="1"/>
          </p:cNvPicPr>
          <p:nvPr/>
        </p:nvPicPr>
        <p:blipFill>
          <a:blip r:embed="rId3"/>
          <a:stretch>
            <a:fillRect/>
          </a:stretch>
        </p:blipFill>
        <p:spPr>
          <a:xfrm>
            <a:off x="1320332" y="100781"/>
            <a:ext cx="6706536" cy="5868219"/>
          </a:xfrm>
          <a:prstGeom prst="rect">
            <a:avLst/>
          </a:prstGeom>
        </p:spPr>
      </p:pic>
    </p:spTree>
    <p:extLst>
      <p:ext uri="{BB962C8B-B14F-4D97-AF65-F5344CB8AC3E}">
        <p14:creationId xmlns:p14="http://schemas.microsoft.com/office/powerpoint/2010/main" val="1639280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7B8598-A19A-3BEF-FE78-89DEC8CCA284}"/>
              </a:ext>
            </a:extLst>
          </p:cNvPr>
          <p:cNvSpPr/>
          <p:nvPr/>
        </p:nvSpPr>
        <p:spPr>
          <a:xfrm>
            <a:off x="-152400" y="5969000"/>
            <a:ext cx="10541000" cy="88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B1A1CE4-C2CE-8293-E7A5-A1545B4E710B}"/>
              </a:ext>
            </a:extLst>
          </p:cNvPr>
          <p:cNvSpPr>
            <a:spLocks noGrp="1"/>
          </p:cNvSpPr>
          <p:nvPr>
            <p:ph type="title"/>
          </p:nvPr>
        </p:nvSpPr>
        <p:spPr/>
        <p:txBody>
          <a:bodyPr/>
          <a:lstStyle/>
          <a:p>
            <a:r>
              <a:rPr lang="en-US" dirty="0"/>
              <a:t>Importance of Early Diagnosis</a:t>
            </a:r>
          </a:p>
        </p:txBody>
      </p:sp>
      <p:sp>
        <p:nvSpPr>
          <p:cNvPr id="6" name="Content Placeholder 5">
            <a:extLst>
              <a:ext uri="{FF2B5EF4-FFF2-40B4-BE49-F238E27FC236}">
                <a16:creationId xmlns:a16="http://schemas.microsoft.com/office/drawing/2014/main" id="{1CB4E70C-45BB-3D60-8D46-A545A9B70F48}"/>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34CA8A1C-177E-93B1-A373-A035C7770DDF}"/>
              </a:ext>
            </a:extLst>
          </p:cNvPr>
          <p:cNvPicPr>
            <a:picLocks noChangeAspect="1"/>
          </p:cNvPicPr>
          <p:nvPr/>
        </p:nvPicPr>
        <p:blipFill>
          <a:blip r:embed="rId3"/>
          <a:stretch>
            <a:fillRect/>
          </a:stretch>
        </p:blipFill>
        <p:spPr>
          <a:xfrm>
            <a:off x="316524" y="1706345"/>
            <a:ext cx="8681810" cy="3621813"/>
          </a:xfrm>
          <a:prstGeom prst="rect">
            <a:avLst/>
          </a:prstGeom>
        </p:spPr>
      </p:pic>
      <p:sp>
        <p:nvSpPr>
          <p:cNvPr id="10" name="TextBox 9">
            <a:extLst>
              <a:ext uri="{FF2B5EF4-FFF2-40B4-BE49-F238E27FC236}">
                <a16:creationId xmlns:a16="http://schemas.microsoft.com/office/drawing/2014/main" id="{77D9002A-40A3-14D8-56AB-49426A4F40AF}"/>
              </a:ext>
            </a:extLst>
          </p:cNvPr>
          <p:cNvSpPr txBox="1"/>
          <p:nvPr/>
        </p:nvSpPr>
        <p:spPr>
          <a:xfrm>
            <a:off x="316524" y="5496766"/>
            <a:ext cx="5270500" cy="369332"/>
          </a:xfrm>
          <a:prstGeom prst="rect">
            <a:avLst/>
          </a:prstGeom>
          <a:noFill/>
        </p:spPr>
        <p:txBody>
          <a:bodyPr wrap="square">
            <a:spAutoFit/>
          </a:bodyPr>
          <a:lstStyle/>
          <a:p>
            <a:r>
              <a:rPr lang="en-US" dirty="0"/>
              <a:t>https://www.imi-neuronet.org/materials/</a:t>
            </a:r>
          </a:p>
        </p:txBody>
      </p:sp>
    </p:spTree>
    <p:extLst>
      <p:ext uri="{BB962C8B-B14F-4D97-AF65-F5344CB8AC3E}">
        <p14:creationId xmlns:p14="http://schemas.microsoft.com/office/powerpoint/2010/main" val="682992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0216FE-5F2C-48C9-4DD8-E208344FDF51}"/>
              </a:ext>
            </a:extLst>
          </p:cNvPr>
          <p:cNvSpPr>
            <a:spLocks noGrp="1"/>
          </p:cNvSpPr>
          <p:nvPr>
            <p:ph type="title"/>
          </p:nvPr>
        </p:nvSpPr>
        <p:spPr/>
        <p:txBody>
          <a:bodyPr/>
          <a:lstStyle/>
          <a:p>
            <a:r>
              <a:rPr lang="en-US" dirty="0"/>
              <a:t>Depression in Older Adulthood</a:t>
            </a:r>
          </a:p>
        </p:txBody>
      </p:sp>
      <p:pic>
        <p:nvPicPr>
          <p:cNvPr id="9" name="Picture 8" descr="Man with hand on face">
            <a:extLst>
              <a:ext uri="{FF2B5EF4-FFF2-40B4-BE49-F238E27FC236}">
                <a16:creationId xmlns:a16="http://schemas.microsoft.com/office/drawing/2014/main" id="{171013C7-8A88-E902-2956-6E9826CB572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99725" y="1406077"/>
            <a:ext cx="3781444" cy="2430826"/>
          </a:xfrm>
          <a:prstGeom prst="rect">
            <a:avLst/>
          </a:prstGeom>
        </p:spPr>
      </p:pic>
      <p:sp>
        <p:nvSpPr>
          <p:cNvPr id="13" name="Content Placeholder 12">
            <a:extLst>
              <a:ext uri="{FF2B5EF4-FFF2-40B4-BE49-F238E27FC236}">
                <a16:creationId xmlns:a16="http://schemas.microsoft.com/office/drawing/2014/main" id="{FAA22BE8-AEAD-F50A-9C4C-7108DCDF502B}"/>
              </a:ext>
            </a:extLst>
          </p:cNvPr>
          <p:cNvSpPr>
            <a:spLocks noGrp="1"/>
          </p:cNvSpPr>
          <p:nvPr>
            <p:ph idx="1"/>
          </p:nvPr>
        </p:nvSpPr>
        <p:spPr>
          <a:xfrm>
            <a:off x="406399" y="1596097"/>
            <a:ext cx="5981701" cy="4117344"/>
          </a:xfrm>
        </p:spPr>
        <p:txBody>
          <a:bodyPr/>
          <a:lstStyle/>
          <a:p>
            <a:r>
              <a:rPr lang="en-US" dirty="0"/>
              <a:t>At increased risk</a:t>
            </a:r>
          </a:p>
          <a:p>
            <a:r>
              <a:rPr lang="en-US" dirty="0"/>
              <a:t>Often misdiagnosed</a:t>
            </a:r>
          </a:p>
          <a:p>
            <a:r>
              <a:rPr lang="en-US" dirty="0"/>
              <a:t>Undertreated</a:t>
            </a:r>
          </a:p>
          <a:p>
            <a:pPr lvl="1"/>
            <a:r>
              <a:rPr lang="en-US" dirty="0"/>
              <a:t>May not seek help</a:t>
            </a:r>
          </a:p>
          <a:p>
            <a:r>
              <a:rPr lang="en-US" dirty="0"/>
              <a:t>More successful at suicide</a:t>
            </a:r>
          </a:p>
          <a:p>
            <a:pPr lvl="1"/>
            <a:r>
              <a:rPr lang="en-US" dirty="0"/>
              <a:t>Silent suicide</a:t>
            </a:r>
          </a:p>
          <a:p>
            <a:r>
              <a:rPr lang="en-US" dirty="0"/>
              <a:t>Can be successfully treated</a:t>
            </a:r>
          </a:p>
          <a:p>
            <a:pPr lvl="1"/>
            <a:r>
              <a:rPr lang="en-US" dirty="0"/>
              <a:t>Physical health impact</a:t>
            </a:r>
          </a:p>
          <a:p>
            <a:endParaRPr lang="en-US" dirty="0"/>
          </a:p>
        </p:txBody>
      </p:sp>
    </p:spTree>
    <p:extLst>
      <p:ext uri="{BB962C8B-B14F-4D97-AF65-F5344CB8AC3E}">
        <p14:creationId xmlns:p14="http://schemas.microsoft.com/office/powerpoint/2010/main" val="2977200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0216FE-5F2C-48C9-4DD8-E208344FDF51}"/>
              </a:ext>
            </a:extLst>
          </p:cNvPr>
          <p:cNvSpPr>
            <a:spLocks noGrp="1"/>
          </p:cNvSpPr>
          <p:nvPr>
            <p:ph type="title"/>
          </p:nvPr>
        </p:nvSpPr>
        <p:spPr>
          <a:xfrm>
            <a:off x="262830" y="737047"/>
            <a:ext cx="9579670" cy="681730"/>
          </a:xfrm>
        </p:spPr>
        <p:txBody>
          <a:bodyPr/>
          <a:lstStyle/>
          <a:p>
            <a:r>
              <a:rPr lang="en-US" dirty="0"/>
              <a:t>Substance Abuse</a:t>
            </a:r>
          </a:p>
        </p:txBody>
      </p:sp>
      <p:sp>
        <p:nvSpPr>
          <p:cNvPr id="4" name="Content Placeholder 3">
            <a:extLst>
              <a:ext uri="{FF2B5EF4-FFF2-40B4-BE49-F238E27FC236}">
                <a16:creationId xmlns:a16="http://schemas.microsoft.com/office/drawing/2014/main" id="{B0ECDE25-9A51-374F-C830-F87F7E462E9F}"/>
              </a:ext>
            </a:extLst>
          </p:cNvPr>
          <p:cNvSpPr>
            <a:spLocks noGrp="1"/>
          </p:cNvSpPr>
          <p:nvPr>
            <p:ph idx="1"/>
          </p:nvPr>
        </p:nvSpPr>
        <p:spPr>
          <a:xfrm>
            <a:off x="441801" y="1564319"/>
            <a:ext cx="4498499" cy="4117344"/>
          </a:xfrm>
        </p:spPr>
        <p:txBody>
          <a:bodyPr/>
          <a:lstStyle/>
          <a:p>
            <a:r>
              <a:rPr lang="en-US" sz="2400" dirty="0"/>
              <a:t>Bodies process substances differently as we age</a:t>
            </a:r>
          </a:p>
          <a:p>
            <a:r>
              <a:rPr lang="en-US" sz="2400" dirty="0"/>
              <a:t>Impact of prescription Rx</a:t>
            </a:r>
          </a:p>
          <a:p>
            <a:r>
              <a:rPr lang="en-US" sz="2400" dirty="0"/>
              <a:t>Understudied</a:t>
            </a:r>
          </a:p>
          <a:p>
            <a:r>
              <a:rPr lang="en-US" sz="2400" dirty="0"/>
              <a:t>Older adults do respond to treatment</a:t>
            </a:r>
          </a:p>
          <a:p>
            <a:endParaRPr lang="en-US" sz="2400" dirty="0"/>
          </a:p>
          <a:p>
            <a:endParaRPr lang="en-US" sz="2400" dirty="0"/>
          </a:p>
        </p:txBody>
      </p:sp>
      <p:pic>
        <p:nvPicPr>
          <p:cNvPr id="6" name="Picture 5">
            <a:extLst>
              <a:ext uri="{FF2B5EF4-FFF2-40B4-BE49-F238E27FC236}">
                <a16:creationId xmlns:a16="http://schemas.microsoft.com/office/drawing/2014/main" id="{9A937FE3-2221-303E-AF58-C7D1DEADAAB3}"/>
              </a:ext>
            </a:extLst>
          </p:cNvPr>
          <p:cNvPicPr>
            <a:picLocks noChangeAspect="1"/>
          </p:cNvPicPr>
          <p:nvPr/>
        </p:nvPicPr>
        <p:blipFill rotWithShape="1">
          <a:blip r:embed="rId3"/>
          <a:srcRect b="31335"/>
          <a:stretch/>
        </p:blipFill>
        <p:spPr>
          <a:xfrm>
            <a:off x="5052665" y="584647"/>
            <a:ext cx="3945277" cy="4709034"/>
          </a:xfrm>
          <a:prstGeom prst="rect">
            <a:avLst/>
          </a:prstGeom>
        </p:spPr>
      </p:pic>
      <p:pic>
        <p:nvPicPr>
          <p:cNvPr id="7" name="Picture 6">
            <a:extLst>
              <a:ext uri="{FF2B5EF4-FFF2-40B4-BE49-F238E27FC236}">
                <a16:creationId xmlns:a16="http://schemas.microsoft.com/office/drawing/2014/main" id="{37073CB2-24BD-6274-B3F4-6AA6ABEB2B76}"/>
              </a:ext>
            </a:extLst>
          </p:cNvPr>
          <p:cNvPicPr>
            <a:picLocks noChangeAspect="1"/>
          </p:cNvPicPr>
          <p:nvPr/>
        </p:nvPicPr>
        <p:blipFill rotWithShape="1">
          <a:blip r:embed="rId3"/>
          <a:srcRect t="32847"/>
          <a:stretch/>
        </p:blipFill>
        <p:spPr>
          <a:xfrm>
            <a:off x="5052664" y="2438399"/>
            <a:ext cx="3945277" cy="4605337"/>
          </a:xfrm>
          <a:prstGeom prst="rect">
            <a:avLst/>
          </a:prstGeom>
        </p:spPr>
      </p:pic>
      <p:sp>
        <p:nvSpPr>
          <p:cNvPr id="10" name="TextBox 9">
            <a:extLst>
              <a:ext uri="{FF2B5EF4-FFF2-40B4-BE49-F238E27FC236}">
                <a16:creationId xmlns:a16="http://schemas.microsoft.com/office/drawing/2014/main" id="{287C3548-F8C0-2801-0338-75F3080D26B1}"/>
              </a:ext>
            </a:extLst>
          </p:cNvPr>
          <p:cNvSpPr txBox="1"/>
          <p:nvPr/>
        </p:nvSpPr>
        <p:spPr>
          <a:xfrm>
            <a:off x="0" y="5947201"/>
            <a:ext cx="7688992" cy="276999"/>
          </a:xfrm>
          <a:prstGeom prst="rect">
            <a:avLst/>
          </a:prstGeom>
          <a:noFill/>
        </p:spPr>
        <p:txBody>
          <a:bodyPr wrap="square">
            <a:spAutoFit/>
          </a:bodyPr>
          <a:lstStyle/>
          <a:p>
            <a:r>
              <a:rPr lang="en-US" sz="1200" dirty="0"/>
              <a:t>https://www.nytimes.com/2023/07/09/health/seniors-substance-abuse.html</a:t>
            </a:r>
          </a:p>
        </p:txBody>
      </p:sp>
    </p:spTree>
    <p:extLst>
      <p:ext uri="{BB962C8B-B14F-4D97-AF65-F5344CB8AC3E}">
        <p14:creationId xmlns:p14="http://schemas.microsoft.com/office/powerpoint/2010/main" val="2907024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6332DE8-9D13-9C08-9FD9-757F4F223B65}"/>
              </a:ext>
            </a:extLst>
          </p:cNvPr>
          <p:cNvPicPr>
            <a:picLocks noGrp="1" noChangeAspect="1"/>
          </p:cNvPicPr>
          <p:nvPr>
            <p:ph idx="1"/>
          </p:nvPr>
        </p:nvPicPr>
        <p:blipFill>
          <a:blip r:embed="rId2"/>
          <a:stretch>
            <a:fillRect/>
          </a:stretch>
        </p:blipFill>
        <p:spPr>
          <a:xfrm>
            <a:off x="849968" y="1986280"/>
            <a:ext cx="1994847" cy="2011680"/>
          </a:xfrm>
          <a:prstGeom prst="rect">
            <a:avLst/>
          </a:prstGeom>
        </p:spPr>
      </p:pic>
      <p:pic>
        <p:nvPicPr>
          <p:cNvPr id="4" name="Picture 3">
            <a:extLst>
              <a:ext uri="{FF2B5EF4-FFF2-40B4-BE49-F238E27FC236}">
                <a16:creationId xmlns:a16="http://schemas.microsoft.com/office/drawing/2014/main" id="{D37AA56F-A3CE-9150-D5A7-1DEBC0584A82}"/>
              </a:ext>
            </a:extLst>
          </p:cNvPr>
          <p:cNvPicPr>
            <a:picLocks noChangeAspect="1"/>
          </p:cNvPicPr>
          <p:nvPr/>
        </p:nvPicPr>
        <p:blipFill>
          <a:blip r:embed="rId3"/>
          <a:stretch>
            <a:fillRect/>
          </a:stretch>
        </p:blipFill>
        <p:spPr>
          <a:xfrm>
            <a:off x="2277481" y="764494"/>
            <a:ext cx="4589038" cy="1064830"/>
          </a:xfrm>
          <a:prstGeom prst="rect">
            <a:avLst/>
          </a:prstGeom>
        </p:spPr>
      </p:pic>
      <p:pic>
        <p:nvPicPr>
          <p:cNvPr id="6" name="Picture 5">
            <a:extLst>
              <a:ext uri="{FF2B5EF4-FFF2-40B4-BE49-F238E27FC236}">
                <a16:creationId xmlns:a16="http://schemas.microsoft.com/office/drawing/2014/main" id="{4FD6D9C3-9F0F-E8EB-FD92-F9957C772067}"/>
              </a:ext>
            </a:extLst>
          </p:cNvPr>
          <p:cNvPicPr>
            <a:picLocks noChangeAspect="1"/>
          </p:cNvPicPr>
          <p:nvPr/>
        </p:nvPicPr>
        <p:blipFill>
          <a:blip r:embed="rId4"/>
          <a:stretch>
            <a:fillRect/>
          </a:stretch>
        </p:blipFill>
        <p:spPr>
          <a:xfrm>
            <a:off x="3181957" y="2051707"/>
            <a:ext cx="1893571" cy="1920240"/>
          </a:xfrm>
          <a:prstGeom prst="rect">
            <a:avLst/>
          </a:prstGeom>
        </p:spPr>
      </p:pic>
      <p:pic>
        <p:nvPicPr>
          <p:cNvPr id="7" name="Picture 6">
            <a:extLst>
              <a:ext uri="{FF2B5EF4-FFF2-40B4-BE49-F238E27FC236}">
                <a16:creationId xmlns:a16="http://schemas.microsoft.com/office/drawing/2014/main" id="{740B3DDF-18E1-8A44-DA91-7CECF261C09C}"/>
              </a:ext>
            </a:extLst>
          </p:cNvPr>
          <p:cNvPicPr>
            <a:picLocks noChangeAspect="1"/>
          </p:cNvPicPr>
          <p:nvPr/>
        </p:nvPicPr>
        <p:blipFill>
          <a:blip r:embed="rId5"/>
          <a:stretch>
            <a:fillRect/>
          </a:stretch>
        </p:blipFill>
        <p:spPr>
          <a:xfrm>
            <a:off x="5645238" y="2084365"/>
            <a:ext cx="1893571" cy="1920240"/>
          </a:xfrm>
          <a:prstGeom prst="rect">
            <a:avLst/>
          </a:prstGeom>
        </p:spPr>
      </p:pic>
      <p:sp>
        <p:nvSpPr>
          <p:cNvPr id="9" name="TextBox 8">
            <a:extLst>
              <a:ext uri="{FF2B5EF4-FFF2-40B4-BE49-F238E27FC236}">
                <a16:creationId xmlns:a16="http://schemas.microsoft.com/office/drawing/2014/main" id="{7F76B7BF-5E3E-188E-D1DD-EBC60E43682E}"/>
              </a:ext>
            </a:extLst>
          </p:cNvPr>
          <p:cNvSpPr txBox="1"/>
          <p:nvPr/>
        </p:nvSpPr>
        <p:spPr>
          <a:xfrm>
            <a:off x="298581" y="4168809"/>
            <a:ext cx="8350898" cy="1200329"/>
          </a:xfrm>
          <a:prstGeom prst="rect">
            <a:avLst/>
          </a:prstGeom>
          <a:noFill/>
        </p:spPr>
        <p:txBody>
          <a:bodyPr wrap="square">
            <a:spAutoFit/>
          </a:bodyPr>
          <a:lstStyle/>
          <a:p>
            <a:pPr algn="ctr" defTabSz="914400">
              <a:spcBef>
                <a:spcPts val="600"/>
              </a:spcBef>
              <a:spcAft>
                <a:spcPts val="600"/>
              </a:spcAft>
            </a:pPr>
            <a:r>
              <a:rPr lang="en-US" sz="1800" b="1" dirty="0">
                <a:solidFill>
                  <a:srgbClr val="002060"/>
                </a:solidFill>
              </a:rPr>
              <a:t>Telephone- and email-based care-coaching program </a:t>
            </a:r>
            <a:r>
              <a:rPr lang="en-US" sz="1800" dirty="0">
                <a:solidFill>
                  <a:srgbClr val="002060"/>
                </a:solidFill>
              </a:rPr>
              <a:t>that assists and supports adults with or at-risk for developing dementia, including those with intellectual and developmental disabilities, and their family and friend caregivers, or other supports.</a:t>
            </a:r>
          </a:p>
        </p:txBody>
      </p:sp>
    </p:spTree>
    <p:extLst>
      <p:ext uri="{BB962C8B-B14F-4D97-AF65-F5344CB8AC3E}">
        <p14:creationId xmlns:p14="http://schemas.microsoft.com/office/powerpoint/2010/main" val="1084814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753531-9E32-A2DA-AB59-144800D04C3D}"/>
              </a:ext>
            </a:extLst>
          </p:cNvPr>
          <p:cNvSpPr>
            <a:spLocks noGrp="1"/>
          </p:cNvSpPr>
          <p:nvPr>
            <p:ph idx="1"/>
          </p:nvPr>
        </p:nvSpPr>
        <p:spPr>
          <a:xfrm>
            <a:off x="914399" y="1418777"/>
            <a:ext cx="7913077" cy="4758186"/>
          </a:xfrm>
        </p:spPr>
        <p:txBody>
          <a:bodyPr/>
          <a:lstStyle/>
          <a:p>
            <a:pPr marL="682625" indent="-449263" defTabSz="914400">
              <a:spcBef>
                <a:spcPts val="600"/>
              </a:spcBef>
              <a:spcAft>
                <a:spcPts val="600"/>
              </a:spcAft>
              <a:buFont typeface="Wingdings" panose="05000000000000000000" pitchFamily="2" charset="2"/>
              <a:buChar char="Ø"/>
            </a:pPr>
            <a:r>
              <a:rPr lang="en-US" sz="2000" b="1" dirty="0">
                <a:solidFill>
                  <a:srgbClr val="002060"/>
                </a:solidFill>
              </a:rPr>
              <a:t>Finding</a:t>
            </a:r>
            <a:r>
              <a:rPr lang="en-US" sz="2000" dirty="0">
                <a:solidFill>
                  <a:srgbClr val="002060"/>
                </a:solidFill>
              </a:rPr>
              <a:t> and </a:t>
            </a:r>
            <a:r>
              <a:rPr lang="en-US" sz="2000" b="1" dirty="0">
                <a:solidFill>
                  <a:srgbClr val="002060"/>
                </a:solidFill>
              </a:rPr>
              <a:t>getting connected </a:t>
            </a:r>
            <a:r>
              <a:rPr lang="en-US" sz="2000" dirty="0">
                <a:solidFill>
                  <a:srgbClr val="002060"/>
                </a:solidFill>
              </a:rPr>
              <a:t>to health and community services</a:t>
            </a:r>
          </a:p>
          <a:p>
            <a:pPr marL="682625" indent="-449263" defTabSz="914400">
              <a:spcBef>
                <a:spcPts val="600"/>
              </a:spcBef>
              <a:spcAft>
                <a:spcPts val="600"/>
              </a:spcAft>
              <a:buFont typeface="Wingdings" panose="05000000000000000000" pitchFamily="2" charset="2"/>
              <a:buChar char="Ø"/>
            </a:pPr>
            <a:r>
              <a:rPr lang="en-US" sz="2000" b="1" dirty="0">
                <a:solidFill>
                  <a:srgbClr val="002060"/>
                </a:solidFill>
              </a:rPr>
              <a:t>Prioritizing</a:t>
            </a:r>
            <a:r>
              <a:rPr lang="en-US" sz="2000" dirty="0">
                <a:solidFill>
                  <a:srgbClr val="002060"/>
                </a:solidFill>
              </a:rPr>
              <a:t> concerns using a simple step-by-step plan based on </a:t>
            </a:r>
            <a:r>
              <a:rPr lang="en-US" sz="2000" b="1" dirty="0">
                <a:solidFill>
                  <a:srgbClr val="002060"/>
                </a:solidFill>
              </a:rPr>
              <a:t>YOUR needs</a:t>
            </a:r>
          </a:p>
          <a:p>
            <a:pPr marL="682625" indent="-449263" defTabSz="914400">
              <a:spcBef>
                <a:spcPts val="600"/>
              </a:spcBef>
              <a:spcAft>
                <a:spcPts val="600"/>
              </a:spcAft>
              <a:buFont typeface="Wingdings" panose="05000000000000000000" pitchFamily="2" charset="2"/>
              <a:buChar char="Ø"/>
            </a:pPr>
            <a:r>
              <a:rPr lang="en-US" sz="2000" b="1" dirty="0">
                <a:solidFill>
                  <a:srgbClr val="002060"/>
                </a:solidFill>
              </a:rPr>
              <a:t>Communicating</a:t>
            </a:r>
            <a:r>
              <a:rPr lang="en-US" sz="2000" dirty="0">
                <a:solidFill>
                  <a:srgbClr val="002060"/>
                </a:solidFill>
              </a:rPr>
              <a:t> with loved ones, family, and friends about care and </a:t>
            </a:r>
            <a:r>
              <a:rPr lang="en-US" sz="2000" b="1" dirty="0">
                <a:solidFill>
                  <a:srgbClr val="002060"/>
                </a:solidFill>
              </a:rPr>
              <a:t>managing</a:t>
            </a:r>
            <a:r>
              <a:rPr lang="en-US" sz="2000" dirty="0">
                <a:solidFill>
                  <a:srgbClr val="002060"/>
                </a:solidFill>
              </a:rPr>
              <a:t> difficult situations and behaviors</a:t>
            </a:r>
          </a:p>
          <a:p>
            <a:pPr marL="682625" indent="-449263" defTabSz="914400">
              <a:spcBef>
                <a:spcPts val="600"/>
              </a:spcBef>
              <a:spcAft>
                <a:spcPts val="600"/>
              </a:spcAft>
              <a:buFont typeface="Wingdings" panose="05000000000000000000" pitchFamily="2" charset="2"/>
              <a:buChar char="Ø"/>
            </a:pPr>
            <a:r>
              <a:rPr lang="en-US" sz="2000" b="1" dirty="0">
                <a:solidFill>
                  <a:srgbClr val="002060"/>
                </a:solidFill>
              </a:rPr>
              <a:t>Staying in touch </a:t>
            </a:r>
            <a:r>
              <a:rPr lang="en-US" sz="2000" dirty="0">
                <a:solidFill>
                  <a:srgbClr val="002060"/>
                </a:solidFill>
              </a:rPr>
              <a:t>with individuals and families so </a:t>
            </a:r>
            <a:r>
              <a:rPr lang="en-US" sz="2000" b="1" dirty="0">
                <a:solidFill>
                  <a:srgbClr val="002060"/>
                </a:solidFill>
              </a:rPr>
              <a:t>adjustments</a:t>
            </a:r>
            <a:r>
              <a:rPr lang="en-US" sz="2000" dirty="0">
                <a:solidFill>
                  <a:srgbClr val="002060"/>
                </a:solidFill>
              </a:rPr>
              <a:t> can be made as situations </a:t>
            </a:r>
            <a:r>
              <a:rPr lang="en-US" sz="2000" b="1" dirty="0">
                <a:solidFill>
                  <a:srgbClr val="002060"/>
                </a:solidFill>
              </a:rPr>
              <a:t>change</a:t>
            </a:r>
          </a:p>
          <a:p>
            <a:pPr marL="682625" indent="-449263" defTabSz="914400">
              <a:spcBef>
                <a:spcPts val="600"/>
              </a:spcBef>
              <a:spcAft>
                <a:spcPts val="600"/>
              </a:spcAft>
              <a:buFont typeface="Wingdings" panose="05000000000000000000" pitchFamily="2" charset="2"/>
              <a:buChar char="Ø"/>
            </a:pPr>
            <a:r>
              <a:rPr lang="en-US" sz="2000" b="1" dirty="0">
                <a:solidFill>
                  <a:srgbClr val="002060"/>
                </a:solidFill>
              </a:rPr>
              <a:t>Assisting </a:t>
            </a:r>
            <a:r>
              <a:rPr lang="en-US" sz="2000" dirty="0">
                <a:solidFill>
                  <a:srgbClr val="002060"/>
                </a:solidFill>
              </a:rPr>
              <a:t>with getting other family and friends </a:t>
            </a:r>
            <a:r>
              <a:rPr lang="en-US" sz="2000" b="1" dirty="0">
                <a:solidFill>
                  <a:srgbClr val="002060"/>
                </a:solidFill>
              </a:rPr>
              <a:t>involved</a:t>
            </a:r>
          </a:p>
          <a:p>
            <a:pPr marL="682625" indent="-449263" defTabSz="914400">
              <a:spcBef>
                <a:spcPts val="600"/>
              </a:spcBef>
              <a:spcAft>
                <a:spcPts val="600"/>
              </a:spcAft>
              <a:buFont typeface="Wingdings" panose="05000000000000000000" pitchFamily="2" charset="2"/>
              <a:buChar char="Ø"/>
            </a:pPr>
            <a:r>
              <a:rPr lang="en-US" sz="2000" b="1" dirty="0">
                <a:solidFill>
                  <a:srgbClr val="002060"/>
                </a:solidFill>
              </a:rPr>
              <a:t>Being there for YOU </a:t>
            </a:r>
            <a:r>
              <a:rPr lang="en-US" sz="2000" dirty="0">
                <a:solidFill>
                  <a:srgbClr val="002060"/>
                </a:solidFill>
              </a:rPr>
              <a:t>as an </a:t>
            </a:r>
            <a:r>
              <a:rPr lang="en-US" sz="2000" b="1" dirty="0">
                <a:solidFill>
                  <a:srgbClr val="002060"/>
                </a:solidFill>
              </a:rPr>
              <a:t>emotional support </a:t>
            </a:r>
            <a:r>
              <a:rPr lang="en-US" sz="2000" dirty="0">
                <a:solidFill>
                  <a:srgbClr val="002060"/>
                </a:solidFill>
              </a:rPr>
              <a:t>when overwhelmed or faced with challenges </a:t>
            </a:r>
          </a:p>
          <a:p>
            <a:endParaRPr lang="en-US" dirty="0"/>
          </a:p>
        </p:txBody>
      </p:sp>
      <p:sp>
        <p:nvSpPr>
          <p:cNvPr id="3" name="Title 2">
            <a:extLst>
              <a:ext uri="{FF2B5EF4-FFF2-40B4-BE49-F238E27FC236}">
                <a16:creationId xmlns:a16="http://schemas.microsoft.com/office/drawing/2014/main" id="{EB3D5C20-73B4-B24A-EC9F-BD93B219A101}"/>
              </a:ext>
            </a:extLst>
          </p:cNvPr>
          <p:cNvSpPr>
            <a:spLocks noGrp="1"/>
          </p:cNvSpPr>
          <p:nvPr>
            <p:ph type="title"/>
          </p:nvPr>
        </p:nvSpPr>
        <p:spPr/>
        <p:txBody>
          <a:bodyPr/>
          <a:lstStyle/>
          <a:p>
            <a:r>
              <a:rPr lang="en-US" sz="3200" b="1" dirty="0">
                <a:solidFill>
                  <a:srgbClr val="002060"/>
                </a:solidFill>
              </a:rPr>
              <a:t>A </a:t>
            </a:r>
            <a:r>
              <a:rPr lang="en-US" sz="3200" b="1" i="1" dirty="0">
                <a:solidFill>
                  <a:srgbClr val="002060"/>
                </a:solidFill>
              </a:rPr>
              <a:t>personal</a:t>
            </a:r>
            <a:r>
              <a:rPr lang="en-US" sz="3200" b="1" dirty="0">
                <a:solidFill>
                  <a:srgbClr val="002060"/>
                </a:solidFill>
              </a:rPr>
              <a:t> Care Consultant helps with:</a:t>
            </a:r>
            <a:br>
              <a:rPr lang="en-US" sz="4000" b="1" dirty="0">
                <a:solidFill>
                  <a:srgbClr val="002060"/>
                </a:solidFill>
              </a:rPr>
            </a:br>
            <a:endParaRPr lang="en-US" dirty="0"/>
          </a:p>
        </p:txBody>
      </p:sp>
      <p:sp>
        <p:nvSpPr>
          <p:cNvPr id="6" name="Rectangle 5">
            <a:extLst>
              <a:ext uri="{FF2B5EF4-FFF2-40B4-BE49-F238E27FC236}">
                <a16:creationId xmlns:a16="http://schemas.microsoft.com/office/drawing/2014/main" id="{E233689D-99A7-CBD4-2E14-C63CDAAA9CA8}"/>
              </a:ext>
            </a:extLst>
          </p:cNvPr>
          <p:cNvSpPr/>
          <p:nvPr/>
        </p:nvSpPr>
        <p:spPr>
          <a:xfrm>
            <a:off x="-166160" y="1678012"/>
            <a:ext cx="10905065" cy="4880557"/>
          </a:xfrm>
          <a:prstGeom prst="rect">
            <a:avLst/>
          </a:prstGeom>
        </p:spPr>
        <p:txBody>
          <a:bodyPr vert="horz" lIns="91440" tIns="45720" rIns="91440" bIns="45720" rtlCol="0">
            <a:noAutofit/>
          </a:bodyPr>
          <a:lstStyle/>
          <a:p>
            <a:pPr marL="682625" indent="-449263" defTabSz="914400">
              <a:spcBef>
                <a:spcPts val="600"/>
              </a:spcBef>
              <a:spcAft>
                <a:spcPts val="600"/>
              </a:spcAft>
              <a:buFont typeface="Wingdings" panose="05000000000000000000" pitchFamily="2" charset="2"/>
              <a:buChar char="Ø"/>
            </a:pPr>
            <a:endParaRPr lang="en-US" sz="2800" dirty="0">
              <a:solidFill>
                <a:srgbClr val="002060"/>
              </a:solidFill>
            </a:endParaRPr>
          </a:p>
        </p:txBody>
      </p:sp>
      <p:sp>
        <p:nvSpPr>
          <p:cNvPr id="7" name="TextBox 6">
            <a:extLst>
              <a:ext uri="{FF2B5EF4-FFF2-40B4-BE49-F238E27FC236}">
                <a16:creationId xmlns:a16="http://schemas.microsoft.com/office/drawing/2014/main" id="{62AE83CC-730A-1AC8-8663-E420146BEA6E}"/>
              </a:ext>
            </a:extLst>
          </p:cNvPr>
          <p:cNvSpPr txBox="1"/>
          <p:nvPr/>
        </p:nvSpPr>
        <p:spPr>
          <a:xfrm>
            <a:off x="1431636" y="1320799"/>
            <a:ext cx="184731" cy="723275"/>
          </a:xfrm>
          <a:prstGeom prst="rect">
            <a:avLst/>
          </a:prstGeom>
          <a:noFill/>
        </p:spPr>
        <p:txBody>
          <a:bodyPr wrap="none" rtlCol="0">
            <a:spAutoFit/>
          </a:bodyPr>
          <a:lstStyle/>
          <a:p>
            <a:pPr marL="0" marR="0" lvl="0" indent="0" algn="l" defTabSz="457200" rtl="0" eaLnBrk="1" fontAlgn="auto" latinLnBrk="0" hangingPunct="1">
              <a:spcBef>
                <a:spcPts val="0"/>
              </a:spcBef>
              <a:spcAft>
                <a:spcPts val="600"/>
              </a:spcAft>
              <a:buClrTx/>
              <a:buSzTx/>
              <a:buFontTx/>
              <a:buNone/>
              <a:tabLst/>
              <a:defRPr/>
            </a:pPr>
            <a:endParaRPr kumimoji="0" lang="en-US" b="1" i="0" u="none" strike="noStrike" kern="1200" cap="none" spc="0" normalizeH="0" baseline="0" noProof="0">
              <a:ln>
                <a:noFill/>
              </a:ln>
              <a:solidFill>
                <a:srgbClr val="002855"/>
              </a:solidFill>
              <a:effectLst/>
              <a:uLnTx/>
              <a:uFillTx/>
              <a:latin typeface="Avenir LT 65 Medium" panose="020B0603020000020003" pitchFamily="34" charset="0"/>
              <a:ea typeface="+mn-ea"/>
              <a:cs typeface="Arial" panose="020B0604020202020204" pitchFamily="34" charset="0"/>
            </a:endParaRPr>
          </a:p>
          <a:p>
            <a:pPr marL="0" marR="0" lvl="0" indent="0" algn="l" defTabSz="457200" rtl="0" eaLnBrk="1" fontAlgn="auto" latinLnBrk="0" hangingPunct="1">
              <a:spcBef>
                <a:spcPts val="0"/>
              </a:spcBef>
              <a:spcAft>
                <a:spcPts val="600"/>
              </a:spcAft>
              <a:buClrTx/>
              <a:buSzTx/>
              <a:buFontTx/>
              <a:buNone/>
              <a:tabLst/>
              <a:defRPr/>
            </a:pPr>
            <a:endParaRPr kumimoji="0" lang="en-US"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9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FDF2FC-9729-0B66-89F6-F1AF7FB043E6}"/>
              </a:ext>
            </a:extLst>
          </p:cNvPr>
          <p:cNvSpPr>
            <a:spLocks noGrp="1"/>
          </p:cNvSpPr>
          <p:nvPr>
            <p:ph idx="1"/>
          </p:nvPr>
        </p:nvSpPr>
        <p:spPr/>
        <p:txBody>
          <a:bodyPr/>
          <a:lstStyle/>
          <a:p>
            <a:pPr marL="0" indent="0">
              <a:buNone/>
            </a:pPr>
            <a:endParaRPr lang="en-US" sz="2400" dirty="0"/>
          </a:p>
          <a:p>
            <a:pPr marL="0" indent="0">
              <a:buNone/>
            </a:pPr>
            <a:endParaRPr lang="en-US" dirty="0"/>
          </a:p>
        </p:txBody>
      </p:sp>
      <p:pic>
        <p:nvPicPr>
          <p:cNvPr id="4" name="Picture 3">
            <a:extLst>
              <a:ext uri="{FF2B5EF4-FFF2-40B4-BE49-F238E27FC236}">
                <a16:creationId xmlns:a16="http://schemas.microsoft.com/office/drawing/2014/main" id="{253FFFCF-4430-E941-89CF-01D18F4395A6}"/>
              </a:ext>
            </a:extLst>
          </p:cNvPr>
          <p:cNvPicPr>
            <a:picLocks noChangeAspect="1"/>
          </p:cNvPicPr>
          <p:nvPr/>
        </p:nvPicPr>
        <p:blipFill>
          <a:blip r:embed="rId2"/>
          <a:stretch>
            <a:fillRect/>
          </a:stretch>
        </p:blipFill>
        <p:spPr>
          <a:xfrm>
            <a:off x="914399" y="681037"/>
            <a:ext cx="7080641" cy="3036295"/>
          </a:xfrm>
          <a:prstGeom prst="rect">
            <a:avLst/>
          </a:prstGeom>
        </p:spPr>
      </p:pic>
      <p:sp>
        <p:nvSpPr>
          <p:cNvPr id="5" name="Rectangle 4">
            <a:extLst>
              <a:ext uri="{FF2B5EF4-FFF2-40B4-BE49-F238E27FC236}">
                <a16:creationId xmlns:a16="http://schemas.microsoft.com/office/drawing/2014/main" id="{EFBA2E0A-BEBF-593F-4634-20DADBF162B5}"/>
              </a:ext>
            </a:extLst>
          </p:cNvPr>
          <p:cNvSpPr/>
          <p:nvPr/>
        </p:nvSpPr>
        <p:spPr>
          <a:xfrm>
            <a:off x="1061101" y="3891162"/>
            <a:ext cx="6866497" cy="2178111"/>
          </a:xfrm>
          <a:prstGeom prst="rect">
            <a:avLst/>
          </a:prstGeom>
          <a:ln w="76200">
            <a:solidFill>
              <a:srgbClr val="862065"/>
            </a:solidFill>
          </a:ln>
        </p:spPr>
        <p:txBody>
          <a:bodyPr wrap="square">
            <a:spAutoFit/>
          </a:bodyPr>
          <a:lstStyle/>
          <a:p>
            <a:pPr lvl="0"/>
            <a:r>
              <a:rPr lang="en-US" sz="2200" b="1" dirty="0">
                <a:solidFill>
                  <a:schemeClr val="accent1">
                    <a:lumMod val="50000"/>
                  </a:schemeClr>
                </a:solidFill>
              </a:rPr>
              <a:t>5 SHARE sessions </a:t>
            </a:r>
            <a:r>
              <a:rPr lang="en-US" sz="2200" dirty="0">
                <a:solidFill>
                  <a:schemeClr val="accent1">
                    <a:lumMod val="50000"/>
                  </a:schemeClr>
                </a:solidFill>
              </a:rPr>
              <a:t>+ 6</a:t>
            </a:r>
            <a:r>
              <a:rPr lang="en-US" sz="2200" baseline="30000" dirty="0">
                <a:solidFill>
                  <a:schemeClr val="accent1">
                    <a:lumMod val="50000"/>
                  </a:schemeClr>
                </a:solidFill>
              </a:rPr>
              <a:t>th</a:t>
            </a:r>
            <a:r>
              <a:rPr lang="en-US" sz="2200" dirty="0">
                <a:solidFill>
                  <a:schemeClr val="accent1">
                    <a:lumMod val="50000"/>
                  </a:schemeClr>
                </a:solidFill>
              </a:rPr>
              <a:t> optional Family Session for “SHARE Partners” – the person living with dementia and a family care partner.</a:t>
            </a:r>
          </a:p>
          <a:p>
            <a:pPr lvl="0"/>
            <a:endParaRPr lang="en-US" sz="2200" dirty="0">
              <a:solidFill>
                <a:schemeClr val="accent1">
                  <a:lumMod val="50000"/>
                </a:schemeClr>
              </a:solidFill>
            </a:endParaRPr>
          </a:p>
          <a:p>
            <a:r>
              <a:rPr lang="en-US" sz="2200" b="1" dirty="0">
                <a:solidFill>
                  <a:schemeClr val="accent1">
                    <a:lumMod val="50000"/>
                  </a:schemeClr>
                </a:solidFill>
              </a:rPr>
              <a:t>SHARE Sessions</a:t>
            </a:r>
            <a:r>
              <a:rPr lang="en-US" sz="2200" dirty="0">
                <a:solidFill>
                  <a:schemeClr val="accent1">
                    <a:lumMod val="50000"/>
                  </a:schemeClr>
                </a:solidFill>
              </a:rPr>
              <a:t> are held weekly, lasting 60-90 minutes.</a:t>
            </a:r>
          </a:p>
          <a:p>
            <a:pPr lvl="0"/>
            <a:endParaRPr lang="en-US" sz="2200" dirty="0">
              <a:solidFill>
                <a:schemeClr val="accent1">
                  <a:lumMod val="50000"/>
                </a:schemeClr>
              </a:solidFill>
            </a:endParaRPr>
          </a:p>
        </p:txBody>
      </p:sp>
    </p:spTree>
    <p:extLst>
      <p:ext uri="{BB962C8B-B14F-4D97-AF65-F5344CB8AC3E}">
        <p14:creationId xmlns:p14="http://schemas.microsoft.com/office/powerpoint/2010/main" val="3929658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 Benjamin Rose</a:t>
            </a:r>
            <a:endParaRPr lang="en-US" sz="4000" b="1" dirty="0"/>
          </a:p>
        </p:txBody>
      </p:sp>
      <p:sp>
        <p:nvSpPr>
          <p:cNvPr id="4" name="Rectangle 3"/>
          <p:cNvSpPr/>
          <p:nvPr/>
        </p:nvSpPr>
        <p:spPr>
          <a:xfrm>
            <a:off x="870154" y="1423988"/>
            <a:ext cx="7963196" cy="3583238"/>
          </a:xfrm>
          <a:prstGeom prst="rect">
            <a:avLst/>
          </a:prstGeom>
        </p:spPr>
        <p:txBody>
          <a:bodyPr wrap="square">
            <a:noAutofit/>
          </a:bodyPr>
          <a:lstStyle/>
          <a:p>
            <a:endParaRPr lang="en-US"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CAF26AE-D98B-22CB-E439-E969351A61C1}"/>
              </a:ext>
            </a:extLst>
          </p:cNvPr>
          <p:cNvSpPr txBox="1"/>
          <p:nvPr/>
        </p:nvSpPr>
        <p:spPr>
          <a:xfrm>
            <a:off x="642258" y="1839686"/>
            <a:ext cx="8122180" cy="3046988"/>
          </a:xfrm>
          <a:prstGeom prst="rect">
            <a:avLst/>
          </a:prstGeom>
          <a:noFill/>
        </p:spPr>
        <p:txBody>
          <a:bodyPr wrap="square">
            <a:spAutoFit/>
          </a:bodyPr>
          <a:lstStyle/>
          <a:p>
            <a:r>
              <a:rPr lang="en-US" sz="2400" b="1" i="0" dirty="0">
                <a:solidFill>
                  <a:srgbClr val="222222"/>
                </a:solidFill>
                <a:effectLst/>
              </a:rPr>
              <a:t>Founded in 1908</a:t>
            </a:r>
          </a:p>
          <a:p>
            <a:endParaRPr lang="en-US" sz="2400" b="1" i="0" dirty="0">
              <a:solidFill>
                <a:srgbClr val="222222"/>
              </a:solidFill>
              <a:effectLst/>
            </a:endParaRPr>
          </a:p>
          <a:p>
            <a:r>
              <a:rPr lang="en-US" sz="2400" b="0" i="0" dirty="0">
                <a:solidFill>
                  <a:srgbClr val="222222"/>
                </a:solidFill>
                <a:effectLst/>
              </a:rPr>
              <a:t>Benjamin Rose is an over 110-year old Cleveland-based nonprofit organization whose mission is to</a:t>
            </a:r>
            <a:r>
              <a:rPr lang="en-US" sz="2400" dirty="0">
                <a:solidFill>
                  <a:srgbClr val="222222"/>
                </a:solidFill>
              </a:rPr>
              <a:t> </a:t>
            </a:r>
            <a:r>
              <a:rPr lang="en-US" sz="2400" b="0" i="0" dirty="0">
                <a:solidFill>
                  <a:srgbClr val="222222"/>
                </a:solidFill>
                <a:effectLst/>
              </a:rPr>
              <a:t>support caregivers and empower all people to age well through research, consumer-responsive services and client advocacy.  We work on the cutting edge of the aging experience, aiming always to inspire and enlighten</a:t>
            </a:r>
            <a:r>
              <a:rPr lang="en-US" sz="2000" b="0" i="0" dirty="0">
                <a:solidFill>
                  <a:srgbClr val="222222"/>
                </a:solidFill>
                <a:effectLst/>
              </a:rPr>
              <a:t>.</a:t>
            </a:r>
            <a:endParaRPr lang="en-US" sz="2000" dirty="0"/>
          </a:p>
        </p:txBody>
      </p:sp>
      <p:pic>
        <p:nvPicPr>
          <p:cNvPr id="3" name="Picture 2">
            <a:extLst>
              <a:ext uri="{FF2B5EF4-FFF2-40B4-BE49-F238E27FC236}">
                <a16:creationId xmlns:a16="http://schemas.microsoft.com/office/drawing/2014/main" id="{43892FDC-8025-CBE7-18B7-BF90330F06D1}"/>
              </a:ext>
            </a:extLst>
          </p:cNvPr>
          <p:cNvPicPr>
            <a:picLocks noChangeAspect="1"/>
          </p:cNvPicPr>
          <p:nvPr/>
        </p:nvPicPr>
        <p:blipFill>
          <a:blip r:embed="rId2"/>
          <a:stretch>
            <a:fillRect/>
          </a:stretch>
        </p:blipFill>
        <p:spPr>
          <a:xfrm>
            <a:off x="6396153" y="769008"/>
            <a:ext cx="2265798" cy="1720448"/>
          </a:xfrm>
          <a:prstGeom prst="rect">
            <a:avLst/>
          </a:prstGeom>
          <a:ln>
            <a:solidFill>
              <a:schemeClr val="accent1"/>
            </a:solidFill>
          </a:ln>
        </p:spPr>
      </p:pic>
    </p:spTree>
    <p:extLst>
      <p:ext uri="{BB962C8B-B14F-4D97-AF65-F5344CB8AC3E}">
        <p14:creationId xmlns:p14="http://schemas.microsoft.com/office/powerpoint/2010/main" val="382021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FDF2FC-9729-0B66-89F6-F1AF7FB043E6}"/>
              </a:ext>
            </a:extLst>
          </p:cNvPr>
          <p:cNvSpPr>
            <a:spLocks noGrp="1"/>
          </p:cNvSpPr>
          <p:nvPr>
            <p:ph idx="1"/>
          </p:nvPr>
        </p:nvSpPr>
        <p:spPr/>
        <p:txBody>
          <a:bodyPr/>
          <a:lstStyle/>
          <a:p>
            <a:pPr marL="0" indent="0">
              <a:buNone/>
            </a:pPr>
            <a:endParaRPr lang="en-US" sz="2400" dirty="0"/>
          </a:p>
          <a:p>
            <a:pPr marL="0" indent="0">
              <a:buNone/>
            </a:pPr>
            <a:endParaRPr lang="en-US" dirty="0"/>
          </a:p>
        </p:txBody>
      </p:sp>
      <p:pic>
        <p:nvPicPr>
          <p:cNvPr id="3" name="Picture 2">
            <a:extLst>
              <a:ext uri="{FF2B5EF4-FFF2-40B4-BE49-F238E27FC236}">
                <a16:creationId xmlns:a16="http://schemas.microsoft.com/office/drawing/2014/main" id="{E0053011-29D1-7F81-E1B9-D5F1B31D967A}"/>
              </a:ext>
            </a:extLst>
          </p:cNvPr>
          <p:cNvPicPr>
            <a:picLocks noChangeAspect="1"/>
          </p:cNvPicPr>
          <p:nvPr/>
        </p:nvPicPr>
        <p:blipFill>
          <a:blip r:embed="rId3" cstate="print">
            <a:alphaModFix amt="85000"/>
            <a:extLst>
              <a:ext uri="{28A0092B-C50C-407E-A947-70E740481C1C}">
                <a14:useLocalDpi xmlns:a14="http://schemas.microsoft.com/office/drawing/2010/main"/>
              </a:ext>
            </a:extLst>
          </a:blip>
          <a:stretch>
            <a:fillRect/>
          </a:stretch>
        </p:blipFill>
        <p:spPr>
          <a:xfrm>
            <a:off x="-1120775" y="0"/>
            <a:ext cx="12165361" cy="7130142"/>
          </a:xfrm>
          <a:prstGeom prst="rect">
            <a:avLst/>
          </a:prstGeom>
          <a:effectLst>
            <a:softEdge rad="127000"/>
          </a:effectLst>
        </p:spPr>
      </p:pic>
      <p:sp>
        <p:nvSpPr>
          <p:cNvPr id="6" name="Rounded Rectangle 5">
            <a:extLst>
              <a:ext uri="{FF2B5EF4-FFF2-40B4-BE49-F238E27FC236}">
                <a16:creationId xmlns:a16="http://schemas.microsoft.com/office/drawing/2014/main" id="{E2B7F188-47CD-E207-E620-EF9A842C67BE}"/>
              </a:ext>
            </a:extLst>
          </p:cNvPr>
          <p:cNvSpPr/>
          <p:nvPr/>
        </p:nvSpPr>
        <p:spPr>
          <a:xfrm>
            <a:off x="342981" y="2720530"/>
            <a:ext cx="2294656" cy="1140391"/>
          </a:xfrm>
          <a:prstGeom prst="rect">
            <a:avLst/>
          </a:prstGeom>
          <a:solidFill>
            <a:srgbClr val="862065"/>
          </a:solidFill>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t>Guide</a:t>
            </a:r>
          </a:p>
        </p:txBody>
      </p:sp>
      <p:sp>
        <p:nvSpPr>
          <p:cNvPr id="7" name="Rectangle 6">
            <a:extLst>
              <a:ext uri="{FF2B5EF4-FFF2-40B4-BE49-F238E27FC236}">
                <a16:creationId xmlns:a16="http://schemas.microsoft.com/office/drawing/2014/main" id="{6C7216CC-3CD9-F0A7-7314-4A76598AED05}"/>
              </a:ext>
            </a:extLst>
          </p:cNvPr>
          <p:cNvSpPr/>
          <p:nvPr/>
        </p:nvSpPr>
        <p:spPr>
          <a:xfrm>
            <a:off x="342981" y="3868229"/>
            <a:ext cx="2306922" cy="2040623"/>
          </a:xfrm>
          <a:prstGeom prst="rect">
            <a:avLst/>
          </a:prstGeom>
          <a:solidFill>
            <a:schemeClr val="bg1"/>
          </a:solidFill>
        </p:spPr>
        <p:txBody>
          <a:bodyPr wrap="square">
            <a:spAutoFit/>
          </a:bodyPr>
          <a:lstStyle/>
          <a:p>
            <a:pPr algn="ctr">
              <a:lnSpc>
                <a:spcPct val="110000"/>
              </a:lnSpc>
              <a:spcAft>
                <a:spcPts val="1200"/>
              </a:spcAft>
            </a:pPr>
            <a:r>
              <a:rPr lang="en-US" sz="1400" b="1" dirty="0">
                <a:latin typeface="Arial" panose="020B0604020202020204" pitchFamily="34" charset="0"/>
                <a:cs typeface="Arial" panose="020B0604020202020204" pitchFamily="34" charset="0"/>
              </a:rPr>
              <a:t>Help</a:t>
            </a:r>
            <a:r>
              <a:rPr lang="en-US" sz="1400" dirty="0">
                <a:latin typeface="Arial" panose="020B0604020202020204" pitchFamily="34" charset="0"/>
                <a:cs typeface="Arial" panose="020B0604020202020204" pitchFamily="34" charset="0"/>
              </a:rPr>
              <a:t> - problem-solve through difficult decisions.</a:t>
            </a:r>
          </a:p>
          <a:p>
            <a:pPr algn="ctr">
              <a:lnSpc>
                <a:spcPct val="110000"/>
              </a:lnSpc>
              <a:spcAft>
                <a:spcPts val="1200"/>
              </a:spcAft>
            </a:pPr>
            <a:r>
              <a:rPr lang="en-US" sz="1400" b="1" dirty="0">
                <a:latin typeface="Arial" panose="020B0604020202020204" pitchFamily="34" charset="0"/>
                <a:cs typeface="Arial" panose="020B0604020202020204" pitchFamily="34" charset="0"/>
              </a:rPr>
              <a:t>Assist - </a:t>
            </a:r>
            <a:r>
              <a:rPr lang="en-US" sz="1400" dirty="0">
                <a:latin typeface="Arial" panose="020B0604020202020204" pitchFamily="34" charset="0"/>
                <a:cs typeface="Arial" panose="020B0604020202020204" pitchFamily="34" charset="0"/>
              </a:rPr>
              <a:t>determine if what they plan is realistic. </a:t>
            </a:r>
          </a:p>
          <a:p>
            <a:pPr algn="ctr">
              <a:lnSpc>
                <a:spcPct val="110000"/>
              </a:lnSpc>
              <a:spcAft>
                <a:spcPts val="1200"/>
              </a:spcAft>
            </a:pPr>
            <a:r>
              <a:rPr lang="en-US" sz="1400" b="1" dirty="0">
                <a:latin typeface="Arial" panose="020B0604020202020204" pitchFamily="34" charset="0"/>
                <a:cs typeface="Arial" panose="020B0604020202020204" pitchFamily="34" charset="0"/>
              </a:rPr>
              <a:t>Guide -</a:t>
            </a:r>
            <a:r>
              <a:rPr lang="en-US" sz="1400" dirty="0">
                <a:latin typeface="Arial" panose="020B0604020202020204" pitchFamily="34" charset="0"/>
                <a:cs typeface="Arial" panose="020B0604020202020204" pitchFamily="34" charset="0"/>
              </a:rPr>
              <a:t> towards decisions that are mutually acceptable</a:t>
            </a:r>
            <a:r>
              <a:rPr lang="en-US" sz="1400" dirty="0">
                <a:cs typeface="Arial"/>
              </a:rPr>
              <a:t>.</a:t>
            </a:r>
          </a:p>
        </p:txBody>
      </p:sp>
      <p:sp>
        <p:nvSpPr>
          <p:cNvPr id="8" name="Rectangle 7">
            <a:extLst>
              <a:ext uri="{FF2B5EF4-FFF2-40B4-BE49-F238E27FC236}">
                <a16:creationId xmlns:a16="http://schemas.microsoft.com/office/drawing/2014/main" id="{448B12E1-7109-A769-405B-4D5C7E9EDC5F}"/>
              </a:ext>
            </a:extLst>
          </p:cNvPr>
          <p:cNvSpPr/>
          <p:nvPr/>
        </p:nvSpPr>
        <p:spPr>
          <a:xfrm>
            <a:off x="3449895" y="3860921"/>
            <a:ext cx="2294148" cy="2277611"/>
          </a:xfrm>
          <a:prstGeom prst="rect">
            <a:avLst/>
          </a:prstGeom>
          <a:solidFill>
            <a:schemeClr val="bg1"/>
          </a:solidFill>
        </p:spPr>
        <p:txBody>
          <a:bodyPr wrap="square">
            <a:spAutoFit/>
          </a:bodyPr>
          <a:lstStyle/>
          <a:p>
            <a:pPr lvl="0" algn="ctr">
              <a:lnSpc>
                <a:spcPct val="110000"/>
              </a:lnSpc>
              <a:spcAft>
                <a:spcPts val="1200"/>
              </a:spcAft>
            </a:pPr>
            <a:r>
              <a:rPr lang="en-US" sz="1400" b="1" dirty="0">
                <a:latin typeface="Arial" panose="020B0604020202020204" pitchFamily="34" charset="0"/>
                <a:cs typeface="Arial" panose="020B0604020202020204" pitchFamily="34" charset="0"/>
              </a:rPr>
              <a:t>Create</a:t>
            </a:r>
            <a:r>
              <a:rPr lang="en-US" sz="1400" dirty="0">
                <a:latin typeface="Arial" panose="020B0604020202020204" pitchFamily="34" charset="0"/>
                <a:cs typeface="Arial" panose="020B0604020202020204" pitchFamily="34" charset="0"/>
              </a:rPr>
              <a:t> a safe environment for care partners to share their points of view. </a:t>
            </a:r>
          </a:p>
          <a:p>
            <a:pPr lvl="0" algn="ctr">
              <a:lnSpc>
                <a:spcPct val="110000"/>
              </a:lnSpc>
              <a:spcAft>
                <a:spcPts val="1200"/>
              </a:spcAft>
            </a:pPr>
            <a:r>
              <a:rPr lang="en-US" sz="1400" b="1" dirty="0">
                <a:latin typeface="Arial" panose="020B0604020202020204" pitchFamily="34" charset="0"/>
                <a:cs typeface="Arial" panose="020B0604020202020204" pitchFamily="34" charset="0"/>
              </a:rPr>
              <a:t>Help</a:t>
            </a:r>
            <a:r>
              <a:rPr lang="en-US" sz="1400" dirty="0">
                <a:latin typeface="Arial" panose="020B0604020202020204" pitchFamily="34" charset="0"/>
                <a:cs typeface="Arial" panose="020B0604020202020204" pitchFamily="34" charset="0"/>
              </a:rPr>
              <a:t> them communicate more effectively.</a:t>
            </a:r>
          </a:p>
          <a:p>
            <a:pPr lvl="0" algn="ctr">
              <a:lnSpc>
                <a:spcPct val="110000"/>
              </a:lnSpc>
              <a:spcAft>
                <a:spcPts val="1200"/>
              </a:spcAft>
            </a:pPr>
            <a:r>
              <a:rPr lang="en-US" sz="1400" b="1" dirty="0">
                <a:latin typeface="Arial" panose="020B0604020202020204" pitchFamily="34" charset="0"/>
                <a:cs typeface="Arial" panose="020B0604020202020204" pitchFamily="34" charset="0"/>
              </a:rPr>
              <a:t>Provide</a:t>
            </a:r>
            <a:r>
              <a:rPr lang="en-US" sz="1400" dirty="0">
                <a:latin typeface="Arial" panose="020B0604020202020204" pitchFamily="34" charset="0"/>
                <a:cs typeface="Arial" panose="020B0604020202020204" pitchFamily="34" charset="0"/>
              </a:rPr>
              <a:t> support and validate their feelings and experience</a:t>
            </a:r>
            <a:r>
              <a:rPr lang="en-US" sz="1400" dirty="0">
                <a:cs typeface="Arial"/>
              </a:rPr>
              <a:t>.</a:t>
            </a:r>
          </a:p>
        </p:txBody>
      </p:sp>
      <p:sp>
        <p:nvSpPr>
          <p:cNvPr id="9" name="Rectangle 8">
            <a:extLst>
              <a:ext uri="{FF2B5EF4-FFF2-40B4-BE49-F238E27FC236}">
                <a16:creationId xmlns:a16="http://schemas.microsoft.com/office/drawing/2014/main" id="{77441F2D-C74A-761F-FBDE-8B81DD7B171E}"/>
              </a:ext>
            </a:extLst>
          </p:cNvPr>
          <p:cNvSpPr/>
          <p:nvPr/>
        </p:nvSpPr>
        <p:spPr>
          <a:xfrm>
            <a:off x="6609937" y="3860921"/>
            <a:ext cx="2398317" cy="2514599"/>
          </a:xfrm>
          <a:prstGeom prst="rect">
            <a:avLst/>
          </a:prstGeom>
          <a:solidFill>
            <a:schemeClr val="bg1"/>
          </a:solidFill>
        </p:spPr>
        <p:txBody>
          <a:bodyPr wrap="square">
            <a:spAutoFit/>
          </a:bodyPr>
          <a:lstStyle/>
          <a:p>
            <a:pPr algn="ctr">
              <a:lnSpc>
                <a:spcPct val="110000"/>
              </a:lnSpc>
              <a:spcAft>
                <a:spcPts val="1200"/>
              </a:spcAft>
            </a:pPr>
            <a:r>
              <a:rPr lang="en-US" sz="1400" b="1" dirty="0">
                <a:latin typeface="Arial" panose="020B0604020202020204" pitchFamily="34" charset="0"/>
                <a:cs typeface="Arial" panose="020B0604020202020204" pitchFamily="34" charset="0"/>
              </a:rPr>
              <a:t>Answer</a:t>
            </a:r>
            <a:r>
              <a:rPr lang="en-US" sz="1400" dirty="0">
                <a:latin typeface="Arial" panose="020B0604020202020204" pitchFamily="34" charset="0"/>
                <a:cs typeface="Arial" panose="020B0604020202020204" pitchFamily="34" charset="0"/>
              </a:rPr>
              <a:t> questions about dementia and available resources.</a:t>
            </a:r>
          </a:p>
          <a:p>
            <a:pPr algn="ctr">
              <a:lnSpc>
                <a:spcPct val="110000"/>
              </a:lnSpc>
              <a:spcAft>
                <a:spcPts val="1200"/>
              </a:spcAft>
            </a:pPr>
            <a:r>
              <a:rPr lang="en-US" sz="1400" b="1" dirty="0">
                <a:latin typeface="Arial" panose="020B0604020202020204" pitchFamily="34" charset="0"/>
                <a:cs typeface="Arial" panose="020B0604020202020204" pitchFamily="34" charset="0"/>
              </a:rPr>
              <a:t>Build</a:t>
            </a:r>
            <a:r>
              <a:rPr lang="en-US" sz="1400" dirty="0">
                <a:latin typeface="Arial" panose="020B0604020202020204" pitchFamily="34" charset="0"/>
                <a:cs typeface="Arial" panose="020B0604020202020204" pitchFamily="34" charset="0"/>
              </a:rPr>
              <a:t> - connection to services (support groups, early stage programs, </a:t>
            </a:r>
            <a:r>
              <a:rPr lang="en-US" sz="1400" dirty="0" err="1">
                <a:latin typeface="Arial" panose="020B0604020202020204" pitchFamily="34" charset="0"/>
                <a:cs typeface="Arial" panose="020B0604020202020204" pitchFamily="34" charset="0"/>
              </a:rPr>
              <a:t>etc</a:t>
            </a:r>
            <a:r>
              <a:rPr lang="en-US" sz="1400" dirty="0">
                <a:latin typeface="Arial" panose="020B0604020202020204" pitchFamily="34" charset="0"/>
                <a:cs typeface="Arial" panose="020B0604020202020204" pitchFamily="34" charset="0"/>
              </a:rPr>
              <a:t>).</a:t>
            </a:r>
          </a:p>
          <a:p>
            <a:pPr algn="ctr">
              <a:lnSpc>
                <a:spcPct val="110000"/>
              </a:lnSpc>
              <a:spcAft>
                <a:spcPts val="1200"/>
              </a:spcAft>
            </a:pPr>
            <a:r>
              <a:rPr lang="en-US" sz="1400" b="1" dirty="0">
                <a:latin typeface="Arial" panose="020B0604020202020204" pitchFamily="34" charset="0"/>
                <a:cs typeface="Arial" panose="020B0604020202020204" pitchFamily="34" charset="0"/>
              </a:rPr>
              <a:t>Help</a:t>
            </a:r>
            <a:r>
              <a:rPr lang="en-US" sz="1400" dirty="0">
                <a:latin typeface="Arial" panose="020B0604020202020204" pitchFamily="34" charset="0"/>
                <a:cs typeface="Arial" panose="020B0604020202020204" pitchFamily="34" charset="0"/>
              </a:rPr>
              <a:t> - understand that they are not on this journey alone.</a:t>
            </a:r>
          </a:p>
        </p:txBody>
      </p:sp>
      <p:sp>
        <p:nvSpPr>
          <p:cNvPr id="10" name="Rounded Rectangle 5">
            <a:extLst>
              <a:ext uri="{FF2B5EF4-FFF2-40B4-BE49-F238E27FC236}">
                <a16:creationId xmlns:a16="http://schemas.microsoft.com/office/drawing/2014/main" id="{80AD2536-5BF9-4241-BF35-EE0C61B55964}"/>
              </a:ext>
            </a:extLst>
          </p:cNvPr>
          <p:cNvSpPr/>
          <p:nvPr/>
        </p:nvSpPr>
        <p:spPr>
          <a:xfrm>
            <a:off x="3443508" y="2717068"/>
            <a:ext cx="2306922" cy="1140391"/>
          </a:xfrm>
          <a:prstGeom prst="rect">
            <a:avLst/>
          </a:prstGeom>
          <a:solidFill>
            <a:srgbClr val="862065"/>
          </a:solidFill>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t>Support</a:t>
            </a:r>
          </a:p>
        </p:txBody>
      </p:sp>
      <p:sp>
        <p:nvSpPr>
          <p:cNvPr id="11" name="Rounded Rectangle 5">
            <a:extLst>
              <a:ext uri="{FF2B5EF4-FFF2-40B4-BE49-F238E27FC236}">
                <a16:creationId xmlns:a16="http://schemas.microsoft.com/office/drawing/2014/main" id="{B71DD446-8BB7-5F6C-D39A-D8C595C514B0}"/>
              </a:ext>
            </a:extLst>
          </p:cNvPr>
          <p:cNvSpPr/>
          <p:nvPr/>
        </p:nvSpPr>
        <p:spPr>
          <a:xfrm>
            <a:off x="6620905" y="2738993"/>
            <a:ext cx="2411671" cy="1140391"/>
          </a:xfrm>
          <a:prstGeom prst="rect">
            <a:avLst/>
          </a:prstGeom>
          <a:solidFill>
            <a:srgbClr val="862065"/>
          </a:solidFill>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a:t>Resource</a:t>
            </a:r>
            <a:endParaRPr lang="en-US" b="1" dirty="0"/>
          </a:p>
        </p:txBody>
      </p:sp>
      <p:sp>
        <p:nvSpPr>
          <p:cNvPr id="12" name="Arrow: Right 11">
            <a:extLst>
              <a:ext uri="{FF2B5EF4-FFF2-40B4-BE49-F238E27FC236}">
                <a16:creationId xmlns:a16="http://schemas.microsoft.com/office/drawing/2014/main" id="{DCF10D25-803A-5ACE-8946-9EEBE619AD1A}"/>
              </a:ext>
            </a:extLst>
          </p:cNvPr>
          <p:cNvSpPr/>
          <p:nvPr/>
        </p:nvSpPr>
        <p:spPr>
          <a:xfrm>
            <a:off x="2855436" y="4319673"/>
            <a:ext cx="465559" cy="428263"/>
          </a:xfrm>
          <a:prstGeom prst="rightArrow">
            <a:avLst/>
          </a:prstGeom>
          <a:solidFill>
            <a:schemeClr val="bg1"/>
          </a:solidFill>
          <a:ln>
            <a:solidFill>
              <a:srgbClr val="862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355C8C4D-5BF5-42EC-FC74-A445838E1304}"/>
              </a:ext>
            </a:extLst>
          </p:cNvPr>
          <p:cNvSpPr/>
          <p:nvPr/>
        </p:nvSpPr>
        <p:spPr>
          <a:xfrm>
            <a:off x="5932691" y="4319672"/>
            <a:ext cx="452130" cy="428263"/>
          </a:xfrm>
          <a:prstGeom prst="rightArrow">
            <a:avLst/>
          </a:prstGeom>
          <a:solidFill>
            <a:schemeClr val="bg1"/>
          </a:solidFill>
          <a:ln>
            <a:solidFill>
              <a:srgbClr val="862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157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12E633-1274-117D-125B-F55A90C5FABD}"/>
              </a:ext>
            </a:extLst>
          </p:cNvPr>
          <p:cNvSpPr/>
          <p:nvPr/>
        </p:nvSpPr>
        <p:spPr>
          <a:xfrm>
            <a:off x="-152400" y="5969000"/>
            <a:ext cx="10541000" cy="88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AF96F64-181D-6162-B0CD-01590D42ADFA}"/>
              </a:ext>
            </a:extLst>
          </p:cNvPr>
          <p:cNvSpPr>
            <a:spLocks noGrp="1"/>
          </p:cNvSpPr>
          <p:nvPr>
            <p:ph type="title"/>
          </p:nvPr>
        </p:nvSpPr>
        <p:spPr/>
        <p:txBody>
          <a:bodyPr/>
          <a:lstStyle/>
          <a:p>
            <a:r>
              <a:rPr lang="en-US" dirty="0"/>
              <a:t>An Aging Population</a:t>
            </a:r>
          </a:p>
        </p:txBody>
      </p:sp>
      <p:pic>
        <p:nvPicPr>
          <p:cNvPr id="5" name="Picture 4">
            <a:extLst>
              <a:ext uri="{FF2B5EF4-FFF2-40B4-BE49-F238E27FC236}">
                <a16:creationId xmlns:a16="http://schemas.microsoft.com/office/drawing/2014/main" id="{F97E03E6-C542-F755-B84C-0FD03DD038B8}"/>
              </a:ext>
            </a:extLst>
          </p:cNvPr>
          <p:cNvPicPr>
            <a:picLocks noChangeAspect="1"/>
          </p:cNvPicPr>
          <p:nvPr/>
        </p:nvPicPr>
        <p:blipFill>
          <a:blip r:embed="rId3"/>
          <a:stretch>
            <a:fillRect/>
          </a:stretch>
        </p:blipFill>
        <p:spPr>
          <a:xfrm>
            <a:off x="5903018" y="737047"/>
            <a:ext cx="3068966" cy="6016667"/>
          </a:xfrm>
          <a:prstGeom prst="rect">
            <a:avLst/>
          </a:prstGeom>
        </p:spPr>
      </p:pic>
      <p:pic>
        <p:nvPicPr>
          <p:cNvPr id="7" name="Picture 6">
            <a:extLst>
              <a:ext uri="{FF2B5EF4-FFF2-40B4-BE49-F238E27FC236}">
                <a16:creationId xmlns:a16="http://schemas.microsoft.com/office/drawing/2014/main" id="{1483618C-4EF0-74AF-5950-20E9D161A3EB}"/>
              </a:ext>
            </a:extLst>
          </p:cNvPr>
          <p:cNvPicPr>
            <a:picLocks noChangeAspect="1"/>
          </p:cNvPicPr>
          <p:nvPr/>
        </p:nvPicPr>
        <p:blipFill>
          <a:blip r:embed="rId4"/>
          <a:stretch>
            <a:fillRect/>
          </a:stretch>
        </p:blipFill>
        <p:spPr>
          <a:xfrm>
            <a:off x="502890" y="1846515"/>
            <a:ext cx="5160069" cy="4122485"/>
          </a:xfrm>
          <a:prstGeom prst="rect">
            <a:avLst/>
          </a:prstGeom>
        </p:spPr>
      </p:pic>
    </p:spTree>
    <p:extLst>
      <p:ext uri="{BB962C8B-B14F-4D97-AF65-F5344CB8AC3E}">
        <p14:creationId xmlns:p14="http://schemas.microsoft.com/office/powerpoint/2010/main" val="2270710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12E633-1274-117D-125B-F55A90C5FABD}"/>
              </a:ext>
            </a:extLst>
          </p:cNvPr>
          <p:cNvSpPr/>
          <p:nvPr/>
        </p:nvSpPr>
        <p:spPr>
          <a:xfrm>
            <a:off x="-152400" y="5969000"/>
            <a:ext cx="10541000" cy="88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AF96F64-181D-6162-B0CD-01590D42ADFA}"/>
              </a:ext>
            </a:extLst>
          </p:cNvPr>
          <p:cNvSpPr>
            <a:spLocks noGrp="1"/>
          </p:cNvSpPr>
          <p:nvPr>
            <p:ph type="title"/>
          </p:nvPr>
        </p:nvSpPr>
        <p:spPr/>
        <p:txBody>
          <a:bodyPr/>
          <a:lstStyle/>
          <a:p>
            <a:r>
              <a:rPr lang="en-US" dirty="0"/>
              <a:t>An Aging Population</a:t>
            </a:r>
          </a:p>
        </p:txBody>
      </p:sp>
      <p:pic>
        <p:nvPicPr>
          <p:cNvPr id="5" name="Picture 4">
            <a:extLst>
              <a:ext uri="{FF2B5EF4-FFF2-40B4-BE49-F238E27FC236}">
                <a16:creationId xmlns:a16="http://schemas.microsoft.com/office/drawing/2014/main" id="{F97E03E6-C542-F755-B84C-0FD03DD038B8}"/>
              </a:ext>
            </a:extLst>
          </p:cNvPr>
          <p:cNvPicPr>
            <a:picLocks noChangeAspect="1"/>
          </p:cNvPicPr>
          <p:nvPr/>
        </p:nvPicPr>
        <p:blipFill>
          <a:blip r:embed="rId3"/>
          <a:stretch>
            <a:fillRect/>
          </a:stretch>
        </p:blipFill>
        <p:spPr>
          <a:xfrm>
            <a:off x="5903018" y="737047"/>
            <a:ext cx="3068966" cy="6016667"/>
          </a:xfrm>
          <a:prstGeom prst="rect">
            <a:avLst/>
          </a:prstGeom>
        </p:spPr>
      </p:pic>
      <p:pic>
        <p:nvPicPr>
          <p:cNvPr id="4" name="Picture 3">
            <a:extLst>
              <a:ext uri="{FF2B5EF4-FFF2-40B4-BE49-F238E27FC236}">
                <a16:creationId xmlns:a16="http://schemas.microsoft.com/office/drawing/2014/main" id="{95778193-6C56-5BAD-9B3B-3C001C95E5CC}"/>
              </a:ext>
            </a:extLst>
          </p:cNvPr>
          <p:cNvPicPr>
            <a:picLocks noChangeAspect="1"/>
          </p:cNvPicPr>
          <p:nvPr/>
        </p:nvPicPr>
        <p:blipFill>
          <a:blip r:embed="rId4"/>
          <a:stretch>
            <a:fillRect/>
          </a:stretch>
        </p:blipFill>
        <p:spPr>
          <a:xfrm>
            <a:off x="845403" y="1574353"/>
            <a:ext cx="4475044" cy="4546600"/>
          </a:xfrm>
          <a:prstGeom prst="rect">
            <a:avLst/>
          </a:prstGeom>
        </p:spPr>
      </p:pic>
    </p:spTree>
    <p:extLst>
      <p:ext uri="{BB962C8B-B14F-4D97-AF65-F5344CB8AC3E}">
        <p14:creationId xmlns:p14="http://schemas.microsoft.com/office/powerpoint/2010/main" val="1184953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rrangement of colorful roses">
            <a:extLst>
              <a:ext uri="{FF2B5EF4-FFF2-40B4-BE49-F238E27FC236}">
                <a16:creationId xmlns:a16="http://schemas.microsoft.com/office/drawing/2014/main" id="{5AF3C105-5406-2A16-A8D3-19DA3060E566}"/>
              </a:ext>
            </a:extLst>
          </p:cNvPr>
          <p:cNvPicPr>
            <a:picLocks noChangeAspect="1"/>
          </p:cNvPicPr>
          <p:nvPr/>
        </p:nvPicPr>
        <p:blipFill rotWithShape="1">
          <a:blip r:embed="rId2" cstate="print">
            <a:alphaModFix amt="28000"/>
            <a:extLst>
              <a:ext uri="{28A0092B-C50C-407E-A947-70E740481C1C}">
                <a14:useLocalDpi xmlns:a14="http://schemas.microsoft.com/office/drawing/2010/main" val="0"/>
              </a:ext>
            </a:extLst>
          </a:blip>
          <a:srcRect t="2818" b="7104"/>
          <a:stretch/>
        </p:blipFill>
        <p:spPr>
          <a:xfrm>
            <a:off x="0" y="552090"/>
            <a:ext cx="9144000" cy="5469147"/>
          </a:xfrm>
          <a:prstGeom prst="rect">
            <a:avLst/>
          </a:prstGeom>
        </p:spPr>
      </p:pic>
      <p:sp>
        <p:nvSpPr>
          <p:cNvPr id="3" name="Title 2">
            <a:extLst>
              <a:ext uri="{FF2B5EF4-FFF2-40B4-BE49-F238E27FC236}">
                <a16:creationId xmlns:a16="http://schemas.microsoft.com/office/drawing/2014/main" id="{178156A3-970A-C89C-9E59-40D978444DB4}"/>
              </a:ext>
            </a:extLst>
          </p:cNvPr>
          <p:cNvSpPr>
            <a:spLocks noGrp="1"/>
          </p:cNvSpPr>
          <p:nvPr>
            <p:ph type="title"/>
          </p:nvPr>
        </p:nvSpPr>
        <p:spPr>
          <a:xfrm>
            <a:off x="628650" y="943940"/>
            <a:ext cx="7886700" cy="681730"/>
          </a:xfrm>
        </p:spPr>
        <p:txBody>
          <a:bodyPr/>
          <a:lstStyle/>
          <a:p>
            <a:pPr algn="ctr"/>
            <a:r>
              <a:rPr lang="en-US" sz="5400" b="1" dirty="0">
                <a:solidFill>
                  <a:schemeClr val="accent2"/>
                </a:solidFill>
              </a:rPr>
              <a:t>Thank You</a:t>
            </a:r>
          </a:p>
        </p:txBody>
      </p:sp>
      <p:sp>
        <p:nvSpPr>
          <p:cNvPr id="2" name="Content Placeholder 1">
            <a:extLst>
              <a:ext uri="{FF2B5EF4-FFF2-40B4-BE49-F238E27FC236}">
                <a16:creationId xmlns:a16="http://schemas.microsoft.com/office/drawing/2014/main" id="{6AFDF2FC-9729-0B66-89F6-F1AF7FB043E6}"/>
              </a:ext>
            </a:extLst>
          </p:cNvPr>
          <p:cNvSpPr>
            <a:spLocks noGrp="1"/>
          </p:cNvSpPr>
          <p:nvPr>
            <p:ph sz="half" idx="1"/>
          </p:nvPr>
        </p:nvSpPr>
        <p:spPr>
          <a:xfrm>
            <a:off x="1387101" y="1598064"/>
            <a:ext cx="6369799" cy="4578899"/>
          </a:xfrm>
        </p:spPr>
        <p:txBody>
          <a:bodyPr/>
          <a:lstStyle/>
          <a:p>
            <a:pPr marL="0" indent="0">
              <a:buNone/>
            </a:pPr>
            <a:endParaRPr lang="en-US" sz="2400" dirty="0"/>
          </a:p>
          <a:p>
            <a:pPr marL="0" indent="0" algn="ctr">
              <a:buNone/>
            </a:pPr>
            <a:r>
              <a:rPr lang="en-US" b="1" dirty="0"/>
              <a:t>Jess Bibbo, PhD</a:t>
            </a:r>
          </a:p>
          <a:p>
            <a:pPr marL="0" indent="0" algn="ctr">
              <a:buNone/>
            </a:pPr>
            <a:r>
              <a:rPr lang="en-US" b="1" dirty="0"/>
              <a:t>jbibbo@benrose.org</a:t>
            </a:r>
          </a:p>
          <a:p>
            <a:pPr marL="0" indent="0" algn="ctr">
              <a:buNone/>
            </a:pPr>
            <a:endParaRPr lang="en-US" b="1" dirty="0"/>
          </a:p>
          <a:p>
            <a:pPr marL="0" indent="0" algn="ctr">
              <a:buNone/>
            </a:pPr>
            <a:r>
              <a:rPr lang="en-US" sz="2800" b="1" dirty="0"/>
              <a:t>Tamar Cooper, LISWS, LICDC-CS</a:t>
            </a:r>
          </a:p>
          <a:p>
            <a:pPr marL="0" indent="0" algn="ctr">
              <a:buNone/>
            </a:pPr>
            <a:r>
              <a:rPr lang="en-US" b="1" dirty="0"/>
              <a:t>tcooper@benrose.org</a:t>
            </a:r>
          </a:p>
        </p:txBody>
      </p:sp>
    </p:spTree>
    <p:extLst>
      <p:ext uri="{BB962C8B-B14F-4D97-AF65-F5344CB8AC3E}">
        <p14:creationId xmlns:p14="http://schemas.microsoft.com/office/powerpoint/2010/main" val="3082621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 Benjamin Rose</a:t>
            </a:r>
            <a:endParaRPr lang="en-US" sz="4000" b="1" dirty="0"/>
          </a:p>
        </p:txBody>
      </p:sp>
      <p:sp>
        <p:nvSpPr>
          <p:cNvPr id="4" name="Rectangle 3"/>
          <p:cNvSpPr/>
          <p:nvPr/>
        </p:nvSpPr>
        <p:spPr>
          <a:xfrm>
            <a:off x="870154" y="1423988"/>
            <a:ext cx="7963196" cy="3583238"/>
          </a:xfrm>
          <a:prstGeom prst="rect">
            <a:avLst/>
          </a:prstGeom>
        </p:spPr>
        <p:txBody>
          <a:bodyPr wrap="square">
            <a:noAutofit/>
          </a:bodyPr>
          <a:lstStyle/>
          <a:p>
            <a:endParaRPr lang="en-US" sz="14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53F341AD-A0D7-DD5B-477D-E941FD3261E8}"/>
              </a:ext>
            </a:extLst>
          </p:cNvPr>
          <p:cNvSpPr>
            <a:spLocks noGrp="1" noChangeArrowheads="1"/>
          </p:cNvSpPr>
          <p:nvPr>
            <p:ph idx="1"/>
          </p:nvPr>
        </p:nvSpPr>
        <p:spPr bwMode="auto">
          <a:xfrm>
            <a:off x="765158" y="1605272"/>
            <a:ext cx="7135542" cy="382874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Bef>
                <a:spcPts val="0"/>
              </a:spcBef>
              <a:spcAft>
                <a:spcPts val="1200"/>
              </a:spcAft>
            </a:pPr>
            <a:r>
              <a:rPr lang="en-US" sz="2400" kern="100" dirty="0">
                <a:effectLst/>
                <a:latin typeface="+mn-lt"/>
                <a:ea typeface="Calibri" panose="020F0502020204030204" pitchFamily="34" charset="0"/>
                <a:cs typeface="Calibri" panose="020F0502020204030204" pitchFamily="34" charset="0"/>
              </a:rPr>
              <a:t>Behavioral Health Services</a:t>
            </a:r>
          </a:p>
          <a:p>
            <a:pPr>
              <a:spcBef>
                <a:spcPts val="0"/>
              </a:spcBef>
              <a:spcAft>
                <a:spcPts val="1200"/>
              </a:spcAft>
            </a:pPr>
            <a:r>
              <a:rPr lang="en-US" sz="2400" kern="100" dirty="0">
                <a:effectLst/>
                <a:latin typeface="+mn-lt"/>
                <a:ea typeface="Calibri" panose="020F0502020204030204" pitchFamily="34" charset="0"/>
                <a:cs typeface="Calibri" panose="020F0502020204030204" pitchFamily="34" charset="0"/>
              </a:rPr>
              <a:t>Health and Wellness Services</a:t>
            </a:r>
          </a:p>
          <a:p>
            <a:pPr>
              <a:spcBef>
                <a:spcPts val="0"/>
              </a:spcBef>
              <a:spcAft>
                <a:spcPts val="1200"/>
              </a:spcAft>
            </a:pPr>
            <a:r>
              <a:rPr lang="en-US" sz="2400" kern="100" dirty="0">
                <a:latin typeface="+mn-lt"/>
                <a:ea typeface="Calibri" panose="020F0502020204030204" pitchFamily="34" charset="0"/>
                <a:cs typeface="Calibri" panose="020F0502020204030204" pitchFamily="34" charset="0"/>
              </a:rPr>
              <a:t>Home-delivered Meals</a:t>
            </a:r>
          </a:p>
          <a:p>
            <a:pPr>
              <a:spcBef>
                <a:spcPts val="0"/>
              </a:spcBef>
              <a:spcAft>
                <a:spcPts val="1200"/>
              </a:spcAft>
            </a:pPr>
            <a:r>
              <a:rPr lang="en-US" sz="2400" kern="100" dirty="0">
                <a:effectLst/>
                <a:latin typeface="+mn-lt"/>
                <a:ea typeface="Calibri" panose="020F0502020204030204" pitchFamily="34" charset="0"/>
                <a:cs typeface="Calibri" panose="020F0502020204030204" pitchFamily="34" charset="0"/>
              </a:rPr>
              <a:t>Senior Centers</a:t>
            </a:r>
          </a:p>
          <a:p>
            <a:pPr>
              <a:spcBef>
                <a:spcPts val="0"/>
              </a:spcBef>
              <a:spcAft>
                <a:spcPts val="1200"/>
              </a:spcAft>
            </a:pPr>
            <a:r>
              <a:rPr lang="en-US" sz="2400" kern="100" dirty="0">
                <a:effectLst/>
                <a:latin typeface="+mn-lt"/>
                <a:ea typeface="Calibri" panose="020F0502020204030204" pitchFamily="34" charset="0"/>
                <a:cs typeface="Calibri" panose="020F0502020204030204" pitchFamily="34" charset="0"/>
              </a:rPr>
              <a:t>Financial Wellness</a:t>
            </a:r>
          </a:p>
          <a:p>
            <a:pPr>
              <a:spcBef>
                <a:spcPts val="0"/>
              </a:spcBef>
              <a:spcAft>
                <a:spcPts val="1200"/>
              </a:spcAft>
            </a:pPr>
            <a:r>
              <a:rPr lang="en-US" sz="2400" kern="100" dirty="0">
                <a:latin typeface="+mn-lt"/>
                <a:ea typeface="Calibri" panose="020F0502020204030204" pitchFamily="34" charset="0"/>
                <a:cs typeface="Calibri" panose="020F0502020204030204" pitchFamily="34" charset="0"/>
              </a:rPr>
              <a:t>Affordable &amp; Supportive Housing</a:t>
            </a:r>
          </a:p>
          <a:p>
            <a:pPr>
              <a:spcBef>
                <a:spcPts val="0"/>
              </a:spcBef>
              <a:spcAft>
                <a:spcPts val="1200"/>
              </a:spcAft>
            </a:pPr>
            <a:r>
              <a:rPr lang="en-US" sz="2400" kern="100" dirty="0">
                <a:latin typeface="+mn-lt"/>
                <a:ea typeface="Calibri" panose="020F0502020204030204" pitchFamily="34" charset="0"/>
                <a:cs typeface="Calibri" panose="020F0502020204030204" pitchFamily="34" charset="0"/>
              </a:rPr>
              <a:t>Evidence-based Caregiver Support Programs</a:t>
            </a:r>
          </a:p>
          <a:p>
            <a:pPr>
              <a:spcBef>
                <a:spcPts val="0"/>
              </a:spcBef>
              <a:spcAft>
                <a:spcPts val="1200"/>
              </a:spcAft>
            </a:pPr>
            <a:endParaRPr lang="en-US" sz="2400" kern="100" dirty="0">
              <a:effectLst/>
              <a:latin typeface="+mn-lt"/>
              <a:ea typeface="Calibri" panose="020F0502020204030204" pitchFamily="34" charset="0"/>
              <a:cs typeface="Calibri" panose="020F0502020204030204" pitchFamily="34" charset="0"/>
            </a:endParaRPr>
          </a:p>
        </p:txBody>
      </p:sp>
      <p:pic>
        <p:nvPicPr>
          <p:cNvPr id="7" name="Picture 6" descr="Pinakothek der Moderne with glass windows&#10;&#10;Description automatically generated">
            <a:extLst>
              <a:ext uri="{FF2B5EF4-FFF2-40B4-BE49-F238E27FC236}">
                <a16:creationId xmlns:a16="http://schemas.microsoft.com/office/drawing/2014/main" id="{0E592D5A-D465-2F60-05A0-45AD5A29E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6367" y="1223392"/>
            <a:ext cx="2785073" cy="1856715"/>
          </a:xfrm>
          <a:prstGeom prst="rect">
            <a:avLst/>
          </a:prstGeom>
          <a:solidFill>
            <a:schemeClr val="tx2"/>
          </a:solidFill>
          <a:ln>
            <a:solidFill>
              <a:schemeClr val="accent1"/>
            </a:solidFill>
          </a:ln>
        </p:spPr>
      </p:pic>
    </p:spTree>
    <p:extLst>
      <p:ext uri="{BB962C8B-B14F-4D97-AF65-F5344CB8AC3E}">
        <p14:creationId xmlns:p14="http://schemas.microsoft.com/office/powerpoint/2010/main" val="4237682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80CE98-6463-258A-A829-00DD96FFFA39}"/>
              </a:ext>
            </a:extLst>
          </p:cNvPr>
          <p:cNvSpPr>
            <a:spLocks noGrp="1"/>
          </p:cNvSpPr>
          <p:nvPr>
            <p:ph idx="1"/>
          </p:nvPr>
        </p:nvSpPr>
        <p:spPr>
          <a:xfrm>
            <a:off x="522515" y="1469936"/>
            <a:ext cx="8358654" cy="2757007"/>
          </a:xfrm>
        </p:spPr>
        <p:txBody>
          <a:bodyPr/>
          <a:lstStyle/>
          <a:p>
            <a:r>
              <a:rPr kumimoji="0" lang="en-US" altLang="en-US" sz="2400" b="0" u="none" strike="noStrike" cap="none" normalizeH="0" baseline="0" dirty="0">
                <a:ln>
                  <a:noFill/>
                </a:ln>
                <a:solidFill>
                  <a:srgbClr val="242424"/>
                </a:solidFill>
                <a:effectLst/>
                <a:latin typeface="+mn-lt"/>
                <a:ea typeface="Arial" panose="020B0604020202020204" pitchFamily="34" charset="0"/>
                <a:cs typeface="Calibri" panose="020F0502020204030204" pitchFamily="34" charset="0"/>
              </a:rPr>
              <a:t>Mental health case management, CARF-certified mental health day treatment; counseling and psychotherapy; diagnostic and evaluation- all offered either in person or telehealth.</a:t>
            </a:r>
            <a:r>
              <a:rPr lang="en-US" sz="2400" dirty="0">
                <a:latin typeface="+mn-lt"/>
                <a:cs typeface="Calibri" panose="020F0502020204030204" pitchFamily="34" charset="0"/>
              </a:rPr>
              <a:t> </a:t>
            </a:r>
          </a:p>
          <a:p>
            <a:r>
              <a:rPr lang="en-US" sz="2400" dirty="0">
                <a:latin typeface="+mn-lt"/>
                <a:cs typeface="Calibri" panose="020F0502020204030204" pitchFamily="34" charset="0"/>
              </a:rPr>
              <a:t>Offer ongoing presentations on variety of mental health  topics to both professionals, caregivers, public on issues related to aging</a:t>
            </a:r>
          </a:p>
          <a:p>
            <a:r>
              <a:rPr lang="en-US" sz="2400" dirty="0">
                <a:latin typeface="+mn-lt"/>
                <a:cs typeface="Calibri" panose="020F0502020204030204" pitchFamily="34" charset="0"/>
              </a:rPr>
              <a:t>Staff trained in providing Mental Health First Aid through state funded Mental Health America</a:t>
            </a:r>
          </a:p>
        </p:txBody>
      </p:sp>
      <p:sp>
        <p:nvSpPr>
          <p:cNvPr id="3" name="Title 2">
            <a:extLst>
              <a:ext uri="{FF2B5EF4-FFF2-40B4-BE49-F238E27FC236}">
                <a16:creationId xmlns:a16="http://schemas.microsoft.com/office/drawing/2014/main" id="{4DDBC813-53CB-42F9-63ED-E50F0441D7E7}"/>
              </a:ext>
            </a:extLst>
          </p:cNvPr>
          <p:cNvSpPr>
            <a:spLocks noGrp="1"/>
          </p:cNvSpPr>
          <p:nvPr>
            <p:ph type="title"/>
          </p:nvPr>
        </p:nvSpPr>
        <p:spPr>
          <a:xfrm>
            <a:off x="262831" y="737047"/>
            <a:ext cx="7886700" cy="543113"/>
          </a:xfrm>
        </p:spPr>
        <p:txBody>
          <a:bodyPr/>
          <a:lstStyle/>
          <a:p>
            <a:r>
              <a:rPr lang="en-US" dirty="0"/>
              <a:t>Behavioral Health Services</a:t>
            </a:r>
          </a:p>
        </p:txBody>
      </p:sp>
    </p:spTree>
    <p:extLst>
      <p:ext uri="{BB962C8B-B14F-4D97-AF65-F5344CB8AC3E}">
        <p14:creationId xmlns:p14="http://schemas.microsoft.com/office/powerpoint/2010/main" val="2168000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80CE98-6463-258A-A829-00DD96FFFA39}"/>
              </a:ext>
            </a:extLst>
          </p:cNvPr>
          <p:cNvSpPr>
            <a:spLocks noGrp="1"/>
          </p:cNvSpPr>
          <p:nvPr>
            <p:ph idx="1"/>
          </p:nvPr>
        </p:nvSpPr>
        <p:spPr>
          <a:xfrm>
            <a:off x="522515" y="1469936"/>
            <a:ext cx="8358654" cy="2757007"/>
          </a:xfrm>
        </p:spPr>
        <p:txBody>
          <a:bodyPr/>
          <a:lstStyle/>
          <a:p>
            <a:r>
              <a:rPr kumimoji="0" lang="en-US" altLang="en-US" sz="2400" b="0" u="none" strike="noStrike" cap="none" normalizeH="0" baseline="0" dirty="0">
                <a:ln>
                  <a:noFill/>
                </a:ln>
                <a:solidFill>
                  <a:srgbClr val="242424"/>
                </a:solidFill>
                <a:effectLst/>
                <a:latin typeface="+mn-lt"/>
                <a:ea typeface="Arial" panose="020B0604020202020204" pitchFamily="34" charset="0"/>
                <a:cs typeface="Calibri" panose="020F0502020204030204" pitchFamily="34" charset="0"/>
              </a:rPr>
              <a:t>Trained staff in the field of aging, cutting edge issues that impact older adult.</a:t>
            </a:r>
          </a:p>
          <a:p>
            <a:r>
              <a:rPr lang="en-US" altLang="en-US" sz="2400" dirty="0">
                <a:solidFill>
                  <a:srgbClr val="242424"/>
                </a:solidFill>
                <a:latin typeface="+mn-lt"/>
                <a:ea typeface="Arial" panose="020B0604020202020204" pitchFamily="34" charset="0"/>
                <a:cs typeface="Calibri" panose="020F0502020204030204" pitchFamily="34" charset="0"/>
              </a:rPr>
              <a:t>C</a:t>
            </a:r>
            <a:r>
              <a:rPr kumimoji="0" lang="en-US" altLang="en-US" sz="2400" b="0" u="none" strike="noStrike" cap="none" normalizeH="0" baseline="0" dirty="0">
                <a:ln>
                  <a:noFill/>
                </a:ln>
                <a:solidFill>
                  <a:srgbClr val="242424"/>
                </a:solidFill>
                <a:effectLst/>
                <a:latin typeface="+mn-lt"/>
                <a:ea typeface="Arial" panose="020B0604020202020204" pitchFamily="34" charset="0"/>
                <a:cs typeface="Calibri" panose="020F0502020204030204" pitchFamily="34" charset="0"/>
              </a:rPr>
              <a:t>yber romance scams, hoarding, grief and loss, linkage and education, partners with senior housing, suicide and the older adult. </a:t>
            </a:r>
          </a:p>
          <a:p>
            <a:r>
              <a:rPr kumimoji="0" lang="en-US" altLang="en-US" sz="2400" b="0" u="none" strike="noStrike" cap="none" normalizeH="0" baseline="0" dirty="0">
                <a:ln>
                  <a:noFill/>
                </a:ln>
                <a:solidFill>
                  <a:srgbClr val="242424"/>
                </a:solidFill>
                <a:effectLst/>
                <a:latin typeface="+mn-lt"/>
                <a:ea typeface="Arial" panose="020B0604020202020204" pitchFamily="34" charset="0"/>
                <a:cs typeface="Calibri" panose="020F0502020204030204" pitchFamily="34" charset="0"/>
              </a:rPr>
              <a:t>Our success: Older adults have a lifetime of experience. Sharing that with someone who often times is half their age is difficult.</a:t>
            </a:r>
          </a:p>
          <a:p>
            <a:r>
              <a:rPr kumimoji="0" lang="en-US" altLang="en-US" sz="2400" b="0" u="none" strike="noStrike" cap="none" normalizeH="0" baseline="0" dirty="0">
                <a:ln>
                  <a:noFill/>
                </a:ln>
                <a:solidFill>
                  <a:srgbClr val="242424"/>
                </a:solidFill>
                <a:effectLst/>
                <a:latin typeface="+mn-lt"/>
                <a:ea typeface="Arial" panose="020B0604020202020204" pitchFamily="34" charset="0"/>
                <a:cs typeface="Calibri" panose="020F0502020204030204" pitchFamily="34" charset="0"/>
              </a:rPr>
              <a:t>Staff remembering to validate and respect the person where they are at is the key to building a foundation for treatment.</a:t>
            </a:r>
            <a:endParaRPr lang="en-US" sz="2400" dirty="0">
              <a:latin typeface="+mn-lt"/>
              <a:cs typeface="Calibri" panose="020F0502020204030204" pitchFamily="34" charset="0"/>
            </a:endParaRPr>
          </a:p>
        </p:txBody>
      </p:sp>
      <p:sp>
        <p:nvSpPr>
          <p:cNvPr id="3" name="Title 2">
            <a:extLst>
              <a:ext uri="{FF2B5EF4-FFF2-40B4-BE49-F238E27FC236}">
                <a16:creationId xmlns:a16="http://schemas.microsoft.com/office/drawing/2014/main" id="{4DDBC813-53CB-42F9-63ED-E50F0441D7E7}"/>
              </a:ext>
            </a:extLst>
          </p:cNvPr>
          <p:cNvSpPr>
            <a:spLocks noGrp="1"/>
          </p:cNvSpPr>
          <p:nvPr>
            <p:ph type="title"/>
          </p:nvPr>
        </p:nvSpPr>
        <p:spPr>
          <a:xfrm>
            <a:off x="262831" y="737047"/>
            <a:ext cx="7886700" cy="543113"/>
          </a:xfrm>
        </p:spPr>
        <p:txBody>
          <a:bodyPr/>
          <a:lstStyle/>
          <a:p>
            <a:r>
              <a:rPr lang="en-US" dirty="0"/>
              <a:t>Behavioral Health Services</a:t>
            </a:r>
          </a:p>
        </p:txBody>
      </p:sp>
    </p:spTree>
    <p:extLst>
      <p:ext uri="{BB962C8B-B14F-4D97-AF65-F5344CB8AC3E}">
        <p14:creationId xmlns:p14="http://schemas.microsoft.com/office/powerpoint/2010/main" val="2882082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80CE98-6463-258A-A829-00DD96FFFA39}"/>
              </a:ext>
            </a:extLst>
          </p:cNvPr>
          <p:cNvSpPr>
            <a:spLocks noGrp="1"/>
          </p:cNvSpPr>
          <p:nvPr>
            <p:ph idx="1"/>
          </p:nvPr>
        </p:nvSpPr>
        <p:spPr>
          <a:xfrm>
            <a:off x="262831" y="1935767"/>
            <a:ext cx="8078277" cy="5316583"/>
          </a:xfrm>
        </p:spPr>
        <p:txBody>
          <a:bodyPr/>
          <a:lstStyle/>
          <a:p>
            <a:r>
              <a:rPr kumimoji="0" lang="en-US" altLang="en-US" sz="2000" b="0" u="none" strike="noStrike" cap="none" normalizeH="0" baseline="0" dirty="0">
                <a:ln>
                  <a:noFill/>
                </a:ln>
                <a:solidFill>
                  <a:srgbClr val="242424"/>
                </a:solidFill>
                <a:effectLst/>
                <a:latin typeface="+mn-lt"/>
                <a:ea typeface="Arial" panose="020B0604020202020204" pitchFamily="34" charset="0"/>
                <a:cs typeface="Calibri" panose="020F0502020204030204" pitchFamily="34" charset="0"/>
              </a:rPr>
              <a:t>Established in 1961</a:t>
            </a:r>
            <a:endParaRPr lang="en-US" sz="2000" dirty="0">
              <a:latin typeface="+mn-lt"/>
              <a:cs typeface="Calibri" panose="020F0502020204030204" pitchFamily="34" charset="0"/>
            </a:endParaRPr>
          </a:p>
          <a:p>
            <a:r>
              <a:rPr lang="en-US" sz="2000" dirty="0">
                <a:latin typeface="+mn-lt"/>
                <a:cs typeface="Calibri" panose="020F0502020204030204" pitchFamily="34" charset="0"/>
              </a:rPr>
              <a:t>Conducts research projects and develops evidence-based practices to benefit older adults, their families, and service providers.</a:t>
            </a:r>
          </a:p>
          <a:p>
            <a:r>
              <a:rPr lang="en-US" sz="2000" dirty="0">
                <a:latin typeface="+mn-lt"/>
                <a:cs typeface="Calibri" panose="020F0502020204030204" pitchFamily="34" charset="0"/>
              </a:rPr>
              <a:t>Specialty areas</a:t>
            </a:r>
          </a:p>
          <a:p>
            <a:pPr lvl="1"/>
            <a:r>
              <a:rPr lang="en-US" sz="1600" dirty="0">
                <a:latin typeface="+mn-lt"/>
                <a:cs typeface="Calibri" panose="020F0502020204030204" pitchFamily="34" charset="0"/>
              </a:rPr>
              <a:t>Active Aging</a:t>
            </a:r>
          </a:p>
          <a:p>
            <a:pPr lvl="1"/>
            <a:r>
              <a:rPr lang="en-US" sz="1600" dirty="0">
                <a:latin typeface="+mn-lt"/>
                <a:cs typeface="Calibri" panose="020F0502020204030204" pitchFamily="34" charset="0"/>
              </a:rPr>
              <a:t>Family Caregiving</a:t>
            </a:r>
          </a:p>
          <a:p>
            <a:pPr lvl="1"/>
            <a:r>
              <a:rPr lang="en-US" sz="1600" dirty="0">
                <a:latin typeface="+mn-lt"/>
                <a:cs typeface="Calibri" panose="020F0502020204030204" pitchFamily="34" charset="0"/>
              </a:rPr>
              <a:t>Elder Abuse</a:t>
            </a:r>
          </a:p>
          <a:p>
            <a:pPr lvl="1"/>
            <a:r>
              <a:rPr lang="en-US" sz="1600" dirty="0">
                <a:latin typeface="+mn-lt"/>
                <a:cs typeface="Calibri" panose="020F0502020204030204" pitchFamily="34" charset="0"/>
              </a:rPr>
              <a:t>Program Evaluation</a:t>
            </a:r>
          </a:p>
          <a:p>
            <a:pPr lvl="1"/>
            <a:r>
              <a:rPr lang="en-US" sz="1600" dirty="0">
                <a:latin typeface="+mn-lt"/>
                <a:cs typeface="Calibri" panose="020F0502020204030204" pitchFamily="34" charset="0"/>
              </a:rPr>
              <a:t>Consumer Satisfaction</a:t>
            </a:r>
          </a:p>
          <a:p>
            <a:pPr lvl="1"/>
            <a:r>
              <a:rPr lang="en-US" sz="1600" dirty="0">
                <a:latin typeface="+mn-lt"/>
                <a:cs typeface="Calibri" panose="020F0502020204030204" pitchFamily="34" charset="0"/>
              </a:rPr>
              <a:t>Long-term and Residential Care</a:t>
            </a:r>
          </a:p>
          <a:p>
            <a:pPr lvl="1"/>
            <a:r>
              <a:rPr lang="en-US" sz="1600" dirty="0">
                <a:latin typeface="+mn-lt"/>
                <a:cs typeface="Calibri" panose="020F0502020204030204" pitchFamily="34" charset="0"/>
              </a:rPr>
              <a:t>Services &amp; Interventions</a:t>
            </a:r>
          </a:p>
          <a:p>
            <a:endParaRPr lang="en-US" sz="2000" dirty="0">
              <a:latin typeface="+mn-lt"/>
              <a:cs typeface="Calibri" panose="020F0502020204030204" pitchFamily="34" charset="0"/>
            </a:endParaRPr>
          </a:p>
          <a:p>
            <a:pPr marL="0" indent="0">
              <a:buNone/>
            </a:pPr>
            <a:endParaRPr lang="en-US" sz="2000" dirty="0">
              <a:latin typeface="+mn-lt"/>
              <a:cs typeface="Calibri" panose="020F0502020204030204" pitchFamily="34" charset="0"/>
            </a:endParaRPr>
          </a:p>
          <a:p>
            <a:pPr marL="0" indent="0">
              <a:buNone/>
            </a:pPr>
            <a:r>
              <a:rPr lang="en-US" sz="2000" dirty="0">
                <a:latin typeface="+mn-lt"/>
              </a:rPr>
              <a:t> </a:t>
            </a:r>
          </a:p>
          <a:p>
            <a:pPr marL="0" indent="0">
              <a:buNone/>
            </a:pPr>
            <a:endParaRPr lang="en-US" dirty="0">
              <a:latin typeface="+mn-lt"/>
            </a:endParaRPr>
          </a:p>
        </p:txBody>
      </p:sp>
      <p:sp>
        <p:nvSpPr>
          <p:cNvPr id="3" name="Title 2">
            <a:extLst>
              <a:ext uri="{FF2B5EF4-FFF2-40B4-BE49-F238E27FC236}">
                <a16:creationId xmlns:a16="http://schemas.microsoft.com/office/drawing/2014/main" id="{4DDBC813-53CB-42F9-63ED-E50F0441D7E7}"/>
              </a:ext>
            </a:extLst>
          </p:cNvPr>
          <p:cNvSpPr>
            <a:spLocks noGrp="1"/>
          </p:cNvSpPr>
          <p:nvPr>
            <p:ph type="title"/>
          </p:nvPr>
        </p:nvSpPr>
        <p:spPr>
          <a:xfrm>
            <a:off x="262831" y="737047"/>
            <a:ext cx="7886700" cy="543113"/>
          </a:xfrm>
        </p:spPr>
        <p:txBody>
          <a:bodyPr/>
          <a:lstStyle/>
          <a:p>
            <a:r>
              <a:rPr lang="en-US" dirty="0"/>
              <a:t>Center for Research &amp; Education</a:t>
            </a:r>
          </a:p>
        </p:txBody>
      </p:sp>
      <p:pic>
        <p:nvPicPr>
          <p:cNvPr id="8" name="Picture 14">
            <a:extLst>
              <a:ext uri="{FF2B5EF4-FFF2-40B4-BE49-F238E27FC236}">
                <a16:creationId xmlns:a16="http://schemas.microsoft.com/office/drawing/2014/main" id="{9F7DF70E-CA81-99A2-2951-8C0D22AD0D2C}"/>
              </a:ext>
            </a:extLst>
          </p:cNvPr>
          <p:cNvPicPr>
            <a:picLocks noChangeAspect="1"/>
          </p:cNvPicPr>
          <p:nvPr/>
        </p:nvPicPr>
        <p:blipFill>
          <a:blip r:embed="rId2"/>
          <a:srcRect/>
          <a:stretch>
            <a:fillRect/>
          </a:stretch>
        </p:blipFill>
        <p:spPr>
          <a:xfrm rot="402010">
            <a:off x="6356354" y="3220021"/>
            <a:ext cx="2207879" cy="2920305"/>
          </a:xfrm>
          <a:prstGeom prst="rect">
            <a:avLst/>
          </a:prstGeom>
          <a:effectLst>
            <a:outerShdw blurRad="63500" sx="102000" sy="102000" algn="ctr" rotWithShape="0">
              <a:prstClr val="black">
                <a:alpha val="40000"/>
              </a:prstClr>
            </a:outerShdw>
          </a:effectLst>
        </p:spPr>
      </p:pic>
      <p:pic>
        <p:nvPicPr>
          <p:cNvPr id="9" name="Picture 15">
            <a:extLst>
              <a:ext uri="{FF2B5EF4-FFF2-40B4-BE49-F238E27FC236}">
                <a16:creationId xmlns:a16="http://schemas.microsoft.com/office/drawing/2014/main" id="{F3EA7B44-F24D-6733-35C2-87CDEC5AFFC7}"/>
              </a:ext>
            </a:extLst>
          </p:cNvPr>
          <p:cNvPicPr>
            <a:picLocks noChangeAspect="1"/>
          </p:cNvPicPr>
          <p:nvPr/>
        </p:nvPicPr>
        <p:blipFill>
          <a:blip r:embed="rId3"/>
          <a:srcRect/>
          <a:stretch>
            <a:fillRect/>
          </a:stretch>
        </p:blipFill>
        <p:spPr>
          <a:xfrm rot="-396967">
            <a:off x="4214562" y="3202794"/>
            <a:ext cx="2208992" cy="293889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6231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BA0A3B-412D-8A10-CAF7-98C015875077}"/>
              </a:ext>
            </a:extLst>
          </p:cNvPr>
          <p:cNvSpPr>
            <a:spLocks noGrp="1"/>
          </p:cNvSpPr>
          <p:nvPr>
            <p:ph type="title"/>
          </p:nvPr>
        </p:nvSpPr>
        <p:spPr/>
        <p:txBody>
          <a:bodyPr/>
          <a:lstStyle/>
          <a:p>
            <a:r>
              <a:rPr lang="en-US" sz="3200" dirty="0"/>
              <a:t>Learning Objectives</a:t>
            </a:r>
          </a:p>
        </p:txBody>
      </p:sp>
      <p:sp>
        <p:nvSpPr>
          <p:cNvPr id="8" name="Rectangle 4">
            <a:extLst>
              <a:ext uri="{FF2B5EF4-FFF2-40B4-BE49-F238E27FC236}">
                <a16:creationId xmlns:a16="http://schemas.microsoft.com/office/drawing/2014/main" id="{BA8CA1E9-B059-1C18-B1DD-E0AF43F925FF}"/>
              </a:ext>
            </a:extLst>
          </p:cNvPr>
          <p:cNvSpPr>
            <a:spLocks noGrp="1" noChangeArrowheads="1"/>
          </p:cNvSpPr>
          <p:nvPr>
            <p:ph idx="1"/>
          </p:nvPr>
        </p:nvSpPr>
        <p:spPr bwMode="auto">
          <a:xfrm>
            <a:off x="1013989" y="1444161"/>
            <a:ext cx="7135542" cy="35455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a:spcBef>
                <a:spcPts val="0"/>
              </a:spcBef>
              <a:spcAft>
                <a:spcPts val="1200"/>
              </a:spcAft>
            </a:pPr>
            <a:r>
              <a:rPr lang="en-US" sz="2400" dirty="0">
                <a:solidFill>
                  <a:srgbClr val="242424"/>
                </a:solidFill>
                <a:effectLst/>
                <a:latin typeface="+mn-lt"/>
                <a:ea typeface="Calibri" panose="020F0502020204030204" pitchFamily="34" charset="0"/>
                <a:cs typeface="Calibri" panose="020F0502020204030204" pitchFamily="34" charset="0"/>
              </a:rPr>
              <a:t>Attendees will be able to identify specific challenges and strengths of aging.</a:t>
            </a:r>
            <a:endParaRPr lang="en-US" sz="2400" dirty="0">
              <a:effectLst/>
              <a:latin typeface="+mn-lt"/>
              <a:ea typeface="Calibri" panose="020F0502020204030204" pitchFamily="34" charset="0"/>
              <a:cs typeface="Calibri" panose="020F0502020204030204" pitchFamily="34" charset="0"/>
            </a:endParaRPr>
          </a:p>
          <a:p>
            <a:pPr marR="0">
              <a:spcBef>
                <a:spcPts val="0"/>
              </a:spcBef>
              <a:spcAft>
                <a:spcPts val="1200"/>
              </a:spcAft>
            </a:pPr>
            <a:r>
              <a:rPr lang="en-US" sz="2400" dirty="0">
                <a:solidFill>
                  <a:srgbClr val="242424"/>
                </a:solidFill>
                <a:effectLst/>
                <a:latin typeface="+mn-lt"/>
                <a:ea typeface="Calibri" panose="020F0502020204030204" pitchFamily="34" charset="0"/>
                <a:cs typeface="Calibri" panose="020F0502020204030204" pitchFamily="34" charset="0"/>
              </a:rPr>
              <a:t>Attendees will be able to describe techniques to engage and build rapport with older adults.</a:t>
            </a:r>
            <a:endParaRPr lang="en-US" sz="2400" dirty="0">
              <a:latin typeface="+mn-lt"/>
              <a:ea typeface="Calibri" panose="020F0502020204030204" pitchFamily="34" charset="0"/>
              <a:cs typeface="Calibri" panose="020F0502020204030204" pitchFamily="34" charset="0"/>
            </a:endParaRPr>
          </a:p>
          <a:p>
            <a:pPr marR="0">
              <a:spcBef>
                <a:spcPts val="0"/>
              </a:spcBef>
              <a:spcAft>
                <a:spcPts val="1200"/>
              </a:spcAft>
            </a:pPr>
            <a:r>
              <a:rPr lang="en-US" sz="2400" dirty="0">
                <a:solidFill>
                  <a:srgbClr val="242424"/>
                </a:solidFill>
                <a:effectLst/>
                <a:latin typeface="+mn-lt"/>
                <a:ea typeface="Calibri" panose="020F0502020204030204" pitchFamily="34" charset="0"/>
                <a:cs typeface="Calibri" panose="020F0502020204030204" pitchFamily="34" charset="0"/>
              </a:rPr>
              <a:t>Attendees will be able to recognize signs of cognitive impairment.</a:t>
            </a:r>
            <a:endParaRPr lang="en-US" sz="2400" dirty="0">
              <a:effectLst/>
              <a:latin typeface="+mn-lt"/>
              <a:ea typeface="Calibri" panose="020F0502020204030204" pitchFamily="34" charset="0"/>
              <a:cs typeface="Calibri" panose="020F0502020204030204" pitchFamily="34" charset="0"/>
            </a:endParaRPr>
          </a:p>
          <a:p>
            <a:pPr marR="0">
              <a:spcBef>
                <a:spcPts val="0"/>
              </a:spcBef>
              <a:spcAft>
                <a:spcPts val="1200"/>
              </a:spcAft>
            </a:pPr>
            <a:r>
              <a:rPr lang="en-US" sz="2400" dirty="0">
                <a:solidFill>
                  <a:srgbClr val="242424"/>
                </a:solidFill>
                <a:effectLst/>
                <a:latin typeface="+mn-lt"/>
                <a:ea typeface="Calibri" panose="020F0502020204030204" pitchFamily="34" charset="0"/>
                <a:cs typeface="Calibri" panose="020F0502020204030204" pitchFamily="34" charset="0"/>
              </a:rPr>
              <a:t>Attendees will be able to describe the importance of research on mental health services for older adults.</a:t>
            </a:r>
            <a:r>
              <a:rPr lang="en-US" sz="2400" b="1" kern="100" dirty="0">
                <a:solidFill>
                  <a:srgbClr val="242424"/>
                </a:solidFill>
                <a:effectLst/>
                <a:latin typeface="+mn-lt"/>
                <a:ea typeface="Calibri" panose="020F0502020204030204" pitchFamily="34" charset="0"/>
                <a:cs typeface="Calibri" panose="020F0502020204030204" pitchFamily="34" charset="0"/>
              </a:rPr>
              <a:t> </a:t>
            </a:r>
            <a:endParaRPr lang="en-US" sz="2400" kern="100" dirty="0">
              <a:effectLst/>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9975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F810CD-D79F-60EB-EBB4-4E794F78F926}"/>
              </a:ext>
            </a:extLst>
          </p:cNvPr>
          <p:cNvSpPr>
            <a:spLocks noGrp="1"/>
          </p:cNvSpPr>
          <p:nvPr>
            <p:ph type="title"/>
          </p:nvPr>
        </p:nvSpPr>
        <p:spPr>
          <a:xfrm>
            <a:off x="262831" y="829522"/>
            <a:ext cx="7886700" cy="681730"/>
          </a:xfrm>
        </p:spPr>
        <p:txBody>
          <a:bodyPr/>
          <a:lstStyle/>
          <a:p>
            <a:r>
              <a:rPr lang="en-US" sz="2800" dirty="0"/>
              <a:t>Brutus Buckeye turns 59 in 2024</a:t>
            </a:r>
          </a:p>
        </p:txBody>
      </p:sp>
      <p:sp>
        <p:nvSpPr>
          <p:cNvPr id="4" name="Rectangle 1">
            <a:extLst>
              <a:ext uri="{FF2B5EF4-FFF2-40B4-BE49-F238E27FC236}">
                <a16:creationId xmlns:a16="http://schemas.microsoft.com/office/drawing/2014/main" id="{77F756C7-0862-A568-6D94-918C395013CA}"/>
              </a:ext>
            </a:extLst>
          </p:cNvPr>
          <p:cNvSpPr>
            <a:spLocks noGrp="1" noChangeArrowheads="1"/>
          </p:cNvSpPr>
          <p:nvPr>
            <p:ph idx="1"/>
          </p:nvPr>
        </p:nvSpPr>
        <p:spPr bwMode="auto">
          <a:xfrm>
            <a:off x="262831" y="1302348"/>
            <a:ext cx="8881169" cy="156966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42424"/>
                </a:solidFill>
                <a:effectLst/>
                <a:latin typeface="Calibri" panose="020F0502020204030204" pitchFamily="34" charset="0"/>
                <a:ea typeface="Arial" panose="020B0604020202020204" pitchFamily="34" charset="0"/>
                <a:cs typeface="Calibri" panose="020F0502020204030204" pitchFamily="34" charset="0"/>
              </a:rPr>
              <a:t>Between 2020 and 2024 Ohio’s population of those 60 and older is expected to grow more than 4x the state’s </a:t>
            </a:r>
            <a:r>
              <a:rPr lang="en-US" altLang="en-US" sz="2400" dirty="0">
                <a:solidFill>
                  <a:srgbClr val="242424"/>
                </a:solidFill>
                <a:latin typeface="Calibri" panose="020F0502020204030204" pitchFamily="34" charset="0"/>
                <a:ea typeface="Arial" panose="020B0604020202020204" pitchFamily="34" charset="0"/>
                <a:cs typeface="Calibri" panose="020F0502020204030204" pitchFamily="34" charset="0"/>
              </a:rPr>
              <a:t>overall population, including a 51% increase in the portion of Ohioans 85 and older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242424"/>
              </a:solidFill>
              <a:effectLst/>
              <a:latin typeface="Calibri" panose="020F0502020204030204" pitchFamily="34" charset="0"/>
              <a:ea typeface="Arial" panose="020B0604020202020204" pitchFamily="34" charset="0"/>
              <a:cs typeface="Calibri" panose="020F0502020204030204" pitchFamily="34" charset="0"/>
            </a:endParaRPr>
          </a:p>
        </p:txBody>
      </p:sp>
      <p:pic>
        <p:nvPicPr>
          <p:cNvPr id="2050" name="Picture 2" descr="Time and Change: Brutus Buckeye, Ohio State's Official Hype Man | Eleven  Warriors">
            <a:extLst>
              <a:ext uri="{FF2B5EF4-FFF2-40B4-BE49-F238E27FC236}">
                <a16:creationId xmlns:a16="http://schemas.microsoft.com/office/drawing/2014/main" id="{AC3E3CE4-4601-1771-E6F0-10AF3B5C3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863" y="2552699"/>
            <a:ext cx="3659175" cy="37503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0CB613-A3FC-D5C4-3C3D-5DD51FB1A8E2}"/>
              </a:ext>
            </a:extLst>
          </p:cNvPr>
          <p:cNvSpPr txBox="1"/>
          <p:nvPr/>
        </p:nvSpPr>
        <p:spPr>
          <a:xfrm flipH="1">
            <a:off x="152400" y="2703512"/>
            <a:ext cx="4229098" cy="3548896"/>
          </a:xfrm>
          <a:prstGeom prst="wedgeEllipseCallout">
            <a:avLst>
              <a:gd name="adj1" fmla="val -63217"/>
              <a:gd name="adj2" fmla="val 1331"/>
            </a:avLst>
          </a:prstGeom>
          <a:noFill/>
          <a:ln w="57150">
            <a:solidFill>
              <a:schemeClr val="accent2"/>
            </a:solidFill>
          </a:ln>
        </p:spPr>
        <p:txBody>
          <a:bodyPr wrap="square" rtlCol="0">
            <a:spAutoFit/>
          </a:bodyPr>
          <a:lstStyle/>
          <a:p>
            <a:pPr algn="ctr"/>
            <a:r>
              <a:rPr lang="en-US" altLang="en-US" sz="2000" dirty="0">
                <a:solidFill>
                  <a:srgbClr val="242424"/>
                </a:solidFill>
                <a:latin typeface="Calibri" panose="020F0502020204030204" pitchFamily="34" charset="0"/>
                <a:ea typeface="Arial" panose="020B0604020202020204" pitchFamily="34" charset="0"/>
                <a:cs typeface="Calibri" panose="020F0502020204030204" pitchFamily="34" charset="0"/>
              </a:rPr>
              <a:t>It’s more important than ever that community social workers, therapists, and other professionals should have the knowledge on how to work with this older population!</a:t>
            </a:r>
            <a:endParaRPr kumimoji="0" lang="en-US" altLang="en-US" sz="2000" b="0" i="0" u="none" strike="noStrike" cap="none" normalizeH="0" baseline="0" dirty="0">
              <a:ln>
                <a:noFill/>
              </a:ln>
              <a:solidFill>
                <a:schemeClr val="tx1"/>
              </a:solidFill>
              <a:effectLst/>
            </a:endParaRPr>
          </a:p>
          <a:p>
            <a:endParaRPr lang="en-US" dirty="0"/>
          </a:p>
        </p:txBody>
      </p:sp>
    </p:spTree>
    <p:extLst>
      <p:ext uri="{BB962C8B-B14F-4D97-AF65-F5344CB8AC3E}">
        <p14:creationId xmlns:p14="http://schemas.microsoft.com/office/powerpoint/2010/main" val="3768655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12E633-1274-117D-125B-F55A90C5FABD}"/>
              </a:ext>
            </a:extLst>
          </p:cNvPr>
          <p:cNvSpPr/>
          <p:nvPr/>
        </p:nvSpPr>
        <p:spPr>
          <a:xfrm>
            <a:off x="-152400" y="5969000"/>
            <a:ext cx="10541000" cy="88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AF96F64-181D-6162-B0CD-01590D42ADFA}"/>
              </a:ext>
            </a:extLst>
          </p:cNvPr>
          <p:cNvSpPr>
            <a:spLocks noGrp="1"/>
          </p:cNvSpPr>
          <p:nvPr>
            <p:ph type="title"/>
          </p:nvPr>
        </p:nvSpPr>
        <p:spPr/>
        <p:txBody>
          <a:bodyPr/>
          <a:lstStyle/>
          <a:p>
            <a:r>
              <a:rPr lang="en-US" dirty="0"/>
              <a:t>An Aging Population</a:t>
            </a:r>
          </a:p>
        </p:txBody>
      </p:sp>
      <p:pic>
        <p:nvPicPr>
          <p:cNvPr id="5" name="Picture 4">
            <a:extLst>
              <a:ext uri="{FF2B5EF4-FFF2-40B4-BE49-F238E27FC236}">
                <a16:creationId xmlns:a16="http://schemas.microsoft.com/office/drawing/2014/main" id="{F97E03E6-C542-F755-B84C-0FD03DD038B8}"/>
              </a:ext>
            </a:extLst>
          </p:cNvPr>
          <p:cNvPicPr>
            <a:picLocks noChangeAspect="1"/>
          </p:cNvPicPr>
          <p:nvPr/>
        </p:nvPicPr>
        <p:blipFill>
          <a:blip r:embed="rId3"/>
          <a:stretch>
            <a:fillRect/>
          </a:stretch>
        </p:blipFill>
        <p:spPr>
          <a:xfrm>
            <a:off x="5903018" y="737047"/>
            <a:ext cx="3068966" cy="6016667"/>
          </a:xfrm>
          <a:prstGeom prst="rect">
            <a:avLst/>
          </a:prstGeom>
        </p:spPr>
      </p:pic>
      <p:pic>
        <p:nvPicPr>
          <p:cNvPr id="7" name="Picture 6">
            <a:extLst>
              <a:ext uri="{FF2B5EF4-FFF2-40B4-BE49-F238E27FC236}">
                <a16:creationId xmlns:a16="http://schemas.microsoft.com/office/drawing/2014/main" id="{1483618C-4EF0-74AF-5950-20E9D161A3EB}"/>
              </a:ext>
            </a:extLst>
          </p:cNvPr>
          <p:cNvPicPr>
            <a:picLocks noChangeAspect="1"/>
          </p:cNvPicPr>
          <p:nvPr/>
        </p:nvPicPr>
        <p:blipFill>
          <a:blip r:embed="rId4"/>
          <a:stretch>
            <a:fillRect/>
          </a:stretch>
        </p:blipFill>
        <p:spPr>
          <a:xfrm>
            <a:off x="502890" y="1846515"/>
            <a:ext cx="5160069" cy="4122485"/>
          </a:xfrm>
          <a:prstGeom prst="rect">
            <a:avLst/>
          </a:prstGeom>
        </p:spPr>
      </p:pic>
    </p:spTree>
    <p:extLst>
      <p:ext uri="{BB962C8B-B14F-4D97-AF65-F5344CB8AC3E}">
        <p14:creationId xmlns:p14="http://schemas.microsoft.com/office/powerpoint/2010/main" val="2082695423"/>
      </p:ext>
    </p:extLst>
  </p:cSld>
  <p:clrMapOvr>
    <a:masterClrMapping/>
  </p:clrMapOvr>
</p:sld>
</file>

<file path=ppt/theme/theme1.xml><?xml version="1.0" encoding="utf-8"?>
<a:theme xmlns:a="http://schemas.openxmlformats.org/drawingml/2006/main" name="Office Theme">
  <a:themeElements>
    <a:clrScheme name="BRIA colors">
      <a:dk1>
        <a:srgbClr val="000000"/>
      </a:dk1>
      <a:lt1>
        <a:srgbClr val="FFFFFF"/>
      </a:lt1>
      <a:dk2>
        <a:srgbClr val="003150"/>
      </a:dk2>
      <a:lt2>
        <a:srgbClr val="878A91"/>
      </a:lt2>
      <a:accent1>
        <a:srgbClr val="003150"/>
      </a:accent1>
      <a:accent2>
        <a:srgbClr val="B71234"/>
      </a:accent2>
      <a:accent3>
        <a:srgbClr val="BACDDD"/>
      </a:accent3>
      <a:accent4>
        <a:srgbClr val="898F4B"/>
      </a:accent4>
      <a:accent5>
        <a:srgbClr val="334E67"/>
      </a:accent5>
      <a:accent6>
        <a:srgbClr val="FFC000"/>
      </a:accent6>
      <a:hlink>
        <a:srgbClr val="5482AB"/>
      </a:hlink>
      <a:folHlink>
        <a:srgbClr val="0031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748</TotalTime>
  <Words>1993</Words>
  <Application>Microsoft Office PowerPoint</Application>
  <PresentationFormat>On-screen Show (4:3)</PresentationFormat>
  <Paragraphs>178</Paragraphs>
  <Slides>23</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Avenir LT 65 Medium</vt:lpstr>
      <vt:lpstr>Calibri</vt:lpstr>
      <vt:lpstr>Georgia</vt:lpstr>
      <vt:lpstr>ITC Avant Garde Gothic</vt:lpstr>
      <vt:lpstr>itc-giovanni</vt:lpstr>
      <vt:lpstr>Open Sans</vt:lpstr>
      <vt:lpstr>Symbol</vt:lpstr>
      <vt:lpstr>Wingdings</vt:lpstr>
      <vt:lpstr>Office Theme</vt:lpstr>
      <vt:lpstr>Engaging older adults:  Research and best practices for success in mental health treatment</vt:lpstr>
      <vt:lpstr> Benjamin Rose</vt:lpstr>
      <vt:lpstr> Benjamin Rose</vt:lpstr>
      <vt:lpstr>Behavioral Health Services</vt:lpstr>
      <vt:lpstr>Behavioral Health Services</vt:lpstr>
      <vt:lpstr>Center for Research &amp; Education</vt:lpstr>
      <vt:lpstr>Learning Objectives</vt:lpstr>
      <vt:lpstr>Brutus Buckeye turns 59 in 2024</vt:lpstr>
      <vt:lpstr>An Aging Population</vt:lpstr>
      <vt:lpstr>Is 60 really the new 30?  Engaging and keeping older adults in mental health treatment</vt:lpstr>
      <vt:lpstr>Is 60 really the new 30?  Engaging and keeping older adults in mental health treatment</vt:lpstr>
      <vt:lpstr>Addressing the Mental Health Needs of Older Adults</vt:lpstr>
      <vt:lpstr>PowerPoint Presentation</vt:lpstr>
      <vt:lpstr>Importance of Early Diagnosis</vt:lpstr>
      <vt:lpstr>Depression in Older Adulthood</vt:lpstr>
      <vt:lpstr>Substance Abuse</vt:lpstr>
      <vt:lpstr>PowerPoint Presentation</vt:lpstr>
      <vt:lpstr>A personal Care Consultant helps with: </vt:lpstr>
      <vt:lpstr>PowerPoint Presentation</vt:lpstr>
      <vt:lpstr>PowerPoint Presentation</vt:lpstr>
      <vt:lpstr>An Aging Population</vt:lpstr>
      <vt:lpstr>An Aging Population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Hoban, Jeanne</dc:creator>
  <cp:lastModifiedBy>Jessica</cp:lastModifiedBy>
  <cp:revision>41</cp:revision>
  <dcterms:created xsi:type="dcterms:W3CDTF">2016-10-18T17:54:46Z</dcterms:created>
  <dcterms:modified xsi:type="dcterms:W3CDTF">2023-10-05T18:05:13Z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487a5af-10c8-47bc-bcb0-dae96b071627_Enabled">
    <vt:lpwstr>true</vt:lpwstr>
  </property>
  <property fmtid="{D5CDD505-2E9C-101B-9397-08002B2CF9AE}" pid="3" name="MSIP_Label_c487a5af-10c8-47bc-bcb0-dae96b071627_SetDate">
    <vt:lpwstr>2023-10-02T17:21:52Z</vt:lpwstr>
  </property>
  <property fmtid="{D5CDD505-2E9C-101B-9397-08002B2CF9AE}" pid="4" name="MSIP_Label_c487a5af-10c8-47bc-bcb0-dae96b071627_Method">
    <vt:lpwstr>Standard</vt:lpwstr>
  </property>
  <property fmtid="{D5CDD505-2E9C-101B-9397-08002B2CF9AE}" pid="5" name="MSIP_Label_c487a5af-10c8-47bc-bcb0-dae96b071627_Name">
    <vt:lpwstr>All Employees (unrestricted)</vt:lpwstr>
  </property>
  <property fmtid="{D5CDD505-2E9C-101B-9397-08002B2CF9AE}" pid="6" name="MSIP_Label_c487a5af-10c8-47bc-bcb0-dae96b071627_SiteId">
    <vt:lpwstr>e54953e5-0375-46ed-b816-acd799430c7a</vt:lpwstr>
  </property>
  <property fmtid="{D5CDD505-2E9C-101B-9397-08002B2CF9AE}" pid="7" name="MSIP_Label_c487a5af-10c8-47bc-bcb0-dae96b071627_ActionId">
    <vt:lpwstr>50bfc24d-9e21-4292-85cb-91b84bd8dbe3</vt:lpwstr>
  </property>
  <property fmtid="{D5CDD505-2E9C-101B-9397-08002B2CF9AE}" pid="8" name="MSIP_Label_c487a5af-10c8-47bc-bcb0-dae96b071627_ContentBits">
    <vt:lpwstr>0</vt:lpwstr>
  </property>
</Properties>
</file>