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7" r:id="rId4"/>
    <p:sldMasterId id="2147483808" r:id="rId5"/>
    <p:sldMasterId id="2147483795" r:id="rId6"/>
    <p:sldMasterId id="2147483822" r:id="rId7"/>
    <p:sldMasterId id="2147483854" r:id="rId8"/>
  </p:sldMasterIdLst>
  <p:notesMasterIdLst>
    <p:notesMasterId r:id="rId56"/>
  </p:notesMasterIdLst>
  <p:handoutMasterIdLst>
    <p:handoutMasterId r:id="rId57"/>
  </p:handoutMasterIdLst>
  <p:sldIdLst>
    <p:sldId id="289" r:id="rId9"/>
    <p:sldId id="2145706260" r:id="rId10"/>
    <p:sldId id="277" r:id="rId11"/>
    <p:sldId id="285" r:id="rId12"/>
    <p:sldId id="257" r:id="rId13"/>
    <p:sldId id="2145706242" r:id="rId14"/>
    <p:sldId id="286" r:id="rId15"/>
    <p:sldId id="279" r:id="rId16"/>
    <p:sldId id="2147375759" r:id="rId17"/>
    <p:sldId id="2145706303" r:id="rId18"/>
    <p:sldId id="2145706294" r:id="rId19"/>
    <p:sldId id="2145706244" r:id="rId20"/>
    <p:sldId id="2147375776" r:id="rId21"/>
    <p:sldId id="2145706332" r:id="rId22"/>
    <p:sldId id="2147375758" r:id="rId23"/>
    <p:sldId id="2147375777" r:id="rId24"/>
    <p:sldId id="2145706240" r:id="rId25"/>
    <p:sldId id="2145706241" r:id="rId26"/>
    <p:sldId id="2634" r:id="rId27"/>
    <p:sldId id="2145706239" r:id="rId28"/>
    <p:sldId id="2147375775" r:id="rId29"/>
    <p:sldId id="2088197505" r:id="rId30"/>
    <p:sldId id="2088197496" r:id="rId31"/>
    <p:sldId id="2147375755" r:id="rId32"/>
    <p:sldId id="2088197500" r:id="rId33"/>
    <p:sldId id="2088197501" r:id="rId34"/>
    <p:sldId id="2147375771" r:id="rId35"/>
    <p:sldId id="2145706245" r:id="rId36"/>
    <p:sldId id="2147375769" r:id="rId37"/>
    <p:sldId id="2145706304" r:id="rId38"/>
    <p:sldId id="2147375761" r:id="rId39"/>
    <p:sldId id="2147375763" r:id="rId40"/>
    <p:sldId id="2145706291" r:id="rId41"/>
    <p:sldId id="288" r:id="rId42"/>
    <p:sldId id="2147375764" r:id="rId43"/>
    <p:sldId id="2145706299" r:id="rId44"/>
    <p:sldId id="4703" r:id="rId45"/>
    <p:sldId id="4704" r:id="rId46"/>
    <p:sldId id="4709" r:id="rId47"/>
    <p:sldId id="2147375774" r:id="rId48"/>
    <p:sldId id="256" r:id="rId49"/>
    <p:sldId id="4716" r:id="rId50"/>
    <p:sldId id="2147375773" r:id="rId51"/>
    <p:sldId id="2145706300" r:id="rId52"/>
    <p:sldId id="2145706297" r:id="rId53"/>
    <p:sldId id="2145706301" r:id="rId54"/>
    <p:sldId id="276" r:id="rId55"/>
  </p:sldIdLst>
  <p:sldSz cx="12192000" cy="6858000"/>
  <p:notesSz cx="7010400" cy="9296400"/>
  <p:embeddedFontLst>
    <p:embeddedFont>
      <p:font typeface="Aharoni" panose="02010803020104030203" pitchFamily="2" charset="-79"/>
      <p:bold r:id="rId58"/>
    </p:embeddedFont>
    <p:embeddedFont>
      <p:font typeface="Calibri" panose="020F0502020204030204" pitchFamily="34" charset="0"/>
      <p:regular r:id="rId59"/>
      <p:bold r:id="rId60"/>
      <p:italic r:id="rId61"/>
      <p:boldItalic r:id="rId62"/>
    </p:embeddedFont>
    <p:embeddedFont>
      <p:font typeface="Calibri Light" panose="020F0302020204030204" pitchFamily="34" charset="0"/>
      <p:regular r:id="rId63"/>
      <p:italic r:id="rId64"/>
    </p:embeddedFont>
    <p:embeddedFont>
      <p:font typeface="Franklin Gothic Demi" panose="020B0703020102020204" pitchFamily="34" charset="0"/>
      <p:regular r:id="rId65"/>
      <p:italic r:id="rId66"/>
    </p:embeddedFont>
    <p:embeddedFont>
      <p:font typeface="Open Sans" panose="020B0606030504020204" pitchFamily="34" charset="0"/>
      <p:regular r:id="rId67"/>
      <p:bold r:id="rId68"/>
      <p:italic r:id="rId69"/>
      <p:boldItalic r:id="rId70"/>
    </p:embeddedFont>
    <p:embeddedFont>
      <p:font typeface="Roboto" panose="02000000000000000000" pitchFamily="2" charset="0"/>
      <p:regular r:id="rId71"/>
      <p:bold r:id="rId72"/>
      <p:italic r:id="rId73"/>
      <p:boldItalic r:id="rId74"/>
    </p:embeddedFont>
    <p:embeddedFont>
      <p:font typeface="Segoe UI" panose="020B0502040204020203" pitchFamily="34" charset="0"/>
      <p:regular r:id="rId75"/>
      <p:bold r:id="rId76"/>
      <p:italic r:id="rId77"/>
      <p:boldItalic r:id="rId78"/>
    </p:embeddedFont>
    <p:embeddedFont>
      <p:font typeface="Source Sans Pro" panose="020B0503030403020204" pitchFamily="34" charset="0"/>
      <p:regular r:id="rId79"/>
      <p:bold r:id="rId80"/>
      <p:italic r:id="rId81"/>
      <p:boldItalic r:id="rId82"/>
    </p:embeddedFont>
    <p:embeddedFont>
      <p:font typeface="Source Sans Pro Light" panose="020B0403030403020204" pitchFamily="34" charset="0"/>
      <p:regular r:id="rId83"/>
      <p:italic r:id="rId84"/>
    </p:embeddedFont>
    <p:embeddedFont>
      <p:font typeface="Source Sans Pro SemiBold" panose="020B0603030403020204" pitchFamily="34" charset="0"/>
      <p:bold r:id="rId85"/>
      <p:boldItalic r:id="rId86"/>
    </p:embeddedFont>
    <p:embeddedFont>
      <p:font typeface="Wingdings 2" panose="05020102010507070707" pitchFamily="18" charset="2"/>
      <p:regular r:id="rId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44" userDrawn="1">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iss, Lori" initials="CL" lastIdx="7" clrIdx="0">
    <p:extLst>
      <p:ext uri="{19B8F6BF-5375-455C-9EA6-DF929625EA0E}">
        <p15:presenceInfo xmlns:p15="http://schemas.microsoft.com/office/powerpoint/2012/main" userId="S::10182279@id.ohio.gov::68cf4526-a875-412b-b7ec-35ce2be663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F75"/>
    <a:srgbClr val="C12637"/>
    <a:srgbClr val="161E4D"/>
    <a:srgbClr val="008E51"/>
    <a:srgbClr val="007A46"/>
    <a:srgbClr val="F3830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348" autoAdjust="0"/>
  </p:normalViewPr>
  <p:slideViewPr>
    <p:cSldViewPr snapToGrid="0">
      <p:cViewPr varScale="1">
        <p:scale>
          <a:sx n="86" d="100"/>
          <a:sy n="86" d="100"/>
        </p:scale>
        <p:origin x="1518" y="84"/>
      </p:cViewPr>
      <p:guideLst>
        <p:guide orient="horz" pos="2160"/>
        <p:guide pos="3840"/>
        <p:guide orient="horz" pos="144"/>
      </p:guideLst>
    </p:cSldViewPr>
  </p:slideViewPr>
  <p:notesTextViewPr>
    <p:cViewPr>
      <p:scale>
        <a:sx n="1" d="1"/>
        <a:sy n="1" d="1"/>
      </p:scale>
      <p:origin x="0" y="0"/>
    </p:cViewPr>
  </p:notesTextViewPr>
  <p:sorterViewPr>
    <p:cViewPr>
      <p:scale>
        <a:sx n="60" d="100"/>
        <a:sy n="60" d="100"/>
      </p:scale>
      <p:origin x="0" y="-6676"/>
    </p:cViewPr>
  </p:sorterViewPr>
  <p:notesViewPr>
    <p:cSldViewPr snapToGrid="0">
      <p:cViewPr>
        <p:scale>
          <a:sx n="1" d="2"/>
          <a:sy n="1" d="2"/>
        </p:scale>
        <p:origin x="0" y="0"/>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6.fntdata"/><Relationship Id="rId68" Type="http://schemas.openxmlformats.org/officeDocument/2006/relationships/font" Target="fonts/font11.fntdata"/><Relationship Id="rId84" Type="http://schemas.openxmlformats.org/officeDocument/2006/relationships/font" Target="fonts/font27.fntdata"/><Relationship Id="rId89" Type="http://schemas.openxmlformats.org/officeDocument/2006/relationships/presProps" Target="presProp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Master" Target="slideMasters/slideMaster2.xml"/><Relationship Id="rId90" Type="http://schemas.openxmlformats.org/officeDocument/2006/relationships/viewProps" Target="viewProp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font" Target="fonts/font15.fntdata"/><Relationship Id="rId80" Type="http://schemas.openxmlformats.org/officeDocument/2006/relationships/font" Target="fonts/font23.fntdata"/><Relationship Id="rId85" Type="http://schemas.openxmlformats.org/officeDocument/2006/relationships/font" Target="fonts/font28.fntdata"/><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font" Target="fonts/font26.fntdata"/><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handoutMaster" Target="handoutMasters/handout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font" Target="fonts/font29.fntdata"/><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font" Target="fonts/font19.fntdata"/><Relationship Id="rId7" Type="http://schemas.openxmlformats.org/officeDocument/2006/relationships/slideMaster" Target="slideMasters/slideMaster4.xml"/><Relationship Id="rId71" Type="http://schemas.openxmlformats.org/officeDocument/2006/relationships/font" Target="fonts/font14.fntdata"/><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font" Target="fonts/font9.fntdata"/><Relationship Id="rId87" Type="http://schemas.openxmlformats.org/officeDocument/2006/relationships/font" Target="fonts/font30.fntdata"/><Relationship Id="rId61" Type="http://schemas.openxmlformats.org/officeDocument/2006/relationships/font" Target="fonts/font4.fntdata"/><Relationship Id="rId82" Type="http://schemas.openxmlformats.org/officeDocument/2006/relationships/font" Target="fonts/font25.fntdata"/><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notesMaster" Target="notesMasters/notesMaster1.xml"/><Relationship Id="rId77" Type="http://schemas.openxmlformats.org/officeDocument/2006/relationships/font" Target="fonts/font2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x, Nicole" userId="a0e44329-332f-4524-adc2-ce8b79b1d36e" providerId="ADAL" clId="{E2135B09-2007-4317-A975-D1C547908300}"/>
    <pc:docChg chg="modSld">
      <pc:chgData name="Marx, Nicole" userId="a0e44329-332f-4524-adc2-ce8b79b1d36e" providerId="ADAL" clId="{E2135B09-2007-4317-A975-D1C547908300}" dt="2023-10-11T13:28:04.761" v="19" actId="6549"/>
      <pc:docMkLst>
        <pc:docMk/>
      </pc:docMkLst>
      <pc:sldChg chg="modNotesTx">
        <pc:chgData name="Marx, Nicole" userId="a0e44329-332f-4524-adc2-ce8b79b1d36e" providerId="ADAL" clId="{E2135B09-2007-4317-A975-D1C547908300}" dt="2023-10-11T13:28:04.761" v="19" actId="6549"/>
        <pc:sldMkLst>
          <pc:docMk/>
          <pc:sldMk cId="257717639" sldId="257"/>
        </pc:sldMkLst>
      </pc:sldChg>
      <pc:sldChg chg="modNotesTx">
        <pc:chgData name="Marx, Nicole" userId="a0e44329-332f-4524-adc2-ce8b79b1d36e" providerId="ADAL" clId="{E2135B09-2007-4317-A975-D1C547908300}" dt="2023-10-11T13:27:58.783" v="18" actId="6549"/>
        <pc:sldMkLst>
          <pc:docMk/>
          <pc:sldMk cId="3393770512" sldId="279"/>
        </pc:sldMkLst>
      </pc:sldChg>
      <pc:sldChg chg="modNotesTx">
        <pc:chgData name="Marx, Nicole" userId="a0e44329-332f-4524-adc2-ce8b79b1d36e" providerId="ADAL" clId="{E2135B09-2007-4317-A975-D1C547908300}" dt="2023-10-11T13:27:45.913" v="14" actId="6549"/>
        <pc:sldMkLst>
          <pc:docMk/>
          <pc:sldMk cId="3596542983" sldId="283"/>
        </pc:sldMkLst>
      </pc:sldChg>
      <pc:sldChg chg="modNotesTx">
        <pc:chgData name="Marx, Nicole" userId="a0e44329-332f-4524-adc2-ce8b79b1d36e" providerId="ADAL" clId="{E2135B09-2007-4317-A975-D1C547908300}" dt="2023-10-11T13:26:34.243" v="1" actId="6549"/>
        <pc:sldMkLst>
          <pc:docMk/>
          <pc:sldMk cId="4125551517" sldId="4703"/>
        </pc:sldMkLst>
      </pc:sldChg>
      <pc:sldChg chg="modNotesTx">
        <pc:chgData name="Marx, Nicole" userId="a0e44329-332f-4524-adc2-ce8b79b1d36e" providerId="ADAL" clId="{E2135B09-2007-4317-A975-D1C547908300}" dt="2023-10-11T13:26:27.243" v="0" actId="20577"/>
        <pc:sldMkLst>
          <pc:docMk/>
          <pc:sldMk cId="2447011746" sldId="4709"/>
        </pc:sldMkLst>
      </pc:sldChg>
      <pc:sldChg chg="modNotesTx">
        <pc:chgData name="Marx, Nicole" userId="a0e44329-332f-4524-adc2-ce8b79b1d36e" providerId="ADAL" clId="{E2135B09-2007-4317-A975-D1C547908300}" dt="2023-10-11T13:27:22.763" v="11" actId="5793"/>
        <pc:sldMkLst>
          <pc:docMk/>
          <pc:sldMk cId="239870695" sldId="2088197496"/>
        </pc:sldMkLst>
      </pc:sldChg>
      <pc:sldChg chg="modNotesTx">
        <pc:chgData name="Marx, Nicole" userId="a0e44329-332f-4524-adc2-ce8b79b1d36e" providerId="ADAL" clId="{E2135B09-2007-4317-A975-D1C547908300}" dt="2023-10-11T13:27:12.903" v="8" actId="6549"/>
        <pc:sldMkLst>
          <pc:docMk/>
          <pc:sldMk cId="1537562787" sldId="2088197500"/>
        </pc:sldMkLst>
      </pc:sldChg>
      <pc:sldChg chg="modNotesTx">
        <pc:chgData name="Marx, Nicole" userId="a0e44329-332f-4524-adc2-ce8b79b1d36e" providerId="ADAL" clId="{E2135B09-2007-4317-A975-D1C547908300}" dt="2023-10-11T13:27:06.163" v="6" actId="6549"/>
        <pc:sldMkLst>
          <pc:docMk/>
          <pc:sldMk cId="3253319968" sldId="2088197501"/>
        </pc:sldMkLst>
      </pc:sldChg>
      <pc:sldChg chg="modNotesTx">
        <pc:chgData name="Marx, Nicole" userId="a0e44329-332f-4524-adc2-ce8b79b1d36e" providerId="ADAL" clId="{E2135B09-2007-4317-A975-D1C547908300}" dt="2023-10-11T13:27:26.223" v="12" actId="6549"/>
        <pc:sldMkLst>
          <pc:docMk/>
          <pc:sldMk cId="994669931" sldId="2088197505"/>
        </pc:sldMkLst>
      </pc:sldChg>
      <pc:sldChg chg="modNotesTx">
        <pc:chgData name="Marx, Nicole" userId="a0e44329-332f-4524-adc2-ce8b79b1d36e" providerId="ADAL" clId="{E2135B09-2007-4317-A975-D1C547908300}" dt="2023-10-11T13:27:49.753" v="15" actId="6549"/>
        <pc:sldMkLst>
          <pc:docMk/>
          <pc:sldMk cId="2836997196" sldId="2145706303"/>
        </pc:sldMkLst>
      </pc:sldChg>
      <pc:sldChg chg="modNotesTx">
        <pc:chgData name="Marx, Nicole" userId="a0e44329-332f-4524-adc2-ce8b79b1d36e" providerId="ADAL" clId="{E2135B09-2007-4317-A975-D1C547908300}" dt="2023-10-11T13:26:57.728" v="5" actId="6549"/>
        <pc:sldMkLst>
          <pc:docMk/>
          <pc:sldMk cId="4228010717" sldId="2145706304"/>
        </pc:sldMkLst>
      </pc:sldChg>
      <pc:sldChg chg="modNotesTx">
        <pc:chgData name="Marx, Nicole" userId="a0e44329-332f-4524-adc2-ce8b79b1d36e" providerId="ADAL" clId="{E2135B09-2007-4317-A975-D1C547908300}" dt="2023-10-11T13:27:17.553" v="9" actId="6549"/>
        <pc:sldMkLst>
          <pc:docMk/>
          <pc:sldMk cId="1572715015" sldId="2147375755"/>
        </pc:sldMkLst>
      </pc:sldChg>
      <pc:sldChg chg="modNotesTx">
        <pc:chgData name="Marx, Nicole" userId="a0e44329-332f-4524-adc2-ce8b79b1d36e" providerId="ADAL" clId="{E2135B09-2007-4317-A975-D1C547908300}" dt="2023-10-11T13:27:36.913" v="13" actId="6549"/>
        <pc:sldMkLst>
          <pc:docMk/>
          <pc:sldMk cId="2264498260" sldId="2147375758"/>
        </pc:sldMkLst>
      </pc:sldChg>
      <pc:sldChg chg="modNotesTx">
        <pc:chgData name="Marx, Nicole" userId="a0e44329-332f-4524-adc2-ce8b79b1d36e" providerId="ADAL" clId="{E2135B09-2007-4317-A975-D1C547908300}" dt="2023-10-11T13:27:54.083" v="16" actId="6549"/>
        <pc:sldMkLst>
          <pc:docMk/>
          <pc:sldMk cId="502342543" sldId="2147375759"/>
        </pc:sldMkLst>
      </pc:sldChg>
      <pc:sldChg chg="modNotesTx">
        <pc:chgData name="Marx, Nicole" userId="a0e44329-332f-4524-adc2-ce8b79b1d36e" providerId="ADAL" clId="{E2135B09-2007-4317-A975-D1C547908300}" dt="2023-10-11T13:26:53.773" v="4" actId="6549"/>
        <pc:sldMkLst>
          <pc:docMk/>
          <pc:sldMk cId="3199289528" sldId="2147375761"/>
        </pc:sldMkLst>
      </pc:sldChg>
      <pc:sldChg chg="modNotesTx">
        <pc:chgData name="Marx, Nicole" userId="a0e44329-332f-4524-adc2-ce8b79b1d36e" providerId="ADAL" clId="{E2135B09-2007-4317-A975-D1C547908300}" dt="2023-10-11T13:26:48.811" v="3" actId="6549"/>
        <pc:sldMkLst>
          <pc:docMk/>
          <pc:sldMk cId="1315786149" sldId="2147375763"/>
        </pc:sldMkLst>
      </pc:sldChg>
      <pc:sldChg chg="modNotesTx">
        <pc:chgData name="Marx, Nicole" userId="a0e44329-332f-4524-adc2-ce8b79b1d36e" providerId="ADAL" clId="{E2135B09-2007-4317-A975-D1C547908300}" dt="2023-10-11T13:26:41.423" v="2" actId="6549"/>
        <pc:sldMkLst>
          <pc:docMk/>
          <pc:sldMk cId="3275804620" sldId="2147375764"/>
        </pc:sldMkLst>
      </pc:sldChg>
    </pc:docChg>
  </pc:docChgLst>
  <pc:docChgLst>
    <pc:chgData name="Nicole" userId="a0e44329-332f-4524-adc2-ce8b79b1d36e" providerId="ADAL" clId="{E2135B09-2007-4317-A975-D1C547908300}"/>
    <pc:docChg chg="delSld">
      <pc:chgData name="Nicole" userId="a0e44329-332f-4524-adc2-ce8b79b1d36e" providerId="ADAL" clId="{E2135B09-2007-4317-A975-D1C547908300}" dt="2023-10-11T15:01:29.357" v="0" actId="47"/>
      <pc:docMkLst>
        <pc:docMk/>
      </pc:docMkLst>
      <pc:sldChg chg="del">
        <pc:chgData name="Nicole" userId="a0e44329-332f-4524-adc2-ce8b79b1d36e" providerId="ADAL" clId="{E2135B09-2007-4317-A975-D1C547908300}" dt="2023-10-11T15:01:29.357" v="0" actId="47"/>
        <pc:sldMkLst>
          <pc:docMk/>
          <pc:sldMk cId="3596542983" sldId="283"/>
        </pc:sldMkLst>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svg"/><Relationship Id="rId1" Type="http://schemas.openxmlformats.org/officeDocument/2006/relationships/image" Target="../media/image15.png"/></Relationships>
</file>

<file path=ppt/diagrams/_rels/data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image" Target="../media/image28.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image" Target="../media/image17.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D86B26-411A-40F0-BCFF-C0D4D74FAC0A}"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2FDE7DC-BBF9-4A30-A428-9EB6CAD03BB3}">
      <dgm:prSet custT="1"/>
      <dgm:spPr>
        <a:xfrm>
          <a:off x="2310" y="607739"/>
          <a:ext cx="1833041" cy="1099824"/>
        </a:xfrm>
        <a:prstGeom prst="rect">
          <a:avLst/>
        </a:prstGeom>
        <a:solidFill>
          <a:srgbClr val="C12637"/>
        </a:solidFill>
        <a:ln w="25400" cap="flat" cmpd="sng" algn="ctr">
          <a:solidFill>
            <a:sysClr val="window" lastClr="FFFFFF">
              <a:hueOff val="0"/>
              <a:satOff val="0"/>
              <a:lumOff val="0"/>
              <a:alphaOff val="0"/>
            </a:sysClr>
          </a:solidFill>
          <a:prstDash val="solid"/>
        </a:ln>
        <a:effectLst/>
      </dgm:spPr>
      <dgm:t>
        <a:bodyPr/>
        <a:lstStyle/>
        <a:p>
          <a:pPr>
            <a:buNone/>
          </a:pPr>
          <a:r>
            <a:rPr lang="en-US" sz="1600" b="0">
              <a:solidFill>
                <a:sysClr val="window" lastClr="FFFFFF"/>
              </a:solidFill>
              <a:latin typeface="Source Sans Pro" panose="020B0503030403020204" pitchFamily="34" charset="0"/>
              <a:ea typeface="Source Sans Pro" panose="020B0503030403020204" pitchFamily="34" charset="0"/>
              <a:cs typeface="+mn-cs"/>
            </a:rPr>
            <a:t>Prevention and treatment across the lifespan </a:t>
          </a:r>
        </a:p>
      </dgm:t>
    </dgm:pt>
    <dgm:pt modelId="{9FD4C782-7A96-4724-8E3A-8DB4B52888DE}" type="parTrans" cxnId="{30997D2C-ADE5-412B-9EDF-FBD7535DCE81}">
      <dgm:prSet/>
      <dgm:spPr/>
      <dgm:t>
        <a:bodyPr/>
        <a:lstStyle/>
        <a:p>
          <a:endParaRPr lang="en-US"/>
        </a:p>
      </dgm:t>
    </dgm:pt>
    <dgm:pt modelId="{0DA405DD-1823-416A-A89E-DDFDF7A27981}" type="sibTrans" cxnId="{30997D2C-ADE5-412B-9EDF-FBD7535DCE81}">
      <dgm:prSet/>
      <dgm:spPr/>
      <dgm:t>
        <a:bodyPr/>
        <a:lstStyle/>
        <a:p>
          <a:endParaRPr lang="en-US"/>
        </a:p>
      </dgm:t>
    </dgm:pt>
    <dgm:pt modelId="{0D2E82A4-BB93-4E1E-ACFA-72633964F107}">
      <dgm:prSet custT="1"/>
      <dgm:spPr>
        <a:xfrm>
          <a:off x="2019554" y="612645"/>
          <a:ext cx="1833041" cy="1089376"/>
        </a:xfrm>
        <a:prstGeom prst="rect">
          <a:avLst/>
        </a:prstGeom>
        <a:solidFill>
          <a:srgbClr val="0E3F75"/>
        </a:solidFill>
        <a:ln w="25400" cap="flat" cmpd="sng" algn="ctr">
          <a:solidFill>
            <a:sysClr val="window" lastClr="FFFFFF">
              <a:hueOff val="0"/>
              <a:satOff val="0"/>
              <a:lumOff val="0"/>
              <a:alphaOff val="0"/>
            </a:sysClr>
          </a:solidFill>
          <a:prstDash val="solid"/>
        </a:ln>
        <a:effectLst/>
      </dgm:spPr>
      <dgm:t>
        <a:bodyPr/>
        <a:lstStyle/>
        <a:p>
          <a:pPr>
            <a:buNone/>
          </a:pPr>
          <a:r>
            <a:rPr lang="en-US" sz="1600" b="0">
              <a:solidFill>
                <a:sysClr val="window" lastClr="FFFFFF"/>
              </a:solidFill>
              <a:latin typeface="Source Sans Pro" panose="020B0503030403020204" pitchFamily="34" charset="0"/>
              <a:ea typeface="Source Sans Pro" panose="020B0503030403020204" pitchFamily="34" charset="0"/>
              <a:cs typeface="+mn-cs"/>
            </a:rPr>
            <a:t>Children, youth, and families  </a:t>
          </a:r>
        </a:p>
      </dgm:t>
    </dgm:pt>
    <dgm:pt modelId="{D53290D4-C686-4BD4-9D94-BCF1AF86124D}" type="parTrans" cxnId="{4D1C3C46-26D1-4606-9B02-1BE001C0E763}">
      <dgm:prSet/>
      <dgm:spPr/>
      <dgm:t>
        <a:bodyPr/>
        <a:lstStyle/>
        <a:p>
          <a:endParaRPr lang="en-US"/>
        </a:p>
      </dgm:t>
    </dgm:pt>
    <dgm:pt modelId="{BE735DE9-319C-482B-8804-A156DB0374A8}" type="sibTrans" cxnId="{4D1C3C46-26D1-4606-9B02-1BE001C0E763}">
      <dgm:prSet/>
      <dgm:spPr/>
      <dgm:t>
        <a:bodyPr/>
        <a:lstStyle/>
        <a:p>
          <a:endParaRPr lang="en-US"/>
        </a:p>
      </dgm:t>
    </dgm:pt>
    <dgm:pt modelId="{88FEF7F6-ADB5-4839-935A-9AD86420A0D2}">
      <dgm:prSet custT="1"/>
      <dgm:spPr>
        <a:xfrm>
          <a:off x="4035002" y="607739"/>
          <a:ext cx="1833041" cy="1099824"/>
        </a:xfrm>
        <a:prstGeom prst="rect">
          <a:avLst/>
        </a:prstGeom>
        <a:solidFill>
          <a:srgbClr val="C12637"/>
        </a:solidFill>
        <a:ln w="25400" cap="flat" cmpd="sng" algn="ctr">
          <a:solidFill>
            <a:sysClr val="window" lastClr="FFFFFF">
              <a:hueOff val="0"/>
              <a:satOff val="0"/>
              <a:lumOff val="0"/>
              <a:alphaOff val="0"/>
            </a:sysClr>
          </a:solidFill>
          <a:prstDash val="solid"/>
        </a:ln>
        <a:effectLst/>
      </dgm:spPr>
      <dgm:t>
        <a:bodyPr/>
        <a:lstStyle/>
        <a:p>
          <a:pPr>
            <a:buNone/>
          </a:pPr>
          <a:r>
            <a:rPr lang="en-US" sz="1600" b="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Suicide prevention</a:t>
          </a:r>
        </a:p>
      </dgm:t>
    </dgm:pt>
    <dgm:pt modelId="{78054D5C-AD2E-433B-90BD-F85F6ADBCD8E}" type="parTrans" cxnId="{0B2C4996-DE0E-4689-9C4F-A5693A19FF59}">
      <dgm:prSet/>
      <dgm:spPr/>
      <dgm:t>
        <a:bodyPr/>
        <a:lstStyle/>
        <a:p>
          <a:endParaRPr lang="en-US"/>
        </a:p>
      </dgm:t>
    </dgm:pt>
    <dgm:pt modelId="{9A28D449-538C-4003-B1C8-E0C4B4F96E46}" type="sibTrans" cxnId="{0B2C4996-DE0E-4689-9C4F-A5693A19FF59}">
      <dgm:prSet/>
      <dgm:spPr/>
      <dgm:t>
        <a:bodyPr/>
        <a:lstStyle/>
        <a:p>
          <a:endParaRPr lang="en-US"/>
        </a:p>
      </dgm:t>
    </dgm:pt>
    <dgm:pt modelId="{0EA76A62-E38A-4DFC-88EF-8589AD3B5B4C}">
      <dgm:prSet custT="1"/>
      <dgm:spPr>
        <a:xfrm>
          <a:off x="6051347" y="607739"/>
          <a:ext cx="1833041" cy="1099824"/>
        </a:xfrm>
        <a:prstGeom prst="rect">
          <a:avLst/>
        </a:prstGeom>
        <a:solidFill>
          <a:srgbClr val="0E3F75"/>
        </a:solidFill>
        <a:ln w="25400" cap="flat" cmpd="sng" algn="ctr">
          <a:solidFill>
            <a:sysClr val="window" lastClr="FFFFFF">
              <a:hueOff val="0"/>
              <a:satOff val="0"/>
              <a:lumOff val="0"/>
              <a:alphaOff val="0"/>
            </a:sysClr>
          </a:solidFill>
          <a:prstDash val="solid"/>
        </a:ln>
        <a:effectLst/>
      </dgm:spPr>
      <dgm:t>
        <a:bodyPr/>
        <a:lstStyle/>
        <a:p>
          <a:pPr>
            <a:buNone/>
          </a:pPr>
          <a:r>
            <a:rPr lang="en-US" sz="1600" b="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Building Ohio’s behavioral health workforce</a:t>
          </a:r>
        </a:p>
      </dgm:t>
    </dgm:pt>
    <dgm:pt modelId="{60EA09A8-8643-4CA6-B6F6-23F934A77546}" type="parTrans" cxnId="{9B0D99D3-915C-46D2-91BC-AEA1F9E481AF}">
      <dgm:prSet/>
      <dgm:spPr/>
      <dgm:t>
        <a:bodyPr/>
        <a:lstStyle/>
        <a:p>
          <a:endParaRPr lang="en-US"/>
        </a:p>
      </dgm:t>
    </dgm:pt>
    <dgm:pt modelId="{6824F624-EC0D-4436-8EBF-8AADBDBE6D02}" type="sibTrans" cxnId="{9B0D99D3-915C-46D2-91BC-AEA1F9E481AF}">
      <dgm:prSet/>
      <dgm:spPr/>
      <dgm:t>
        <a:bodyPr/>
        <a:lstStyle/>
        <a:p>
          <a:endParaRPr lang="en-US"/>
        </a:p>
      </dgm:t>
    </dgm:pt>
    <dgm:pt modelId="{CE68AE1C-0B71-4B6F-89E1-8D4A35FEC3C8}">
      <dgm:prSet custT="1"/>
      <dgm:spPr>
        <a:xfrm>
          <a:off x="2310" y="1890869"/>
          <a:ext cx="1833041" cy="1099824"/>
        </a:xfrm>
        <a:prstGeom prst="rect">
          <a:avLst/>
        </a:prstGeom>
        <a:solidFill>
          <a:srgbClr val="0E3F75"/>
        </a:solidFill>
        <a:ln w="25400" cap="flat" cmpd="sng" algn="ctr">
          <a:solidFill>
            <a:sysClr val="window" lastClr="FFFFFF">
              <a:hueOff val="0"/>
              <a:satOff val="0"/>
              <a:lumOff val="0"/>
              <a:alphaOff val="0"/>
            </a:sysClr>
          </a:solidFill>
          <a:prstDash val="solid"/>
        </a:ln>
        <a:effectLst/>
      </dgm:spPr>
      <dgm:t>
        <a:bodyPr/>
        <a:lstStyle/>
        <a:p>
          <a:pPr>
            <a:buNone/>
          </a:pPr>
          <a:r>
            <a:rPr lang="en-US" sz="1600" b="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Quality care in integrated settings</a:t>
          </a:r>
        </a:p>
      </dgm:t>
    </dgm:pt>
    <dgm:pt modelId="{6720CE35-0C26-4BD8-B02F-2F6CDB60F872}" type="parTrans" cxnId="{5D23AA4E-D45F-42BD-BBBC-38CB59B70029}">
      <dgm:prSet/>
      <dgm:spPr/>
      <dgm:t>
        <a:bodyPr/>
        <a:lstStyle/>
        <a:p>
          <a:endParaRPr lang="en-US"/>
        </a:p>
      </dgm:t>
    </dgm:pt>
    <dgm:pt modelId="{EBAB66BF-EEC1-4CA6-9E5C-D5DC41FE8382}" type="sibTrans" cxnId="{5D23AA4E-D45F-42BD-BBBC-38CB59B70029}">
      <dgm:prSet/>
      <dgm:spPr/>
      <dgm:t>
        <a:bodyPr/>
        <a:lstStyle/>
        <a:p>
          <a:endParaRPr lang="en-US"/>
        </a:p>
      </dgm:t>
    </dgm:pt>
    <dgm:pt modelId="{24DD35C6-5833-4AC6-B9A7-C15B66E7C211}">
      <dgm:prSet custT="1"/>
      <dgm:spPr>
        <a:xfrm>
          <a:off x="2018656" y="1890869"/>
          <a:ext cx="1833041" cy="1099824"/>
        </a:xfrm>
        <a:prstGeom prst="rect">
          <a:avLst/>
        </a:prstGeom>
        <a:solidFill>
          <a:srgbClr val="C12637"/>
        </a:solidFill>
        <a:ln w="25400" cap="flat" cmpd="sng" algn="ctr">
          <a:solidFill>
            <a:sysClr val="window" lastClr="FFFFFF">
              <a:hueOff val="0"/>
              <a:satOff val="0"/>
              <a:lumOff val="0"/>
              <a:alphaOff val="0"/>
            </a:sysClr>
          </a:solidFill>
          <a:prstDash val="solid"/>
        </a:ln>
        <a:effectLst/>
      </dgm:spPr>
      <dgm:t>
        <a:bodyPr/>
        <a:lstStyle/>
        <a:p>
          <a:pPr>
            <a:buNone/>
          </a:pPr>
          <a:r>
            <a:rPr lang="en-US" sz="1600" b="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Helping adults with SPMI thrive in communities</a:t>
          </a:r>
        </a:p>
      </dgm:t>
    </dgm:pt>
    <dgm:pt modelId="{DDE64B46-A8F1-4513-9B3F-0060F6056ADF}" type="parTrans" cxnId="{4DC58413-6DD0-41B2-A975-118480C1A573}">
      <dgm:prSet/>
      <dgm:spPr/>
      <dgm:t>
        <a:bodyPr/>
        <a:lstStyle/>
        <a:p>
          <a:endParaRPr lang="en-US"/>
        </a:p>
      </dgm:t>
    </dgm:pt>
    <dgm:pt modelId="{B6271FEC-43FD-4665-ABB4-406DDB29D86C}" type="sibTrans" cxnId="{4DC58413-6DD0-41B2-A975-118480C1A573}">
      <dgm:prSet/>
      <dgm:spPr/>
      <dgm:t>
        <a:bodyPr/>
        <a:lstStyle/>
        <a:p>
          <a:endParaRPr lang="en-US"/>
        </a:p>
      </dgm:t>
    </dgm:pt>
    <dgm:pt modelId="{A898DD3D-9234-4D6E-AB78-58C58A9C8FDF}">
      <dgm:prSet custT="1"/>
      <dgm:spPr>
        <a:xfrm>
          <a:off x="4035002" y="1890869"/>
          <a:ext cx="1833041" cy="1099824"/>
        </a:xfrm>
        <a:prstGeom prst="rect">
          <a:avLst/>
        </a:prstGeom>
        <a:solidFill>
          <a:srgbClr val="0E3F75"/>
        </a:solidFill>
        <a:ln w="25400" cap="flat" cmpd="sng" algn="ctr">
          <a:solidFill>
            <a:sysClr val="window" lastClr="FFFFFF">
              <a:hueOff val="0"/>
              <a:satOff val="0"/>
              <a:lumOff val="0"/>
              <a:alphaOff val="0"/>
            </a:sysClr>
          </a:solidFill>
          <a:prstDash val="solid"/>
        </a:ln>
        <a:effectLst/>
      </dgm:spPr>
      <dgm:t>
        <a:bodyPr/>
        <a:lstStyle/>
        <a:p>
          <a:pPr>
            <a:buNone/>
          </a:pPr>
          <a:r>
            <a:rPr lang="en-US" sz="1600" b="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Preventing overdose deaths</a:t>
          </a:r>
        </a:p>
      </dgm:t>
    </dgm:pt>
    <dgm:pt modelId="{53D6464B-AC0E-4960-90C0-5595CCE0846F}" type="parTrans" cxnId="{C7B4D87C-535C-4538-ACA3-611F05DBF54A}">
      <dgm:prSet/>
      <dgm:spPr/>
      <dgm:t>
        <a:bodyPr/>
        <a:lstStyle/>
        <a:p>
          <a:endParaRPr lang="en-US"/>
        </a:p>
      </dgm:t>
    </dgm:pt>
    <dgm:pt modelId="{882904A8-F3E8-4286-8B58-85B08C313395}" type="sibTrans" cxnId="{C7B4D87C-535C-4538-ACA3-611F05DBF54A}">
      <dgm:prSet/>
      <dgm:spPr/>
      <dgm:t>
        <a:bodyPr/>
        <a:lstStyle/>
        <a:p>
          <a:endParaRPr lang="en-US"/>
        </a:p>
      </dgm:t>
    </dgm:pt>
    <dgm:pt modelId="{EFF8018E-80D4-43D3-84F2-C61DBBF60460}">
      <dgm:prSet custT="1"/>
      <dgm:spPr>
        <a:xfrm>
          <a:off x="6051347" y="1890869"/>
          <a:ext cx="1833041" cy="1099824"/>
        </a:xfrm>
        <a:prstGeom prst="rect">
          <a:avLst/>
        </a:prstGeom>
        <a:solidFill>
          <a:srgbClr val="C12637"/>
        </a:solidFill>
        <a:ln w="25400" cap="flat" cmpd="sng" algn="ctr">
          <a:solidFill>
            <a:sysClr val="window" lastClr="FFFFFF">
              <a:hueOff val="0"/>
              <a:satOff val="0"/>
              <a:lumOff val="0"/>
              <a:alphaOff val="0"/>
            </a:sysClr>
          </a:solidFill>
          <a:prstDash val="solid"/>
        </a:ln>
        <a:effectLst/>
      </dgm:spPr>
      <dgm:t>
        <a:bodyPr/>
        <a:lstStyle/>
        <a:p>
          <a:pPr>
            <a:buNone/>
          </a:pPr>
          <a:r>
            <a:rPr lang="en-US" sz="1600" b="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Long-term responses and support</a:t>
          </a:r>
        </a:p>
      </dgm:t>
    </dgm:pt>
    <dgm:pt modelId="{7AA8F099-571C-4ECE-B6EE-83AD7F803AA8}" type="parTrans" cxnId="{4BEE36BA-04C2-4405-B30B-8F91D4824903}">
      <dgm:prSet/>
      <dgm:spPr/>
      <dgm:t>
        <a:bodyPr/>
        <a:lstStyle/>
        <a:p>
          <a:endParaRPr lang="en-US"/>
        </a:p>
      </dgm:t>
    </dgm:pt>
    <dgm:pt modelId="{BA7C76C3-16FE-4973-94CF-712121F23997}" type="sibTrans" cxnId="{4BEE36BA-04C2-4405-B30B-8F91D4824903}">
      <dgm:prSet/>
      <dgm:spPr/>
      <dgm:t>
        <a:bodyPr/>
        <a:lstStyle/>
        <a:p>
          <a:endParaRPr lang="en-US"/>
        </a:p>
      </dgm:t>
    </dgm:pt>
    <dgm:pt modelId="{50909837-13E0-467A-A639-E4B2766C733D}">
      <dgm:prSet custT="1"/>
      <dgm:spPr>
        <a:xfrm>
          <a:off x="2310" y="3173998"/>
          <a:ext cx="1833041" cy="1099824"/>
        </a:xfrm>
        <a:prstGeom prst="rect">
          <a:avLst/>
        </a:prstGeom>
        <a:solidFill>
          <a:srgbClr val="C12637"/>
        </a:solidFill>
        <a:ln w="25400" cap="flat" cmpd="sng" algn="ctr">
          <a:solidFill>
            <a:sysClr val="window" lastClr="FFFFFF">
              <a:hueOff val="0"/>
              <a:satOff val="0"/>
              <a:lumOff val="0"/>
              <a:alphaOff val="0"/>
            </a:sysClr>
          </a:solidFill>
          <a:prstDash val="solid"/>
        </a:ln>
        <a:effectLst/>
      </dgm:spPr>
      <dgm:t>
        <a:bodyPr/>
        <a:lstStyle/>
        <a:p>
          <a:pPr>
            <a:buNone/>
          </a:pPr>
          <a:r>
            <a:rPr lang="en-US" sz="1600" b="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Delivering excellent care in our state psychiatric hospitals</a:t>
          </a:r>
        </a:p>
      </dgm:t>
    </dgm:pt>
    <dgm:pt modelId="{AB7C9291-27C6-4443-9C37-408D55EE3B41}" type="parTrans" cxnId="{84F40D2E-B474-4B9B-BC56-0C3BFF580694}">
      <dgm:prSet/>
      <dgm:spPr/>
      <dgm:t>
        <a:bodyPr/>
        <a:lstStyle/>
        <a:p>
          <a:endParaRPr lang="en-US"/>
        </a:p>
      </dgm:t>
    </dgm:pt>
    <dgm:pt modelId="{4E0BF634-D827-4724-8250-F274E1D79019}" type="sibTrans" cxnId="{84F40D2E-B474-4B9B-BC56-0C3BFF580694}">
      <dgm:prSet/>
      <dgm:spPr/>
      <dgm:t>
        <a:bodyPr/>
        <a:lstStyle/>
        <a:p>
          <a:endParaRPr lang="en-US"/>
        </a:p>
      </dgm:t>
    </dgm:pt>
    <dgm:pt modelId="{DAEA85DF-8EF6-48F0-9318-1D87BB8AF689}">
      <dgm:prSet custT="1"/>
      <dgm:spPr>
        <a:xfrm>
          <a:off x="2018656" y="3173998"/>
          <a:ext cx="1833041" cy="1099824"/>
        </a:xfrm>
        <a:prstGeom prst="rect">
          <a:avLst/>
        </a:prstGeom>
        <a:solidFill>
          <a:srgbClr val="0E3F75"/>
        </a:solidFill>
        <a:ln w="25400" cap="flat" cmpd="sng" algn="ctr">
          <a:solidFill>
            <a:sysClr val="window" lastClr="FFFFFF">
              <a:hueOff val="0"/>
              <a:satOff val="0"/>
              <a:lumOff val="0"/>
              <a:alphaOff val="0"/>
            </a:sysClr>
          </a:solidFill>
          <a:prstDash val="solid"/>
        </a:ln>
        <a:effectLst/>
      </dgm:spPr>
      <dgm:t>
        <a:bodyPr/>
        <a:lstStyle/>
        <a:p>
          <a:pPr>
            <a:buNone/>
          </a:pPr>
          <a:r>
            <a:rPr lang="en-US" sz="1600" b="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Transferring research into practice to support communities</a:t>
          </a:r>
        </a:p>
      </dgm:t>
    </dgm:pt>
    <dgm:pt modelId="{81853883-898B-4E77-955C-DC8FCFDAEBA6}" type="parTrans" cxnId="{09DA1EA5-6860-49EB-9CFB-A23E53AF4DD6}">
      <dgm:prSet/>
      <dgm:spPr/>
      <dgm:t>
        <a:bodyPr/>
        <a:lstStyle/>
        <a:p>
          <a:endParaRPr lang="en-US"/>
        </a:p>
      </dgm:t>
    </dgm:pt>
    <dgm:pt modelId="{B9366133-8F64-429E-9F7F-E0606F32DE53}" type="sibTrans" cxnId="{09DA1EA5-6860-49EB-9CFB-A23E53AF4DD6}">
      <dgm:prSet/>
      <dgm:spPr/>
      <dgm:t>
        <a:bodyPr/>
        <a:lstStyle/>
        <a:p>
          <a:endParaRPr lang="en-US"/>
        </a:p>
      </dgm:t>
    </dgm:pt>
    <dgm:pt modelId="{83718644-A81A-4417-B0C0-894DC118F8A7}">
      <dgm:prSet custT="1"/>
      <dgm:spPr>
        <a:xfrm>
          <a:off x="4035002" y="3173998"/>
          <a:ext cx="1833041" cy="1099824"/>
        </a:xfrm>
        <a:prstGeom prst="rect">
          <a:avLst/>
        </a:prstGeom>
        <a:solidFill>
          <a:srgbClr val="C12637"/>
        </a:solidFill>
        <a:ln w="25400" cap="flat" cmpd="sng" algn="ctr">
          <a:solidFill>
            <a:sysClr val="window" lastClr="FFFFFF">
              <a:hueOff val="0"/>
              <a:satOff val="0"/>
              <a:lumOff val="0"/>
              <a:alphaOff val="0"/>
            </a:sysClr>
          </a:solidFill>
          <a:prstDash val="solid"/>
        </a:ln>
        <a:effectLst/>
      </dgm:spPr>
      <dgm:t>
        <a:bodyPr/>
        <a:lstStyle/>
        <a:p>
          <a:pPr>
            <a:buNone/>
          </a:pPr>
          <a:r>
            <a:rPr lang="en-US" sz="1600" b="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Ensuring safe and quality care in Ohio’s behavioral health system</a:t>
          </a:r>
        </a:p>
      </dgm:t>
    </dgm:pt>
    <dgm:pt modelId="{9DA3573A-882D-4B1A-8F0A-57B9A24C2C03}" type="parTrans" cxnId="{D5C97E93-EFB5-4100-A1AD-EB5529D62387}">
      <dgm:prSet/>
      <dgm:spPr/>
      <dgm:t>
        <a:bodyPr/>
        <a:lstStyle/>
        <a:p>
          <a:endParaRPr lang="en-US"/>
        </a:p>
      </dgm:t>
    </dgm:pt>
    <dgm:pt modelId="{6E954C75-ED37-4275-833D-B58B57D3C96E}" type="sibTrans" cxnId="{D5C97E93-EFB5-4100-A1AD-EB5529D62387}">
      <dgm:prSet/>
      <dgm:spPr/>
      <dgm:t>
        <a:bodyPr/>
        <a:lstStyle/>
        <a:p>
          <a:endParaRPr lang="en-US"/>
        </a:p>
      </dgm:t>
    </dgm:pt>
    <dgm:pt modelId="{5A5B3280-F1CC-401E-9E70-61761B89B9F7}">
      <dgm:prSet custT="1"/>
      <dgm:spPr>
        <a:xfrm>
          <a:off x="6051347" y="3173998"/>
          <a:ext cx="1833041" cy="1099824"/>
        </a:xfrm>
        <a:prstGeom prst="rect">
          <a:avLst/>
        </a:prstGeom>
        <a:solidFill>
          <a:srgbClr val="0E3F75"/>
        </a:solidFill>
        <a:ln w="25400" cap="flat" cmpd="sng" algn="ctr">
          <a:solidFill>
            <a:sysClr val="window" lastClr="FFFFFF">
              <a:hueOff val="0"/>
              <a:satOff val="0"/>
              <a:lumOff val="0"/>
              <a:alphaOff val="0"/>
            </a:sysClr>
          </a:solidFill>
          <a:prstDash val="solid"/>
        </a:ln>
        <a:effectLst/>
      </dgm:spPr>
      <dgm:t>
        <a:bodyPr/>
        <a:lstStyle/>
        <a:p>
          <a:pPr>
            <a:buNone/>
          </a:pPr>
          <a:r>
            <a:rPr lang="en-US" sz="1600" b="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Better meeting the needs of Multisystem Youth</a:t>
          </a:r>
        </a:p>
      </dgm:t>
    </dgm:pt>
    <dgm:pt modelId="{563F955B-2070-4FF2-923C-5F58F01558D0}" type="parTrans" cxnId="{BAFD545E-012D-462A-99D7-019DA14E99DB}">
      <dgm:prSet/>
      <dgm:spPr/>
      <dgm:t>
        <a:bodyPr/>
        <a:lstStyle/>
        <a:p>
          <a:endParaRPr lang="en-US"/>
        </a:p>
      </dgm:t>
    </dgm:pt>
    <dgm:pt modelId="{97CE9141-CB58-44B3-A6E6-D7A32A874FE9}" type="sibTrans" cxnId="{BAFD545E-012D-462A-99D7-019DA14E99DB}">
      <dgm:prSet/>
      <dgm:spPr/>
      <dgm:t>
        <a:bodyPr/>
        <a:lstStyle/>
        <a:p>
          <a:endParaRPr lang="en-US"/>
        </a:p>
      </dgm:t>
    </dgm:pt>
    <dgm:pt modelId="{8C2281B2-AC58-4EB7-B415-FAFBD30AF68E}" type="pres">
      <dgm:prSet presAssocID="{B3D86B26-411A-40F0-BCFF-C0D4D74FAC0A}" presName="diagram" presStyleCnt="0">
        <dgm:presLayoutVars>
          <dgm:dir/>
          <dgm:resizeHandles val="exact"/>
        </dgm:presLayoutVars>
      </dgm:prSet>
      <dgm:spPr/>
    </dgm:pt>
    <dgm:pt modelId="{DE098F1F-2035-4B46-A198-FC6FDDCF4934}" type="pres">
      <dgm:prSet presAssocID="{22FDE7DC-BBF9-4A30-A428-9EB6CAD03BB3}" presName="node" presStyleLbl="node1" presStyleIdx="0" presStyleCnt="12">
        <dgm:presLayoutVars>
          <dgm:bulletEnabled val="1"/>
        </dgm:presLayoutVars>
      </dgm:prSet>
      <dgm:spPr/>
    </dgm:pt>
    <dgm:pt modelId="{FEB22228-B36B-4A71-AA06-A049ADBF757C}" type="pres">
      <dgm:prSet presAssocID="{0DA405DD-1823-416A-A89E-DDFDF7A27981}" presName="sibTrans" presStyleCnt="0"/>
      <dgm:spPr/>
    </dgm:pt>
    <dgm:pt modelId="{EA8ABD67-C6F7-4127-8FB5-4C019EE6B844}" type="pres">
      <dgm:prSet presAssocID="{0D2E82A4-BB93-4E1E-ACFA-72633964F107}" presName="node" presStyleLbl="node1" presStyleIdx="1" presStyleCnt="12" custScaleY="99050" custLinFactNeighborX="49" custLinFactNeighborY="-29">
        <dgm:presLayoutVars>
          <dgm:bulletEnabled val="1"/>
        </dgm:presLayoutVars>
      </dgm:prSet>
      <dgm:spPr/>
    </dgm:pt>
    <dgm:pt modelId="{1658B113-ED99-4046-BA8B-8F12D04DBC1A}" type="pres">
      <dgm:prSet presAssocID="{BE735DE9-319C-482B-8804-A156DB0374A8}" presName="sibTrans" presStyleCnt="0"/>
      <dgm:spPr/>
    </dgm:pt>
    <dgm:pt modelId="{641869E3-C34A-4C4A-BB6E-5E1DD9A57227}" type="pres">
      <dgm:prSet presAssocID="{88FEF7F6-ADB5-4839-935A-9AD86420A0D2}" presName="node" presStyleLbl="node1" presStyleIdx="2" presStyleCnt="12" custLinFactNeighborX="119" custLinFactNeighborY="-1089">
        <dgm:presLayoutVars>
          <dgm:bulletEnabled val="1"/>
        </dgm:presLayoutVars>
      </dgm:prSet>
      <dgm:spPr/>
    </dgm:pt>
    <dgm:pt modelId="{013C79F1-2DF4-4762-A850-7ACCEFB87A23}" type="pres">
      <dgm:prSet presAssocID="{9A28D449-538C-4003-B1C8-E0C4B4F96E46}" presName="sibTrans" presStyleCnt="0"/>
      <dgm:spPr/>
    </dgm:pt>
    <dgm:pt modelId="{03228A34-C691-4631-A885-4ABD2166EAE8}" type="pres">
      <dgm:prSet presAssocID="{0EA76A62-E38A-4DFC-88EF-8589AD3B5B4C}" presName="node" presStyleLbl="node1" presStyleIdx="3" presStyleCnt="12">
        <dgm:presLayoutVars>
          <dgm:bulletEnabled val="1"/>
        </dgm:presLayoutVars>
      </dgm:prSet>
      <dgm:spPr/>
    </dgm:pt>
    <dgm:pt modelId="{E0B734A9-28F3-4EB0-8551-FB1AD701A977}" type="pres">
      <dgm:prSet presAssocID="{6824F624-EC0D-4436-8EBF-8AADBDBE6D02}" presName="sibTrans" presStyleCnt="0"/>
      <dgm:spPr/>
    </dgm:pt>
    <dgm:pt modelId="{E76EC5E2-750C-4EC4-AA29-969C7A04D1A5}" type="pres">
      <dgm:prSet presAssocID="{CE68AE1C-0B71-4B6F-89E1-8D4A35FEC3C8}" presName="node" presStyleLbl="node1" presStyleIdx="4" presStyleCnt="12">
        <dgm:presLayoutVars>
          <dgm:bulletEnabled val="1"/>
        </dgm:presLayoutVars>
      </dgm:prSet>
      <dgm:spPr/>
    </dgm:pt>
    <dgm:pt modelId="{A6CBACEE-B6D1-4059-8CBD-731BD8BE80E1}" type="pres">
      <dgm:prSet presAssocID="{EBAB66BF-EEC1-4CA6-9E5C-D5DC41FE8382}" presName="sibTrans" presStyleCnt="0"/>
      <dgm:spPr/>
    </dgm:pt>
    <dgm:pt modelId="{386FE3D1-F628-4FED-AFC5-9B759D739005}" type="pres">
      <dgm:prSet presAssocID="{24DD35C6-5833-4AC6-B9A7-C15B66E7C211}" presName="node" presStyleLbl="node1" presStyleIdx="5" presStyleCnt="12">
        <dgm:presLayoutVars>
          <dgm:bulletEnabled val="1"/>
        </dgm:presLayoutVars>
      </dgm:prSet>
      <dgm:spPr/>
    </dgm:pt>
    <dgm:pt modelId="{F4DEB0EF-9224-4C1E-BB3A-82FB959C6D8C}" type="pres">
      <dgm:prSet presAssocID="{B6271FEC-43FD-4665-ABB4-406DDB29D86C}" presName="sibTrans" presStyleCnt="0"/>
      <dgm:spPr/>
    </dgm:pt>
    <dgm:pt modelId="{6C0D8AD4-B3D1-47C2-B2B9-26A75720EAE8}" type="pres">
      <dgm:prSet presAssocID="{A898DD3D-9234-4D6E-AB78-58C58A9C8FDF}" presName="node" presStyleLbl="node1" presStyleIdx="6" presStyleCnt="12">
        <dgm:presLayoutVars>
          <dgm:bulletEnabled val="1"/>
        </dgm:presLayoutVars>
      </dgm:prSet>
      <dgm:spPr/>
    </dgm:pt>
    <dgm:pt modelId="{C9C03473-FD54-4132-AE37-10042EB35A85}" type="pres">
      <dgm:prSet presAssocID="{882904A8-F3E8-4286-8B58-85B08C313395}" presName="sibTrans" presStyleCnt="0"/>
      <dgm:spPr/>
    </dgm:pt>
    <dgm:pt modelId="{B4AFA6AB-C75A-4009-9656-5F85EF94492A}" type="pres">
      <dgm:prSet presAssocID="{EFF8018E-80D4-43D3-84F2-C61DBBF60460}" presName="node" presStyleLbl="node1" presStyleIdx="7" presStyleCnt="12">
        <dgm:presLayoutVars>
          <dgm:bulletEnabled val="1"/>
        </dgm:presLayoutVars>
      </dgm:prSet>
      <dgm:spPr/>
    </dgm:pt>
    <dgm:pt modelId="{37EB06EF-3FEF-486C-B029-D4E776E18210}" type="pres">
      <dgm:prSet presAssocID="{BA7C76C3-16FE-4973-94CF-712121F23997}" presName="sibTrans" presStyleCnt="0"/>
      <dgm:spPr/>
    </dgm:pt>
    <dgm:pt modelId="{4E53FA7E-27DF-454A-92B1-A37EC85F1EDC}" type="pres">
      <dgm:prSet presAssocID="{50909837-13E0-467A-A639-E4B2766C733D}" presName="node" presStyleLbl="node1" presStyleIdx="8" presStyleCnt="12">
        <dgm:presLayoutVars>
          <dgm:bulletEnabled val="1"/>
        </dgm:presLayoutVars>
      </dgm:prSet>
      <dgm:spPr/>
    </dgm:pt>
    <dgm:pt modelId="{AA3DB86E-D2C4-46C3-8F77-C10A81E585F9}" type="pres">
      <dgm:prSet presAssocID="{4E0BF634-D827-4724-8250-F274E1D79019}" presName="sibTrans" presStyleCnt="0"/>
      <dgm:spPr/>
    </dgm:pt>
    <dgm:pt modelId="{2DE7B8EA-A719-4190-B89F-1670BDF6F499}" type="pres">
      <dgm:prSet presAssocID="{DAEA85DF-8EF6-48F0-9318-1D87BB8AF689}" presName="node" presStyleLbl="node1" presStyleIdx="9" presStyleCnt="12">
        <dgm:presLayoutVars>
          <dgm:bulletEnabled val="1"/>
        </dgm:presLayoutVars>
      </dgm:prSet>
      <dgm:spPr/>
    </dgm:pt>
    <dgm:pt modelId="{CA21C477-E6B4-4010-A1AD-7D799AD1F1D7}" type="pres">
      <dgm:prSet presAssocID="{B9366133-8F64-429E-9F7F-E0606F32DE53}" presName="sibTrans" presStyleCnt="0"/>
      <dgm:spPr/>
    </dgm:pt>
    <dgm:pt modelId="{E9483381-5417-44CA-B84F-F70D5D681BAD}" type="pres">
      <dgm:prSet presAssocID="{83718644-A81A-4417-B0C0-894DC118F8A7}" presName="node" presStyleLbl="node1" presStyleIdx="10" presStyleCnt="12">
        <dgm:presLayoutVars>
          <dgm:bulletEnabled val="1"/>
        </dgm:presLayoutVars>
      </dgm:prSet>
      <dgm:spPr/>
    </dgm:pt>
    <dgm:pt modelId="{5E5D1650-59E6-4D81-B390-E50DB53692A1}" type="pres">
      <dgm:prSet presAssocID="{6E954C75-ED37-4275-833D-B58B57D3C96E}" presName="sibTrans" presStyleCnt="0"/>
      <dgm:spPr/>
    </dgm:pt>
    <dgm:pt modelId="{C67361D2-0A60-43BE-9284-B7092102145C}" type="pres">
      <dgm:prSet presAssocID="{5A5B3280-F1CC-401E-9E70-61761B89B9F7}" presName="node" presStyleLbl="node1" presStyleIdx="11" presStyleCnt="12">
        <dgm:presLayoutVars>
          <dgm:bulletEnabled val="1"/>
        </dgm:presLayoutVars>
      </dgm:prSet>
      <dgm:spPr/>
    </dgm:pt>
  </dgm:ptLst>
  <dgm:cxnLst>
    <dgm:cxn modelId="{C1543110-7AAC-4041-86BA-1EA02C23DF32}" type="presOf" srcId="{CE68AE1C-0B71-4B6F-89E1-8D4A35FEC3C8}" destId="{E76EC5E2-750C-4EC4-AA29-969C7A04D1A5}" srcOrd="0" destOrd="0" presId="urn:microsoft.com/office/officeart/2005/8/layout/default"/>
    <dgm:cxn modelId="{4DC58413-6DD0-41B2-A975-118480C1A573}" srcId="{B3D86B26-411A-40F0-BCFF-C0D4D74FAC0A}" destId="{24DD35C6-5833-4AC6-B9A7-C15B66E7C211}" srcOrd="5" destOrd="0" parTransId="{DDE64B46-A8F1-4513-9B3F-0060F6056ADF}" sibTransId="{B6271FEC-43FD-4665-ABB4-406DDB29D86C}"/>
    <dgm:cxn modelId="{9ACD4C2B-A9BE-4AC1-BE3A-AB264A8A5017}" type="presOf" srcId="{24DD35C6-5833-4AC6-B9A7-C15B66E7C211}" destId="{386FE3D1-F628-4FED-AFC5-9B759D739005}" srcOrd="0" destOrd="0" presId="urn:microsoft.com/office/officeart/2005/8/layout/default"/>
    <dgm:cxn modelId="{30997D2C-ADE5-412B-9EDF-FBD7535DCE81}" srcId="{B3D86B26-411A-40F0-BCFF-C0D4D74FAC0A}" destId="{22FDE7DC-BBF9-4A30-A428-9EB6CAD03BB3}" srcOrd="0" destOrd="0" parTransId="{9FD4C782-7A96-4724-8E3A-8DB4B52888DE}" sibTransId="{0DA405DD-1823-416A-A89E-DDFDF7A27981}"/>
    <dgm:cxn modelId="{84F40D2E-B474-4B9B-BC56-0C3BFF580694}" srcId="{B3D86B26-411A-40F0-BCFF-C0D4D74FAC0A}" destId="{50909837-13E0-467A-A639-E4B2766C733D}" srcOrd="8" destOrd="0" parTransId="{AB7C9291-27C6-4443-9C37-408D55EE3B41}" sibTransId="{4E0BF634-D827-4724-8250-F274E1D79019}"/>
    <dgm:cxn modelId="{BAFD545E-012D-462A-99D7-019DA14E99DB}" srcId="{B3D86B26-411A-40F0-BCFF-C0D4D74FAC0A}" destId="{5A5B3280-F1CC-401E-9E70-61761B89B9F7}" srcOrd="11" destOrd="0" parTransId="{563F955B-2070-4FF2-923C-5F58F01558D0}" sibTransId="{97CE9141-CB58-44B3-A6E6-D7A32A874FE9}"/>
    <dgm:cxn modelId="{4D1C3C46-26D1-4606-9B02-1BE001C0E763}" srcId="{B3D86B26-411A-40F0-BCFF-C0D4D74FAC0A}" destId="{0D2E82A4-BB93-4E1E-ACFA-72633964F107}" srcOrd="1" destOrd="0" parTransId="{D53290D4-C686-4BD4-9D94-BCF1AF86124D}" sibTransId="{BE735DE9-319C-482B-8804-A156DB0374A8}"/>
    <dgm:cxn modelId="{5D23AA4E-D45F-42BD-BBBC-38CB59B70029}" srcId="{B3D86B26-411A-40F0-BCFF-C0D4D74FAC0A}" destId="{CE68AE1C-0B71-4B6F-89E1-8D4A35FEC3C8}" srcOrd="4" destOrd="0" parTransId="{6720CE35-0C26-4BD8-B02F-2F6CDB60F872}" sibTransId="{EBAB66BF-EEC1-4CA6-9E5C-D5DC41FE8382}"/>
    <dgm:cxn modelId="{9C111758-0FA3-486F-95E9-BAAA6F88056D}" type="presOf" srcId="{50909837-13E0-467A-A639-E4B2766C733D}" destId="{4E53FA7E-27DF-454A-92B1-A37EC85F1EDC}" srcOrd="0" destOrd="0" presId="urn:microsoft.com/office/officeart/2005/8/layout/default"/>
    <dgm:cxn modelId="{C7B4D87C-535C-4538-ACA3-611F05DBF54A}" srcId="{B3D86B26-411A-40F0-BCFF-C0D4D74FAC0A}" destId="{A898DD3D-9234-4D6E-AB78-58C58A9C8FDF}" srcOrd="6" destOrd="0" parTransId="{53D6464B-AC0E-4960-90C0-5595CCE0846F}" sibTransId="{882904A8-F3E8-4286-8B58-85B08C313395}"/>
    <dgm:cxn modelId="{E3396A86-FC2D-40F0-9BA1-E489AA9B2AF0}" type="presOf" srcId="{EFF8018E-80D4-43D3-84F2-C61DBBF60460}" destId="{B4AFA6AB-C75A-4009-9656-5F85EF94492A}" srcOrd="0" destOrd="0" presId="urn:microsoft.com/office/officeart/2005/8/layout/default"/>
    <dgm:cxn modelId="{081F278E-EFCD-48B4-A770-D1A44DDAB4C6}" type="presOf" srcId="{B3D86B26-411A-40F0-BCFF-C0D4D74FAC0A}" destId="{8C2281B2-AC58-4EB7-B415-FAFBD30AF68E}" srcOrd="0" destOrd="0" presId="urn:microsoft.com/office/officeart/2005/8/layout/default"/>
    <dgm:cxn modelId="{D5C97E93-EFB5-4100-A1AD-EB5529D62387}" srcId="{B3D86B26-411A-40F0-BCFF-C0D4D74FAC0A}" destId="{83718644-A81A-4417-B0C0-894DC118F8A7}" srcOrd="10" destOrd="0" parTransId="{9DA3573A-882D-4B1A-8F0A-57B9A24C2C03}" sibTransId="{6E954C75-ED37-4275-833D-B58B57D3C96E}"/>
    <dgm:cxn modelId="{0B2C4996-DE0E-4689-9C4F-A5693A19FF59}" srcId="{B3D86B26-411A-40F0-BCFF-C0D4D74FAC0A}" destId="{88FEF7F6-ADB5-4839-935A-9AD86420A0D2}" srcOrd="2" destOrd="0" parTransId="{78054D5C-AD2E-433B-90BD-F85F6ADBCD8E}" sibTransId="{9A28D449-538C-4003-B1C8-E0C4B4F96E46}"/>
    <dgm:cxn modelId="{7BC6929F-1B26-4BF5-94A5-F46F87B4D110}" type="presOf" srcId="{0EA76A62-E38A-4DFC-88EF-8589AD3B5B4C}" destId="{03228A34-C691-4631-A885-4ABD2166EAE8}" srcOrd="0" destOrd="0" presId="urn:microsoft.com/office/officeart/2005/8/layout/default"/>
    <dgm:cxn modelId="{09DA1EA5-6860-49EB-9CFB-A23E53AF4DD6}" srcId="{B3D86B26-411A-40F0-BCFF-C0D4D74FAC0A}" destId="{DAEA85DF-8EF6-48F0-9318-1D87BB8AF689}" srcOrd="9" destOrd="0" parTransId="{81853883-898B-4E77-955C-DC8FCFDAEBA6}" sibTransId="{B9366133-8F64-429E-9F7F-E0606F32DE53}"/>
    <dgm:cxn modelId="{FABC0EA8-72A2-494D-A72E-8B2E53CD5872}" type="presOf" srcId="{83718644-A81A-4417-B0C0-894DC118F8A7}" destId="{E9483381-5417-44CA-B84F-F70D5D681BAD}" srcOrd="0" destOrd="0" presId="urn:microsoft.com/office/officeart/2005/8/layout/default"/>
    <dgm:cxn modelId="{4BEE36BA-04C2-4405-B30B-8F91D4824903}" srcId="{B3D86B26-411A-40F0-BCFF-C0D4D74FAC0A}" destId="{EFF8018E-80D4-43D3-84F2-C61DBBF60460}" srcOrd="7" destOrd="0" parTransId="{7AA8F099-571C-4ECE-B6EE-83AD7F803AA8}" sibTransId="{BA7C76C3-16FE-4973-94CF-712121F23997}"/>
    <dgm:cxn modelId="{B3965FBC-9D7D-4D30-B1CB-16D600E42D30}" type="presOf" srcId="{88FEF7F6-ADB5-4839-935A-9AD86420A0D2}" destId="{641869E3-C34A-4C4A-BB6E-5E1DD9A57227}" srcOrd="0" destOrd="0" presId="urn:microsoft.com/office/officeart/2005/8/layout/default"/>
    <dgm:cxn modelId="{2CAC41C3-BB59-4A10-8505-3E968DB6F368}" type="presOf" srcId="{DAEA85DF-8EF6-48F0-9318-1D87BB8AF689}" destId="{2DE7B8EA-A719-4190-B89F-1670BDF6F499}" srcOrd="0" destOrd="0" presId="urn:microsoft.com/office/officeart/2005/8/layout/default"/>
    <dgm:cxn modelId="{14C142D2-86B2-440A-A84B-618B7F1CCBD7}" type="presOf" srcId="{5A5B3280-F1CC-401E-9E70-61761B89B9F7}" destId="{C67361D2-0A60-43BE-9284-B7092102145C}" srcOrd="0" destOrd="0" presId="urn:microsoft.com/office/officeart/2005/8/layout/default"/>
    <dgm:cxn modelId="{9B0D99D3-915C-46D2-91BC-AEA1F9E481AF}" srcId="{B3D86B26-411A-40F0-BCFF-C0D4D74FAC0A}" destId="{0EA76A62-E38A-4DFC-88EF-8589AD3B5B4C}" srcOrd="3" destOrd="0" parTransId="{60EA09A8-8643-4CA6-B6F6-23F934A77546}" sibTransId="{6824F624-EC0D-4436-8EBF-8AADBDBE6D02}"/>
    <dgm:cxn modelId="{9C0F08D5-E30E-4ED7-A309-0AC46C563A0C}" type="presOf" srcId="{22FDE7DC-BBF9-4A30-A428-9EB6CAD03BB3}" destId="{DE098F1F-2035-4B46-A198-FC6FDDCF4934}" srcOrd="0" destOrd="0" presId="urn:microsoft.com/office/officeart/2005/8/layout/default"/>
    <dgm:cxn modelId="{BD81E3E2-2E6D-46CC-8A59-AECD61B0F655}" type="presOf" srcId="{A898DD3D-9234-4D6E-AB78-58C58A9C8FDF}" destId="{6C0D8AD4-B3D1-47C2-B2B9-26A75720EAE8}" srcOrd="0" destOrd="0" presId="urn:microsoft.com/office/officeart/2005/8/layout/default"/>
    <dgm:cxn modelId="{8A656AFF-53C4-407C-B139-FF664DB62BB6}" type="presOf" srcId="{0D2E82A4-BB93-4E1E-ACFA-72633964F107}" destId="{EA8ABD67-C6F7-4127-8FB5-4C019EE6B844}" srcOrd="0" destOrd="0" presId="urn:microsoft.com/office/officeart/2005/8/layout/default"/>
    <dgm:cxn modelId="{BCD16EA8-AFC3-447C-8435-040AF1DE04B7}" type="presParOf" srcId="{8C2281B2-AC58-4EB7-B415-FAFBD30AF68E}" destId="{DE098F1F-2035-4B46-A198-FC6FDDCF4934}" srcOrd="0" destOrd="0" presId="urn:microsoft.com/office/officeart/2005/8/layout/default"/>
    <dgm:cxn modelId="{9CAC5DCA-093F-4402-B00F-B81A4EC27964}" type="presParOf" srcId="{8C2281B2-AC58-4EB7-B415-FAFBD30AF68E}" destId="{FEB22228-B36B-4A71-AA06-A049ADBF757C}" srcOrd="1" destOrd="0" presId="urn:microsoft.com/office/officeart/2005/8/layout/default"/>
    <dgm:cxn modelId="{20A8579E-B4A2-48FF-A347-9D2FD5AD9722}" type="presParOf" srcId="{8C2281B2-AC58-4EB7-B415-FAFBD30AF68E}" destId="{EA8ABD67-C6F7-4127-8FB5-4C019EE6B844}" srcOrd="2" destOrd="0" presId="urn:microsoft.com/office/officeart/2005/8/layout/default"/>
    <dgm:cxn modelId="{87E175A6-F275-45D9-BFE6-0C570BBC338F}" type="presParOf" srcId="{8C2281B2-AC58-4EB7-B415-FAFBD30AF68E}" destId="{1658B113-ED99-4046-BA8B-8F12D04DBC1A}" srcOrd="3" destOrd="0" presId="urn:microsoft.com/office/officeart/2005/8/layout/default"/>
    <dgm:cxn modelId="{5072C95F-855D-4D6B-B6CA-4B07BE2DB0D5}" type="presParOf" srcId="{8C2281B2-AC58-4EB7-B415-FAFBD30AF68E}" destId="{641869E3-C34A-4C4A-BB6E-5E1DD9A57227}" srcOrd="4" destOrd="0" presId="urn:microsoft.com/office/officeart/2005/8/layout/default"/>
    <dgm:cxn modelId="{8E1C8221-C281-4B34-892B-D9F88A237F93}" type="presParOf" srcId="{8C2281B2-AC58-4EB7-B415-FAFBD30AF68E}" destId="{013C79F1-2DF4-4762-A850-7ACCEFB87A23}" srcOrd="5" destOrd="0" presId="urn:microsoft.com/office/officeart/2005/8/layout/default"/>
    <dgm:cxn modelId="{C73D7AB3-A707-413D-ACF5-84FAED5AC789}" type="presParOf" srcId="{8C2281B2-AC58-4EB7-B415-FAFBD30AF68E}" destId="{03228A34-C691-4631-A885-4ABD2166EAE8}" srcOrd="6" destOrd="0" presId="urn:microsoft.com/office/officeart/2005/8/layout/default"/>
    <dgm:cxn modelId="{FDB61751-2F4F-445F-A43C-C7519A5529A2}" type="presParOf" srcId="{8C2281B2-AC58-4EB7-B415-FAFBD30AF68E}" destId="{E0B734A9-28F3-4EB0-8551-FB1AD701A977}" srcOrd="7" destOrd="0" presId="urn:microsoft.com/office/officeart/2005/8/layout/default"/>
    <dgm:cxn modelId="{953408C6-C304-43DC-AA3C-D6F405A33F1D}" type="presParOf" srcId="{8C2281B2-AC58-4EB7-B415-FAFBD30AF68E}" destId="{E76EC5E2-750C-4EC4-AA29-969C7A04D1A5}" srcOrd="8" destOrd="0" presId="urn:microsoft.com/office/officeart/2005/8/layout/default"/>
    <dgm:cxn modelId="{01459A70-95FD-4806-A259-77286568E0DF}" type="presParOf" srcId="{8C2281B2-AC58-4EB7-B415-FAFBD30AF68E}" destId="{A6CBACEE-B6D1-4059-8CBD-731BD8BE80E1}" srcOrd="9" destOrd="0" presId="urn:microsoft.com/office/officeart/2005/8/layout/default"/>
    <dgm:cxn modelId="{C93EDC7B-2DA8-46A3-BCE7-D09C5E3D2E50}" type="presParOf" srcId="{8C2281B2-AC58-4EB7-B415-FAFBD30AF68E}" destId="{386FE3D1-F628-4FED-AFC5-9B759D739005}" srcOrd="10" destOrd="0" presId="urn:microsoft.com/office/officeart/2005/8/layout/default"/>
    <dgm:cxn modelId="{2A816ED5-1D48-4B3D-AFC3-C6D8C77B43E9}" type="presParOf" srcId="{8C2281B2-AC58-4EB7-B415-FAFBD30AF68E}" destId="{F4DEB0EF-9224-4C1E-BB3A-82FB959C6D8C}" srcOrd="11" destOrd="0" presId="urn:microsoft.com/office/officeart/2005/8/layout/default"/>
    <dgm:cxn modelId="{F0761418-0633-404F-9397-C9409C6D00D3}" type="presParOf" srcId="{8C2281B2-AC58-4EB7-B415-FAFBD30AF68E}" destId="{6C0D8AD4-B3D1-47C2-B2B9-26A75720EAE8}" srcOrd="12" destOrd="0" presId="urn:microsoft.com/office/officeart/2005/8/layout/default"/>
    <dgm:cxn modelId="{B68F5DC4-35B4-41C1-B890-80CB8B3F8555}" type="presParOf" srcId="{8C2281B2-AC58-4EB7-B415-FAFBD30AF68E}" destId="{C9C03473-FD54-4132-AE37-10042EB35A85}" srcOrd="13" destOrd="0" presId="urn:microsoft.com/office/officeart/2005/8/layout/default"/>
    <dgm:cxn modelId="{702C10A5-D389-4B58-97F8-DDD30828346D}" type="presParOf" srcId="{8C2281B2-AC58-4EB7-B415-FAFBD30AF68E}" destId="{B4AFA6AB-C75A-4009-9656-5F85EF94492A}" srcOrd="14" destOrd="0" presId="urn:microsoft.com/office/officeart/2005/8/layout/default"/>
    <dgm:cxn modelId="{D0E18C65-3C32-4B18-9054-6C832629962C}" type="presParOf" srcId="{8C2281B2-AC58-4EB7-B415-FAFBD30AF68E}" destId="{37EB06EF-3FEF-486C-B029-D4E776E18210}" srcOrd="15" destOrd="0" presId="urn:microsoft.com/office/officeart/2005/8/layout/default"/>
    <dgm:cxn modelId="{2EC5D467-B734-48B9-BB31-D7D1EEFD8019}" type="presParOf" srcId="{8C2281B2-AC58-4EB7-B415-FAFBD30AF68E}" destId="{4E53FA7E-27DF-454A-92B1-A37EC85F1EDC}" srcOrd="16" destOrd="0" presId="urn:microsoft.com/office/officeart/2005/8/layout/default"/>
    <dgm:cxn modelId="{29B885ED-DEA6-4A5A-B461-3E2CBDB6EBB4}" type="presParOf" srcId="{8C2281B2-AC58-4EB7-B415-FAFBD30AF68E}" destId="{AA3DB86E-D2C4-46C3-8F77-C10A81E585F9}" srcOrd="17" destOrd="0" presId="urn:microsoft.com/office/officeart/2005/8/layout/default"/>
    <dgm:cxn modelId="{EEF629D1-6CC0-4442-9796-00BFE1C40CCD}" type="presParOf" srcId="{8C2281B2-AC58-4EB7-B415-FAFBD30AF68E}" destId="{2DE7B8EA-A719-4190-B89F-1670BDF6F499}" srcOrd="18" destOrd="0" presId="urn:microsoft.com/office/officeart/2005/8/layout/default"/>
    <dgm:cxn modelId="{8B0B76B4-C77A-4C95-9BF8-6967D3E73259}" type="presParOf" srcId="{8C2281B2-AC58-4EB7-B415-FAFBD30AF68E}" destId="{CA21C477-E6B4-4010-A1AD-7D799AD1F1D7}" srcOrd="19" destOrd="0" presId="urn:microsoft.com/office/officeart/2005/8/layout/default"/>
    <dgm:cxn modelId="{3112679A-161C-4980-9FE6-D1C1D2DE61BD}" type="presParOf" srcId="{8C2281B2-AC58-4EB7-B415-FAFBD30AF68E}" destId="{E9483381-5417-44CA-B84F-F70D5D681BAD}" srcOrd="20" destOrd="0" presId="urn:microsoft.com/office/officeart/2005/8/layout/default"/>
    <dgm:cxn modelId="{0F063B74-016A-4DFD-B7BD-2617BE1E22BD}" type="presParOf" srcId="{8C2281B2-AC58-4EB7-B415-FAFBD30AF68E}" destId="{5E5D1650-59E6-4D81-B390-E50DB53692A1}" srcOrd="21" destOrd="0" presId="urn:microsoft.com/office/officeart/2005/8/layout/default"/>
    <dgm:cxn modelId="{9A2088A6-7795-445E-BD9F-5CFABCADDE66}" type="presParOf" srcId="{8C2281B2-AC58-4EB7-B415-FAFBD30AF68E}" destId="{C67361D2-0A60-43BE-9284-B7092102145C}"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65E3C88B-E730-458D-89FA-D76CC64C3DA6}"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4DE73D2-5033-4F13-8D1D-E1C4F5688FE2}">
      <dgm:prSet/>
      <dgm:spPr/>
      <dgm:t>
        <a:bodyPr/>
        <a:lstStyle/>
        <a:p>
          <a:r>
            <a:rPr lang="en-US" b="1" dirty="0">
              <a:effectLst>
                <a:outerShdw blurRad="38100" dist="38100" dir="2700000" algn="tl">
                  <a:srgbClr val="000000">
                    <a:alpha val="43137"/>
                  </a:srgbClr>
                </a:outerShdw>
              </a:effectLst>
              <a:latin typeface="+mn-lt"/>
            </a:rPr>
            <a:t>Ohio Department of Education </a:t>
          </a:r>
        </a:p>
        <a:p>
          <a:r>
            <a:rPr lang="en-US" dirty="0">
              <a:effectLst>
                <a:outerShdw blurRad="38100" dist="38100" dir="2700000" algn="tl">
                  <a:srgbClr val="000000">
                    <a:alpha val="43137"/>
                  </a:srgbClr>
                </a:outerShdw>
              </a:effectLst>
              <a:latin typeface="+mn-lt"/>
            </a:rPr>
            <a:t>Student Wellness and Success (Enhanced accountability; </a:t>
          </a:r>
          <a:br>
            <a:rPr lang="en-US" dirty="0">
              <a:effectLst>
                <a:outerShdw blurRad="38100" dist="38100" dir="2700000" algn="tl">
                  <a:srgbClr val="000000">
                    <a:alpha val="43137"/>
                  </a:srgbClr>
                </a:outerShdw>
              </a:effectLst>
              <a:latin typeface="+mn-lt"/>
            </a:rPr>
          </a:br>
          <a:r>
            <a:rPr lang="en-US" dirty="0">
              <a:effectLst>
                <a:outerShdw blurRad="38100" dist="38100" dir="2700000" algn="tl">
                  <a:srgbClr val="000000">
                    <a:alpha val="43137"/>
                  </a:srgbClr>
                </a:outerShdw>
              </a:effectLst>
              <a:latin typeface="+mn-lt"/>
            </a:rPr>
            <a:t>BH wellness coordinators) </a:t>
          </a:r>
          <a:br>
            <a:rPr lang="en-US" dirty="0">
              <a:effectLst>
                <a:outerShdw blurRad="38100" dist="38100" dir="2700000" algn="tl">
                  <a:srgbClr val="000000">
                    <a:alpha val="43137"/>
                  </a:srgbClr>
                </a:outerShdw>
              </a:effectLst>
              <a:latin typeface="+mn-lt"/>
            </a:rPr>
          </a:br>
          <a:br>
            <a:rPr lang="en-US" dirty="0">
              <a:effectLst>
                <a:outerShdw blurRad="38100" dist="38100" dir="2700000" algn="tl">
                  <a:srgbClr val="000000">
                    <a:alpha val="43137"/>
                  </a:srgbClr>
                </a:outerShdw>
              </a:effectLst>
              <a:latin typeface="+mn-lt"/>
            </a:rPr>
          </a:br>
          <a:r>
            <a:rPr lang="en-US" dirty="0">
              <a:effectLst>
                <a:outerShdw blurRad="38100" dist="38100" dir="2700000" algn="tl">
                  <a:srgbClr val="000000">
                    <a:alpha val="43137"/>
                  </a:srgbClr>
                </a:outerShdw>
              </a:effectLst>
              <a:latin typeface="+mn-lt"/>
            </a:rPr>
            <a:t>MH training for athletic coaches</a:t>
          </a:r>
        </a:p>
      </dgm:t>
    </dgm:pt>
    <dgm:pt modelId="{F6523A85-C73B-4D4C-A753-DC1B0ACBF591}" type="parTrans" cxnId="{002D58FE-04D2-4554-9702-40CC090DD030}">
      <dgm:prSet/>
      <dgm:spPr/>
      <dgm:t>
        <a:bodyPr/>
        <a:lstStyle/>
        <a:p>
          <a:endParaRPr lang="en-US">
            <a:effectLst>
              <a:outerShdw blurRad="38100" dist="38100" dir="2700000" algn="tl">
                <a:srgbClr val="000000">
                  <a:alpha val="43137"/>
                </a:srgbClr>
              </a:outerShdw>
            </a:effectLst>
            <a:latin typeface="+mn-lt"/>
          </a:endParaRPr>
        </a:p>
      </dgm:t>
    </dgm:pt>
    <dgm:pt modelId="{F86A077F-5CCE-45F9-809E-BB621A8F9D69}" type="sibTrans" cxnId="{002D58FE-04D2-4554-9702-40CC090DD030}">
      <dgm:prSet/>
      <dgm:spPr/>
      <dgm:t>
        <a:bodyPr/>
        <a:lstStyle/>
        <a:p>
          <a:endParaRPr lang="en-US">
            <a:effectLst>
              <a:outerShdw blurRad="38100" dist="38100" dir="2700000" algn="tl">
                <a:srgbClr val="000000">
                  <a:alpha val="43137"/>
                </a:srgbClr>
              </a:outerShdw>
            </a:effectLst>
            <a:latin typeface="+mn-lt"/>
          </a:endParaRPr>
        </a:p>
      </dgm:t>
    </dgm:pt>
    <dgm:pt modelId="{4341FA2C-5A51-40E2-88C4-C5F1FA578730}">
      <dgm:prSet custT="1"/>
      <dgm:spPr/>
      <dgm:t>
        <a:bodyPr/>
        <a:lstStyle/>
        <a:p>
          <a:r>
            <a:rPr lang="en-US" sz="2000" b="1" dirty="0">
              <a:effectLst>
                <a:outerShdw blurRad="38100" dist="38100" dir="2700000" algn="tl">
                  <a:srgbClr val="000000">
                    <a:alpha val="43137"/>
                  </a:srgbClr>
                </a:outerShdw>
              </a:effectLst>
              <a:latin typeface="+mn-lt"/>
            </a:rPr>
            <a:t>Ohio Department of </a:t>
          </a:r>
          <a:br>
            <a:rPr lang="en-US" sz="2000" b="1" dirty="0">
              <a:effectLst>
                <a:outerShdw blurRad="38100" dist="38100" dir="2700000" algn="tl">
                  <a:srgbClr val="000000">
                    <a:alpha val="43137"/>
                  </a:srgbClr>
                </a:outerShdw>
              </a:effectLst>
              <a:latin typeface="+mn-lt"/>
            </a:rPr>
          </a:br>
          <a:r>
            <a:rPr lang="en-US" sz="2000" b="1" dirty="0">
              <a:effectLst>
                <a:outerShdw blurRad="38100" dist="38100" dir="2700000" algn="tl">
                  <a:srgbClr val="000000">
                    <a:alpha val="43137"/>
                  </a:srgbClr>
                </a:outerShdw>
              </a:effectLst>
              <a:latin typeface="+mn-lt"/>
            </a:rPr>
            <a:t>Higher Education</a:t>
          </a:r>
        </a:p>
        <a:p>
          <a:r>
            <a:rPr lang="en-US" sz="2000" dirty="0">
              <a:effectLst>
                <a:outerShdw blurRad="38100" dist="38100" dir="2700000" algn="tl">
                  <a:srgbClr val="000000">
                    <a:alpha val="43137"/>
                  </a:srgbClr>
                </a:outerShdw>
              </a:effectLst>
              <a:latin typeface="+mn-lt"/>
            </a:rPr>
            <a:t>Continuation of Funding for Mental Health Supports</a:t>
          </a:r>
        </a:p>
      </dgm:t>
    </dgm:pt>
    <dgm:pt modelId="{1159255D-957E-4F25-9FC6-4FC00CE3CB7B}" type="parTrans" cxnId="{17755872-DDAA-4119-A7E9-1FA4FFE87009}">
      <dgm:prSet/>
      <dgm:spPr/>
      <dgm:t>
        <a:bodyPr/>
        <a:lstStyle/>
        <a:p>
          <a:endParaRPr lang="en-US">
            <a:effectLst>
              <a:outerShdw blurRad="38100" dist="38100" dir="2700000" algn="tl">
                <a:srgbClr val="000000">
                  <a:alpha val="43137"/>
                </a:srgbClr>
              </a:outerShdw>
            </a:effectLst>
            <a:latin typeface="+mn-lt"/>
          </a:endParaRPr>
        </a:p>
      </dgm:t>
    </dgm:pt>
    <dgm:pt modelId="{4DD9BED1-4159-4503-9765-63C6504CD18C}" type="sibTrans" cxnId="{17755872-DDAA-4119-A7E9-1FA4FFE87009}">
      <dgm:prSet/>
      <dgm:spPr/>
      <dgm:t>
        <a:bodyPr/>
        <a:lstStyle/>
        <a:p>
          <a:endParaRPr lang="en-US">
            <a:effectLst>
              <a:outerShdw blurRad="38100" dist="38100" dir="2700000" algn="tl">
                <a:srgbClr val="000000">
                  <a:alpha val="43137"/>
                </a:srgbClr>
              </a:outerShdw>
            </a:effectLst>
            <a:latin typeface="+mn-lt"/>
          </a:endParaRPr>
        </a:p>
      </dgm:t>
    </dgm:pt>
    <dgm:pt modelId="{B844756F-AA11-4665-8627-58DC9C5E2B6E}">
      <dgm:prSet custT="1"/>
      <dgm:spPr/>
      <dgm:t>
        <a:bodyPr/>
        <a:lstStyle/>
        <a:p>
          <a:pPr rtl="0">
            <a:lnSpc>
              <a:spcPct val="100000"/>
            </a:lnSpc>
          </a:pPr>
          <a:r>
            <a:rPr lang="en-US" sz="2400" b="1" dirty="0">
              <a:effectLst>
                <a:outerShdw blurRad="38100" dist="38100" dir="2700000" algn="tl">
                  <a:srgbClr val="000000">
                    <a:alpha val="43137"/>
                  </a:srgbClr>
                </a:outerShdw>
              </a:effectLst>
              <a:latin typeface="+mn-lt"/>
            </a:rPr>
            <a:t>New</a:t>
          </a:r>
          <a:r>
            <a:rPr lang="en-US" sz="2400" dirty="0">
              <a:effectLst>
                <a:outerShdw blurRad="38100" dist="38100" dir="2700000" algn="tl">
                  <a:srgbClr val="000000">
                    <a:alpha val="43137"/>
                  </a:srgbClr>
                </a:outerShdw>
              </a:effectLst>
              <a:latin typeface="+mn-lt"/>
            </a:rPr>
            <a:t> </a:t>
          </a:r>
          <a:r>
            <a:rPr lang="en-US" sz="2400" b="1" dirty="0">
              <a:effectLst>
                <a:outerShdw blurRad="38100" dist="38100" dir="2700000" algn="tl">
                  <a:srgbClr val="000000">
                    <a:alpha val="43137"/>
                  </a:srgbClr>
                </a:outerShdw>
              </a:effectLst>
              <a:latin typeface="+mn-lt"/>
            </a:rPr>
            <a:t>Department of </a:t>
          </a:r>
          <a:br>
            <a:rPr lang="en-US" sz="2400" b="1" dirty="0">
              <a:effectLst>
                <a:outerShdw blurRad="38100" dist="38100" dir="2700000" algn="tl">
                  <a:srgbClr val="000000">
                    <a:alpha val="43137"/>
                  </a:srgbClr>
                </a:outerShdw>
              </a:effectLst>
              <a:latin typeface="+mn-lt"/>
            </a:rPr>
          </a:br>
          <a:r>
            <a:rPr lang="en-US" sz="2400" b="1" dirty="0">
              <a:effectLst>
                <a:outerShdw blurRad="38100" dist="38100" dir="2700000" algn="tl">
                  <a:srgbClr val="000000">
                    <a:alpha val="43137"/>
                  </a:srgbClr>
                </a:outerShdw>
              </a:effectLst>
              <a:latin typeface="+mn-lt"/>
            </a:rPr>
            <a:t>Children and Youth</a:t>
          </a:r>
        </a:p>
      </dgm:t>
    </dgm:pt>
    <dgm:pt modelId="{741B2830-7094-41B5-A80E-44E957741D67}" type="parTrans" cxnId="{3D549E16-281D-4708-85B8-A49606B1A5C7}">
      <dgm:prSet/>
      <dgm:spPr/>
      <dgm:t>
        <a:bodyPr/>
        <a:lstStyle/>
        <a:p>
          <a:endParaRPr lang="en-US">
            <a:effectLst>
              <a:outerShdw blurRad="38100" dist="38100" dir="2700000" algn="tl">
                <a:srgbClr val="000000">
                  <a:alpha val="43137"/>
                </a:srgbClr>
              </a:outerShdw>
            </a:effectLst>
            <a:latin typeface="+mn-lt"/>
          </a:endParaRPr>
        </a:p>
      </dgm:t>
    </dgm:pt>
    <dgm:pt modelId="{271977F2-00FD-4553-8D4E-2330801210F0}" type="sibTrans" cxnId="{3D549E16-281D-4708-85B8-A49606B1A5C7}">
      <dgm:prSet/>
      <dgm:spPr/>
      <dgm:t>
        <a:bodyPr/>
        <a:lstStyle/>
        <a:p>
          <a:endParaRPr lang="en-US">
            <a:effectLst>
              <a:outerShdw blurRad="38100" dist="38100" dir="2700000" algn="tl">
                <a:srgbClr val="000000">
                  <a:alpha val="43137"/>
                </a:srgbClr>
              </a:outerShdw>
            </a:effectLst>
            <a:latin typeface="+mn-lt"/>
          </a:endParaRPr>
        </a:p>
      </dgm:t>
    </dgm:pt>
    <dgm:pt modelId="{C9630394-43F5-4484-AFF1-CF00F85C3561}">
      <dgm:prSet custT="1"/>
      <dgm:spPr/>
      <dgm:t>
        <a:bodyPr/>
        <a:lstStyle/>
        <a:p>
          <a:pPr>
            <a:lnSpc>
              <a:spcPct val="100000"/>
            </a:lnSpc>
          </a:pPr>
          <a:r>
            <a:rPr lang="en-US" sz="2400" b="1" dirty="0">
              <a:effectLst>
                <a:outerShdw blurRad="38100" dist="38100" dir="2700000" algn="tl">
                  <a:srgbClr val="000000">
                    <a:alpha val="43137"/>
                  </a:srgbClr>
                </a:outerShdw>
              </a:effectLst>
              <a:latin typeface="+mn-lt"/>
            </a:rPr>
            <a:t>Social Media Parental Notification Act</a:t>
          </a:r>
        </a:p>
      </dgm:t>
    </dgm:pt>
    <dgm:pt modelId="{1D62DEE2-D7BF-46EE-8EAA-26E067A3D531}" type="parTrans" cxnId="{417AEDFA-E679-4690-8DDB-4483C4A2AA80}">
      <dgm:prSet/>
      <dgm:spPr/>
      <dgm:t>
        <a:bodyPr/>
        <a:lstStyle/>
        <a:p>
          <a:endParaRPr lang="en-US">
            <a:effectLst>
              <a:outerShdw blurRad="38100" dist="38100" dir="2700000" algn="tl">
                <a:srgbClr val="000000">
                  <a:alpha val="43137"/>
                </a:srgbClr>
              </a:outerShdw>
            </a:effectLst>
            <a:latin typeface="+mn-lt"/>
          </a:endParaRPr>
        </a:p>
      </dgm:t>
    </dgm:pt>
    <dgm:pt modelId="{EA9879BC-77F9-4001-8828-7D5B4ABBFB02}" type="sibTrans" cxnId="{417AEDFA-E679-4690-8DDB-4483C4A2AA80}">
      <dgm:prSet/>
      <dgm:spPr/>
      <dgm:t>
        <a:bodyPr/>
        <a:lstStyle/>
        <a:p>
          <a:endParaRPr lang="en-US">
            <a:effectLst>
              <a:outerShdw blurRad="38100" dist="38100" dir="2700000" algn="tl">
                <a:srgbClr val="000000">
                  <a:alpha val="43137"/>
                </a:srgbClr>
              </a:outerShdw>
            </a:effectLst>
            <a:latin typeface="+mn-lt"/>
          </a:endParaRPr>
        </a:p>
      </dgm:t>
    </dgm:pt>
    <dgm:pt modelId="{9F24440F-41E5-4F28-971F-7089A071C7BD}" type="pres">
      <dgm:prSet presAssocID="{65E3C88B-E730-458D-89FA-D76CC64C3DA6}" presName="diagram" presStyleCnt="0">
        <dgm:presLayoutVars>
          <dgm:dir/>
          <dgm:resizeHandles val="exact"/>
        </dgm:presLayoutVars>
      </dgm:prSet>
      <dgm:spPr/>
    </dgm:pt>
    <dgm:pt modelId="{7DCC7772-92CF-4768-813B-32F86E6EB845}" type="pres">
      <dgm:prSet presAssocID="{24DE73D2-5033-4F13-8D1D-E1C4F5688FE2}" presName="node" presStyleLbl="node1" presStyleIdx="0" presStyleCnt="4">
        <dgm:presLayoutVars>
          <dgm:bulletEnabled val="1"/>
        </dgm:presLayoutVars>
      </dgm:prSet>
      <dgm:spPr/>
    </dgm:pt>
    <dgm:pt modelId="{5600F689-18B7-48CE-8DD5-8F8BD9040CED}" type="pres">
      <dgm:prSet presAssocID="{F86A077F-5CCE-45F9-809E-BB621A8F9D69}" presName="sibTrans" presStyleCnt="0"/>
      <dgm:spPr/>
    </dgm:pt>
    <dgm:pt modelId="{0EFDB7A0-B8E3-4914-B341-ED3FE2A8AFAA}" type="pres">
      <dgm:prSet presAssocID="{4341FA2C-5A51-40E2-88C4-C5F1FA578730}" presName="node" presStyleLbl="node1" presStyleIdx="1" presStyleCnt="4">
        <dgm:presLayoutVars>
          <dgm:bulletEnabled val="1"/>
        </dgm:presLayoutVars>
      </dgm:prSet>
      <dgm:spPr/>
    </dgm:pt>
    <dgm:pt modelId="{6D2BD32C-7B18-4D00-83DA-5632FEE1C21D}" type="pres">
      <dgm:prSet presAssocID="{4DD9BED1-4159-4503-9765-63C6504CD18C}" presName="sibTrans" presStyleCnt="0"/>
      <dgm:spPr/>
    </dgm:pt>
    <dgm:pt modelId="{A3419B3C-FBBE-4219-9F33-E0CEED251D03}" type="pres">
      <dgm:prSet presAssocID="{B844756F-AA11-4665-8627-58DC9C5E2B6E}" presName="node" presStyleLbl="node1" presStyleIdx="2" presStyleCnt="4">
        <dgm:presLayoutVars>
          <dgm:bulletEnabled val="1"/>
        </dgm:presLayoutVars>
      </dgm:prSet>
      <dgm:spPr/>
    </dgm:pt>
    <dgm:pt modelId="{2F39EDA5-3FBD-4524-8CFC-6ED4F3372FA7}" type="pres">
      <dgm:prSet presAssocID="{271977F2-00FD-4553-8D4E-2330801210F0}" presName="sibTrans" presStyleCnt="0"/>
      <dgm:spPr/>
    </dgm:pt>
    <dgm:pt modelId="{31220F1F-26E5-4AB6-947D-777747189FCC}" type="pres">
      <dgm:prSet presAssocID="{C9630394-43F5-4484-AFF1-CF00F85C3561}" presName="node" presStyleLbl="node1" presStyleIdx="3" presStyleCnt="4">
        <dgm:presLayoutVars>
          <dgm:bulletEnabled val="1"/>
        </dgm:presLayoutVars>
      </dgm:prSet>
      <dgm:spPr/>
    </dgm:pt>
  </dgm:ptLst>
  <dgm:cxnLst>
    <dgm:cxn modelId="{6AF3CE0A-9D90-42D1-B96F-7B4808680DD9}" type="presOf" srcId="{4341FA2C-5A51-40E2-88C4-C5F1FA578730}" destId="{0EFDB7A0-B8E3-4914-B341-ED3FE2A8AFAA}" srcOrd="0" destOrd="0" presId="urn:microsoft.com/office/officeart/2005/8/layout/default"/>
    <dgm:cxn modelId="{5D6A4D10-C1CC-4B4C-9E96-94477249C523}" type="presOf" srcId="{C9630394-43F5-4484-AFF1-CF00F85C3561}" destId="{31220F1F-26E5-4AB6-947D-777747189FCC}" srcOrd="0" destOrd="0" presId="urn:microsoft.com/office/officeart/2005/8/layout/default"/>
    <dgm:cxn modelId="{3D549E16-281D-4708-85B8-A49606B1A5C7}" srcId="{65E3C88B-E730-458D-89FA-D76CC64C3DA6}" destId="{B844756F-AA11-4665-8627-58DC9C5E2B6E}" srcOrd="2" destOrd="0" parTransId="{741B2830-7094-41B5-A80E-44E957741D67}" sibTransId="{271977F2-00FD-4553-8D4E-2330801210F0}"/>
    <dgm:cxn modelId="{9A37AD1D-65F3-45DD-A9B5-7B2A8C9F3A26}" type="presOf" srcId="{B844756F-AA11-4665-8627-58DC9C5E2B6E}" destId="{A3419B3C-FBBE-4219-9F33-E0CEED251D03}" srcOrd="0" destOrd="0" presId="urn:microsoft.com/office/officeart/2005/8/layout/default"/>
    <dgm:cxn modelId="{5B2A4F1F-5600-41A2-8008-CDDC1A4D2C88}" type="presOf" srcId="{24DE73D2-5033-4F13-8D1D-E1C4F5688FE2}" destId="{7DCC7772-92CF-4768-813B-32F86E6EB845}" srcOrd="0" destOrd="0" presId="urn:microsoft.com/office/officeart/2005/8/layout/default"/>
    <dgm:cxn modelId="{17755872-DDAA-4119-A7E9-1FA4FFE87009}" srcId="{65E3C88B-E730-458D-89FA-D76CC64C3DA6}" destId="{4341FA2C-5A51-40E2-88C4-C5F1FA578730}" srcOrd="1" destOrd="0" parTransId="{1159255D-957E-4F25-9FC6-4FC00CE3CB7B}" sibTransId="{4DD9BED1-4159-4503-9765-63C6504CD18C}"/>
    <dgm:cxn modelId="{5BBE5FD4-EF14-4C27-A1BA-8CF186748CE8}" type="presOf" srcId="{65E3C88B-E730-458D-89FA-D76CC64C3DA6}" destId="{9F24440F-41E5-4F28-971F-7089A071C7BD}" srcOrd="0" destOrd="0" presId="urn:microsoft.com/office/officeart/2005/8/layout/default"/>
    <dgm:cxn modelId="{417AEDFA-E679-4690-8DDB-4483C4A2AA80}" srcId="{65E3C88B-E730-458D-89FA-D76CC64C3DA6}" destId="{C9630394-43F5-4484-AFF1-CF00F85C3561}" srcOrd="3" destOrd="0" parTransId="{1D62DEE2-D7BF-46EE-8EAA-26E067A3D531}" sibTransId="{EA9879BC-77F9-4001-8828-7D5B4ABBFB02}"/>
    <dgm:cxn modelId="{002D58FE-04D2-4554-9702-40CC090DD030}" srcId="{65E3C88B-E730-458D-89FA-D76CC64C3DA6}" destId="{24DE73D2-5033-4F13-8D1D-E1C4F5688FE2}" srcOrd="0" destOrd="0" parTransId="{F6523A85-C73B-4D4C-A753-DC1B0ACBF591}" sibTransId="{F86A077F-5CCE-45F9-809E-BB621A8F9D69}"/>
    <dgm:cxn modelId="{C0E0E318-34E8-458A-BCA6-4A32BDD60F9C}" type="presParOf" srcId="{9F24440F-41E5-4F28-971F-7089A071C7BD}" destId="{7DCC7772-92CF-4768-813B-32F86E6EB845}" srcOrd="0" destOrd="0" presId="urn:microsoft.com/office/officeart/2005/8/layout/default"/>
    <dgm:cxn modelId="{8E8537A5-6A29-4274-8D7C-912D7186C972}" type="presParOf" srcId="{9F24440F-41E5-4F28-971F-7089A071C7BD}" destId="{5600F689-18B7-48CE-8DD5-8F8BD9040CED}" srcOrd="1" destOrd="0" presId="urn:microsoft.com/office/officeart/2005/8/layout/default"/>
    <dgm:cxn modelId="{18EBFE7E-23DA-47B8-AA20-148445BDF9A3}" type="presParOf" srcId="{9F24440F-41E5-4F28-971F-7089A071C7BD}" destId="{0EFDB7A0-B8E3-4914-B341-ED3FE2A8AFAA}" srcOrd="2" destOrd="0" presId="urn:microsoft.com/office/officeart/2005/8/layout/default"/>
    <dgm:cxn modelId="{EFC0DD76-52AF-4291-B5EC-3EC07A3DBF93}" type="presParOf" srcId="{9F24440F-41E5-4F28-971F-7089A071C7BD}" destId="{6D2BD32C-7B18-4D00-83DA-5632FEE1C21D}" srcOrd="3" destOrd="0" presId="urn:microsoft.com/office/officeart/2005/8/layout/default"/>
    <dgm:cxn modelId="{6AB8AAA0-1DA3-4D79-86CB-A49CCE4CEDFA}" type="presParOf" srcId="{9F24440F-41E5-4F28-971F-7089A071C7BD}" destId="{A3419B3C-FBBE-4219-9F33-E0CEED251D03}" srcOrd="4" destOrd="0" presId="urn:microsoft.com/office/officeart/2005/8/layout/default"/>
    <dgm:cxn modelId="{8F3D797D-97E7-4746-BD10-FDC43C118099}" type="presParOf" srcId="{9F24440F-41E5-4F28-971F-7089A071C7BD}" destId="{2F39EDA5-3FBD-4524-8CFC-6ED4F3372FA7}" srcOrd="5" destOrd="0" presId="urn:microsoft.com/office/officeart/2005/8/layout/default"/>
    <dgm:cxn modelId="{53516529-FB80-48C3-8A9B-586873DF68DC}" type="presParOf" srcId="{9F24440F-41E5-4F28-971F-7089A071C7BD}" destId="{31220F1F-26E5-4AB6-947D-777747189FCC}"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D86B26-411A-40F0-BCFF-C0D4D74FAC0A}"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22FDE7DC-BBF9-4A30-A428-9EB6CAD03BB3}">
      <dgm:prSet custT="1"/>
      <dgm:spPr>
        <a:xfrm>
          <a:off x="2310" y="607739"/>
          <a:ext cx="1833041" cy="1099824"/>
        </a:xfrm>
        <a:prstGeom prst="rect">
          <a:avLst/>
        </a:prstGeom>
        <a:solidFill>
          <a:srgbClr val="C12637"/>
        </a:solidFill>
        <a:ln w="25400" cap="flat" cmpd="sng" algn="ctr">
          <a:solidFill>
            <a:sysClr val="window" lastClr="FFFFFF">
              <a:hueOff val="0"/>
              <a:satOff val="0"/>
              <a:lumOff val="0"/>
              <a:alphaOff val="0"/>
            </a:sysClr>
          </a:solidFill>
          <a:prstDash val="solid"/>
        </a:ln>
        <a:effectLst/>
      </dgm:spPr>
      <dgm:t>
        <a:bodyPr/>
        <a:lstStyle/>
        <a:p>
          <a:pPr>
            <a:buNone/>
          </a:pPr>
          <a:r>
            <a:rPr lang="en-US" sz="1600" b="0">
              <a:solidFill>
                <a:sysClr val="window" lastClr="FFFFFF"/>
              </a:solidFill>
              <a:latin typeface="Source Sans Pro" panose="020B0503030403020204" pitchFamily="34" charset="0"/>
              <a:ea typeface="Source Sans Pro" panose="020B0503030403020204" pitchFamily="34" charset="0"/>
              <a:cs typeface="+mn-cs"/>
            </a:rPr>
            <a:t>Prevention and treatment across the lifespan </a:t>
          </a:r>
        </a:p>
      </dgm:t>
    </dgm:pt>
    <dgm:pt modelId="{9FD4C782-7A96-4724-8E3A-8DB4B52888DE}" type="parTrans" cxnId="{30997D2C-ADE5-412B-9EDF-FBD7535DCE81}">
      <dgm:prSet/>
      <dgm:spPr/>
      <dgm:t>
        <a:bodyPr/>
        <a:lstStyle/>
        <a:p>
          <a:endParaRPr lang="en-US"/>
        </a:p>
      </dgm:t>
    </dgm:pt>
    <dgm:pt modelId="{0DA405DD-1823-416A-A89E-DDFDF7A27981}" type="sibTrans" cxnId="{30997D2C-ADE5-412B-9EDF-FBD7535DCE81}">
      <dgm:prSet/>
      <dgm:spPr/>
      <dgm:t>
        <a:bodyPr/>
        <a:lstStyle/>
        <a:p>
          <a:endParaRPr lang="en-US"/>
        </a:p>
      </dgm:t>
    </dgm:pt>
    <dgm:pt modelId="{0D2E82A4-BB93-4E1E-ACFA-72633964F107}">
      <dgm:prSet custT="1"/>
      <dgm:spPr>
        <a:xfrm>
          <a:off x="2019554" y="612645"/>
          <a:ext cx="1833041" cy="1089376"/>
        </a:xfrm>
        <a:prstGeom prst="rect">
          <a:avLst/>
        </a:prstGeom>
        <a:solidFill>
          <a:srgbClr val="0E3F75"/>
        </a:solidFill>
        <a:ln w="25400" cap="flat" cmpd="sng" algn="ctr">
          <a:solidFill>
            <a:sysClr val="window" lastClr="FFFFFF">
              <a:hueOff val="0"/>
              <a:satOff val="0"/>
              <a:lumOff val="0"/>
              <a:alphaOff val="0"/>
            </a:sysClr>
          </a:solidFill>
          <a:prstDash val="solid"/>
        </a:ln>
        <a:effectLst/>
      </dgm:spPr>
      <dgm:t>
        <a:bodyPr/>
        <a:lstStyle/>
        <a:p>
          <a:pPr>
            <a:buNone/>
          </a:pPr>
          <a:r>
            <a:rPr lang="en-US" sz="1600" b="0">
              <a:solidFill>
                <a:sysClr val="window" lastClr="FFFFFF"/>
              </a:solidFill>
              <a:latin typeface="Source Sans Pro" panose="020B0503030403020204" pitchFamily="34" charset="0"/>
              <a:ea typeface="Source Sans Pro" panose="020B0503030403020204" pitchFamily="34" charset="0"/>
              <a:cs typeface="+mn-cs"/>
            </a:rPr>
            <a:t>Children, youth, and families  </a:t>
          </a:r>
        </a:p>
      </dgm:t>
    </dgm:pt>
    <dgm:pt modelId="{D53290D4-C686-4BD4-9D94-BCF1AF86124D}" type="parTrans" cxnId="{4D1C3C46-26D1-4606-9B02-1BE001C0E763}">
      <dgm:prSet/>
      <dgm:spPr/>
      <dgm:t>
        <a:bodyPr/>
        <a:lstStyle/>
        <a:p>
          <a:endParaRPr lang="en-US"/>
        </a:p>
      </dgm:t>
    </dgm:pt>
    <dgm:pt modelId="{BE735DE9-319C-482B-8804-A156DB0374A8}" type="sibTrans" cxnId="{4D1C3C46-26D1-4606-9B02-1BE001C0E763}">
      <dgm:prSet/>
      <dgm:spPr/>
      <dgm:t>
        <a:bodyPr/>
        <a:lstStyle/>
        <a:p>
          <a:endParaRPr lang="en-US"/>
        </a:p>
      </dgm:t>
    </dgm:pt>
    <dgm:pt modelId="{88FEF7F6-ADB5-4839-935A-9AD86420A0D2}">
      <dgm:prSet custT="1"/>
      <dgm:spPr>
        <a:xfrm>
          <a:off x="4035002" y="607739"/>
          <a:ext cx="1833041" cy="1099824"/>
        </a:xfrm>
        <a:prstGeom prst="rect">
          <a:avLst/>
        </a:prstGeom>
        <a:solidFill>
          <a:srgbClr val="C12637"/>
        </a:solidFill>
        <a:ln w="25400" cap="flat" cmpd="sng" algn="ctr">
          <a:solidFill>
            <a:sysClr val="window" lastClr="FFFFFF">
              <a:hueOff val="0"/>
              <a:satOff val="0"/>
              <a:lumOff val="0"/>
              <a:alphaOff val="0"/>
            </a:sysClr>
          </a:solidFill>
          <a:prstDash val="solid"/>
        </a:ln>
        <a:effectLst/>
      </dgm:spPr>
      <dgm:t>
        <a:bodyPr/>
        <a:lstStyle/>
        <a:p>
          <a:pPr>
            <a:buNone/>
          </a:pPr>
          <a:r>
            <a:rPr lang="en-US" sz="1600" b="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Suicide prevention</a:t>
          </a:r>
        </a:p>
      </dgm:t>
    </dgm:pt>
    <dgm:pt modelId="{78054D5C-AD2E-433B-90BD-F85F6ADBCD8E}" type="parTrans" cxnId="{0B2C4996-DE0E-4689-9C4F-A5693A19FF59}">
      <dgm:prSet/>
      <dgm:spPr/>
      <dgm:t>
        <a:bodyPr/>
        <a:lstStyle/>
        <a:p>
          <a:endParaRPr lang="en-US"/>
        </a:p>
      </dgm:t>
    </dgm:pt>
    <dgm:pt modelId="{9A28D449-538C-4003-B1C8-E0C4B4F96E46}" type="sibTrans" cxnId="{0B2C4996-DE0E-4689-9C4F-A5693A19FF59}">
      <dgm:prSet/>
      <dgm:spPr/>
      <dgm:t>
        <a:bodyPr/>
        <a:lstStyle/>
        <a:p>
          <a:endParaRPr lang="en-US"/>
        </a:p>
      </dgm:t>
    </dgm:pt>
    <dgm:pt modelId="{0EA76A62-E38A-4DFC-88EF-8589AD3B5B4C}">
      <dgm:prSet custT="1"/>
      <dgm:spPr>
        <a:xfrm>
          <a:off x="6051347" y="607739"/>
          <a:ext cx="1833041" cy="1099824"/>
        </a:xfrm>
        <a:prstGeom prst="rect">
          <a:avLst/>
        </a:prstGeom>
        <a:solidFill>
          <a:srgbClr val="0E3F75"/>
        </a:solidFill>
        <a:ln w="25400" cap="flat" cmpd="sng" algn="ctr">
          <a:solidFill>
            <a:sysClr val="window" lastClr="FFFFFF">
              <a:hueOff val="0"/>
              <a:satOff val="0"/>
              <a:lumOff val="0"/>
              <a:alphaOff val="0"/>
            </a:sysClr>
          </a:solidFill>
          <a:prstDash val="solid"/>
        </a:ln>
        <a:effectLst/>
      </dgm:spPr>
      <dgm:t>
        <a:bodyPr/>
        <a:lstStyle/>
        <a:p>
          <a:pPr>
            <a:buNone/>
          </a:pPr>
          <a:r>
            <a:rPr lang="en-US" sz="1600" b="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Building Ohio’s behavioral health workforce</a:t>
          </a:r>
        </a:p>
      </dgm:t>
    </dgm:pt>
    <dgm:pt modelId="{60EA09A8-8643-4CA6-B6F6-23F934A77546}" type="parTrans" cxnId="{9B0D99D3-915C-46D2-91BC-AEA1F9E481AF}">
      <dgm:prSet/>
      <dgm:spPr/>
      <dgm:t>
        <a:bodyPr/>
        <a:lstStyle/>
        <a:p>
          <a:endParaRPr lang="en-US"/>
        </a:p>
      </dgm:t>
    </dgm:pt>
    <dgm:pt modelId="{6824F624-EC0D-4436-8EBF-8AADBDBE6D02}" type="sibTrans" cxnId="{9B0D99D3-915C-46D2-91BC-AEA1F9E481AF}">
      <dgm:prSet/>
      <dgm:spPr/>
      <dgm:t>
        <a:bodyPr/>
        <a:lstStyle/>
        <a:p>
          <a:endParaRPr lang="en-US"/>
        </a:p>
      </dgm:t>
    </dgm:pt>
    <dgm:pt modelId="{CE68AE1C-0B71-4B6F-89E1-8D4A35FEC3C8}">
      <dgm:prSet custT="1"/>
      <dgm:spPr>
        <a:xfrm>
          <a:off x="2310" y="1890869"/>
          <a:ext cx="1833041" cy="1099824"/>
        </a:xfrm>
        <a:prstGeom prst="rect">
          <a:avLst/>
        </a:prstGeom>
        <a:solidFill>
          <a:srgbClr val="0E3F75"/>
        </a:solidFill>
        <a:ln w="25400" cap="flat" cmpd="sng" algn="ctr">
          <a:solidFill>
            <a:sysClr val="window" lastClr="FFFFFF">
              <a:hueOff val="0"/>
              <a:satOff val="0"/>
              <a:lumOff val="0"/>
              <a:alphaOff val="0"/>
            </a:sysClr>
          </a:solidFill>
          <a:prstDash val="solid"/>
        </a:ln>
        <a:effectLst/>
      </dgm:spPr>
      <dgm:t>
        <a:bodyPr/>
        <a:lstStyle/>
        <a:p>
          <a:pPr>
            <a:buNone/>
          </a:pPr>
          <a:r>
            <a:rPr lang="en-US" sz="1600" b="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Quality care in integrated settings</a:t>
          </a:r>
        </a:p>
      </dgm:t>
    </dgm:pt>
    <dgm:pt modelId="{6720CE35-0C26-4BD8-B02F-2F6CDB60F872}" type="parTrans" cxnId="{5D23AA4E-D45F-42BD-BBBC-38CB59B70029}">
      <dgm:prSet/>
      <dgm:spPr/>
      <dgm:t>
        <a:bodyPr/>
        <a:lstStyle/>
        <a:p>
          <a:endParaRPr lang="en-US"/>
        </a:p>
      </dgm:t>
    </dgm:pt>
    <dgm:pt modelId="{EBAB66BF-EEC1-4CA6-9E5C-D5DC41FE8382}" type="sibTrans" cxnId="{5D23AA4E-D45F-42BD-BBBC-38CB59B70029}">
      <dgm:prSet/>
      <dgm:spPr/>
      <dgm:t>
        <a:bodyPr/>
        <a:lstStyle/>
        <a:p>
          <a:endParaRPr lang="en-US"/>
        </a:p>
      </dgm:t>
    </dgm:pt>
    <dgm:pt modelId="{24DD35C6-5833-4AC6-B9A7-C15B66E7C211}">
      <dgm:prSet custT="1"/>
      <dgm:spPr>
        <a:xfrm>
          <a:off x="2018656" y="1890869"/>
          <a:ext cx="1833041" cy="1099824"/>
        </a:xfrm>
        <a:prstGeom prst="rect">
          <a:avLst/>
        </a:prstGeom>
        <a:solidFill>
          <a:srgbClr val="C12637"/>
        </a:solidFill>
        <a:ln w="25400" cap="flat" cmpd="sng" algn="ctr">
          <a:solidFill>
            <a:sysClr val="window" lastClr="FFFFFF">
              <a:hueOff val="0"/>
              <a:satOff val="0"/>
              <a:lumOff val="0"/>
              <a:alphaOff val="0"/>
            </a:sysClr>
          </a:solidFill>
          <a:prstDash val="solid"/>
        </a:ln>
        <a:effectLst/>
      </dgm:spPr>
      <dgm:t>
        <a:bodyPr/>
        <a:lstStyle/>
        <a:p>
          <a:pPr>
            <a:buNone/>
          </a:pPr>
          <a:r>
            <a:rPr lang="en-US" sz="1600" b="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Helping adults with SPMI thrive in communities</a:t>
          </a:r>
        </a:p>
      </dgm:t>
    </dgm:pt>
    <dgm:pt modelId="{DDE64B46-A8F1-4513-9B3F-0060F6056ADF}" type="parTrans" cxnId="{4DC58413-6DD0-41B2-A975-118480C1A573}">
      <dgm:prSet/>
      <dgm:spPr/>
      <dgm:t>
        <a:bodyPr/>
        <a:lstStyle/>
        <a:p>
          <a:endParaRPr lang="en-US"/>
        </a:p>
      </dgm:t>
    </dgm:pt>
    <dgm:pt modelId="{B6271FEC-43FD-4665-ABB4-406DDB29D86C}" type="sibTrans" cxnId="{4DC58413-6DD0-41B2-A975-118480C1A573}">
      <dgm:prSet/>
      <dgm:spPr/>
      <dgm:t>
        <a:bodyPr/>
        <a:lstStyle/>
        <a:p>
          <a:endParaRPr lang="en-US"/>
        </a:p>
      </dgm:t>
    </dgm:pt>
    <dgm:pt modelId="{A898DD3D-9234-4D6E-AB78-58C58A9C8FDF}">
      <dgm:prSet custT="1"/>
      <dgm:spPr>
        <a:xfrm>
          <a:off x="4035002" y="1890869"/>
          <a:ext cx="1833041" cy="1099824"/>
        </a:xfrm>
        <a:prstGeom prst="rect">
          <a:avLst/>
        </a:prstGeom>
        <a:solidFill>
          <a:srgbClr val="0E3F75"/>
        </a:solidFill>
        <a:ln w="25400" cap="flat" cmpd="sng" algn="ctr">
          <a:solidFill>
            <a:sysClr val="window" lastClr="FFFFFF">
              <a:hueOff val="0"/>
              <a:satOff val="0"/>
              <a:lumOff val="0"/>
              <a:alphaOff val="0"/>
            </a:sysClr>
          </a:solidFill>
          <a:prstDash val="solid"/>
        </a:ln>
        <a:effectLst/>
      </dgm:spPr>
      <dgm:t>
        <a:bodyPr/>
        <a:lstStyle/>
        <a:p>
          <a:pPr>
            <a:buNone/>
          </a:pPr>
          <a:r>
            <a:rPr lang="en-US" sz="1600" b="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Preventing overdose deaths</a:t>
          </a:r>
        </a:p>
      </dgm:t>
    </dgm:pt>
    <dgm:pt modelId="{53D6464B-AC0E-4960-90C0-5595CCE0846F}" type="parTrans" cxnId="{C7B4D87C-535C-4538-ACA3-611F05DBF54A}">
      <dgm:prSet/>
      <dgm:spPr/>
      <dgm:t>
        <a:bodyPr/>
        <a:lstStyle/>
        <a:p>
          <a:endParaRPr lang="en-US"/>
        </a:p>
      </dgm:t>
    </dgm:pt>
    <dgm:pt modelId="{882904A8-F3E8-4286-8B58-85B08C313395}" type="sibTrans" cxnId="{C7B4D87C-535C-4538-ACA3-611F05DBF54A}">
      <dgm:prSet/>
      <dgm:spPr/>
      <dgm:t>
        <a:bodyPr/>
        <a:lstStyle/>
        <a:p>
          <a:endParaRPr lang="en-US"/>
        </a:p>
      </dgm:t>
    </dgm:pt>
    <dgm:pt modelId="{EFF8018E-80D4-43D3-84F2-C61DBBF60460}">
      <dgm:prSet custT="1"/>
      <dgm:spPr>
        <a:xfrm>
          <a:off x="6051347" y="1890869"/>
          <a:ext cx="1833041" cy="1099824"/>
        </a:xfrm>
        <a:prstGeom prst="rect">
          <a:avLst/>
        </a:prstGeom>
        <a:solidFill>
          <a:srgbClr val="C12637"/>
        </a:solidFill>
        <a:ln w="25400" cap="flat" cmpd="sng" algn="ctr">
          <a:solidFill>
            <a:sysClr val="window" lastClr="FFFFFF">
              <a:hueOff val="0"/>
              <a:satOff val="0"/>
              <a:lumOff val="0"/>
              <a:alphaOff val="0"/>
            </a:sysClr>
          </a:solidFill>
          <a:prstDash val="solid"/>
        </a:ln>
        <a:effectLst/>
      </dgm:spPr>
      <dgm:t>
        <a:bodyPr/>
        <a:lstStyle/>
        <a:p>
          <a:pPr>
            <a:buNone/>
          </a:pPr>
          <a:r>
            <a:rPr lang="en-US" sz="1600" b="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Long-term responses and support</a:t>
          </a:r>
        </a:p>
      </dgm:t>
    </dgm:pt>
    <dgm:pt modelId="{7AA8F099-571C-4ECE-B6EE-83AD7F803AA8}" type="parTrans" cxnId="{4BEE36BA-04C2-4405-B30B-8F91D4824903}">
      <dgm:prSet/>
      <dgm:spPr/>
      <dgm:t>
        <a:bodyPr/>
        <a:lstStyle/>
        <a:p>
          <a:endParaRPr lang="en-US"/>
        </a:p>
      </dgm:t>
    </dgm:pt>
    <dgm:pt modelId="{BA7C76C3-16FE-4973-94CF-712121F23997}" type="sibTrans" cxnId="{4BEE36BA-04C2-4405-B30B-8F91D4824903}">
      <dgm:prSet/>
      <dgm:spPr/>
      <dgm:t>
        <a:bodyPr/>
        <a:lstStyle/>
        <a:p>
          <a:endParaRPr lang="en-US"/>
        </a:p>
      </dgm:t>
    </dgm:pt>
    <dgm:pt modelId="{50909837-13E0-467A-A639-E4B2766C733D}">
      <dgm:prSet custT="1"/>
      <dgm:spPr>
        <a:xfrm>
          <a:off x="2310" y="3173998"/>
          <a:ext cx="1833041" cy="1099824"/>
        </a:xfrm>
        <a:prstGeom prst="rect">
          <a:avLst/>
        </a:prstGeom>
        <a:solidFill>
          <a:srgbClr val="C12637"/>
        </a:solidFill>
        <a:ln w="25400" cap="flat" cmpd="sng" algn="ctr">
          <a:solidFill>
            <a:sysClr val="window" lastClr="FFFFFF">
              <a:hueOff val="0"/>
              <a:satOff val="0"/>
              <a:lumOff val="0"/>
              <a:alphaOff val="0"/>
            </a:sysClr>
          </a:solidFill>
          <a:prstDash val="solid"/>
        </a:ln>
        <a:effectLst/>
      </dgm:spPr>
      <dgm:t>
        <a:bodyPr/>
        <a:lstStyle/>
        <a:p>
          <a:pPr>
            <a:buNone/>
          </a:pPr>
          <a:r>
            <a:rPr lang="en-US" sz="1600" b="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Delivering excellent care in our state psychiatric hospitals</a:t>
          </a:r>
        </a:p>
      </dgm:t>
    </dgm:pt>
    <dgm:pt modelId="{AB7C9291-27C6-4443-9C37-408D55EE3B41}" type="parTrans" cxnId="{84F40D2E-B474-4B9B-BC56-0C3BFF580694}">
      <dgm:prSet/>
      <dgm:spPr/>
      <dgm:t>
        <a:bodyPr/>
        <a:lstStyle/>
        <a:p>
          <a:endParaRPr lang="en-US"/>
        </a:p>
      </dgm:t>
    </dgm:pt>
    <dgm:pt modelId="{4E0BF634-D827-4724-8250-F274E1D79019}" type="sibTrans" cxnId="{84F40D2E-B474-4B9B-BC56-0C3BFF580694}">
      <dgm:prSet/>
      <dgm:spPr/>
      <dgm:t>
        <a:bodyPr/>
        <a:lstStyle/>
        <a:p>
          <a:endParaRPr lang="en-US"/>
        </a:p>
      </dgm:t>
    </dgm:pt>
    <dgm:pt modelId="{DAEA85DF-8EF6-48F0-9318-1D87BB8AF689}">
      <dgm:prSet custT="1"/>
      <dgm:spPr>
        <a:xfrm>
          <a:off x="2018656" y="3173998"/>
          <a:ext cx="1833041" cy="1099824"/>
        </a:xfrm>
        <a:prstGeom prst="rect">
          <a:avLst/>
        </a:prstGeom>
        <a:solidFill>
          <a:srgbClr val="0E3F75"/>
        </a:solidFill>
        <a:ln w="25400" cap="flat" cmpd="sng" algn="ctr">
          <a:solidFill>
            <a:sysClr val="window" lastClr="FFFFFF">
              <a:hueOff val="0"/>
              <a:satOff val="0"/>
              <a:lumOff val="0"/>
              <a:alphaOff val="0"/>
            </a:sysClr>
          </a:solidFill>
          <a:prstDash val="solid"/>
        </a:ln>
        <a:effectLst/>
      </dgm:spPr>
      <dgm:t>
        <a:bodyPr/>
        <a:lstStyle/>
        <a:p>
          <a:pPr>
            <a:buNone/>
          </a:pPr>
          <a:r>
            <a:rPr lang="en-US" sz="1600" b="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Transferring research into practice to support communities</a:t>
          </a:r>
        </a:p>
      </dgm:t>
    </dgm:pt>
    <dgm:pt modelId="{81853883-898B-4E77-955C-DC8FCFDAEBA6}" type="parTrans" cxnId="{09DA1EA5-6860-49EB-9CFB-A23E53AF4DD6}">
      <dgm:prSet/>
      <dgm:spPr/>
      <dgm:t>
        <a:bodyPr/>
        <a:lstStyle/>
        <a:p>
          <a:endParaRPr lang="en-US"/>
        </a:p>
      </dgm:t>
    </dgm:pt>
    <dgm:pt modelId="{B9366133-8F64-429E-9F7F-E0606F32DE53}" type="sibTrans" cxnId="{09DA1EA5-6860-49EB-9CFB-A23E53AF4DD6}">
      <dgm:prSet/>
      <dgm:spPr/>
      <dgm:t>
        <a:bodyPr/>
        <a:lstStyle/>
        <a:p>
          <a:endParaRPr lang="en-US"/>
        </a:p>
      </dgm:t>
    </dgm:pt>
    <dgm:pt modelId="{83718644-A81A-4417-B0C0-894DC118F8A7}">
      <dgm:prSet custT="1"/>
      <dgm:spPr>
        <a:xfrm>
          <a:off x="4035002" y="3173998"/>
          <a:ext cx="1833041" cy="1099824"/>
        </a:xfrm>
        <a:prstGeom prst="rect">
          <a:avLst/>
        </a:prstGeom>
        <a:solidFill>
          <a:srgbClr val="C12637"/>
        </a:solidFill>
        <a:ln w="25400" cap="flat" cmpd="sng" algn="ctr">
          <a:solidFill>
            <a:sysClr val="window" lastClr="FFFFFF">
              <a:hueOff val="0"/>
              <a:satOff val="0"/>
              <a:lumOff val="0"/>
              <a:alphaOff val="0"/>
            </a:sysClr>
          </a:solidFill>
          <a:prstDash val="solid"/>
        </a:ln>
        <a:effectLst/>
      </dgm:spPr>
      <dgm:t>
        <a:bodyPr/>
        <a:lstStyle/>
        <a:p>
          <a:pPr>
            <a:buNone/>
          </a:pPr>
          <a:r>
            <a:rPr lang="en-US" sz="1600" b="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Ensuring safe and quality care in Ohio’s behavioral health system</a:t>
          </a:r>
        </a:p>
      </dgm:t>
    </dgm:pt>
    <dgm:pt modelId="{9DA3573A-882D-4B1A-8F0A-57B9A24C2C03}" type="parTrans" cxnId="{D5C97E93-EFB5-4100-A1AD-EB5529D62387}">
      <dgm:prSet/>
      <dgm:spPr/>
      <dgm:t>
        <a:bodyPr/>
        <a:lstStyle/>
        <a:p>
          <a:endParaRPr lang="en-US"/>
        </a:p>
      </dgm:t>
    </dgm:pt>
    <dgm:pt modelId="{6E954C75-ED37-4275-833D-B58B57D3C96E}" type="sibTrans" cxnId="{D5C97E93-EFB5-4100-A1AD-EB5529D62387}">
      <dgm:prSet/>
      <dgm:spPr/>
      <dgm:t>
        <a:bodyPr/>
        <a:lstStyle/>
        <a:p>
          <a:endParaRPr lang="en-US"/>
        </a:p>
      </dgm:t>
    </dgm:pt>
    <dgm:pt modelId="{5A5B3280-F1CC-401E-9E70-61761B89B9F7}">
      <dgm:prSet custT="1"/>
      <dgm:spPr>
        <a:xfrm>
          <a:off x="6051347" y="3173998"/>
          <a:ext cx="1833041" cy="1099824"/>
        </a:xfrm>
        <a:prstGeom prst="rect">
          <a:avLst/>
        </a:prstGeom>
        <a:solidFill>
          <a:srgbClr val="0E3F75"/>
        </a:solidFill>
        <a:ln w="25400" cap="flat" cmpd="sng" algn="ctr">
          <a:solidFill>
            <a:sysClr val="window" lastClr="FFFFFF">
              <a:hueOff val="0"/>
              <a:satOff val="0"/>
              <a:lumOff val="0"/>
              <a:alphaOff val="0"/>
            </a:sysClr>
          </a:solidFill>
          <a:prstDash val="solid"/>
        </a:ln>
        <a:effectLst/>
      </dgm:spPr>
      <dgm:t>
        <a:bodyPr/>
        <a:lstStyle/>
        <a:p>
          <a:pPr>
            <a:buNone/>
          </a:pPr>
          <a:r>
            <a:rPr lang="en-US" sz="1600" b="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Better meeting the needs of Multisystem Youth</a:t>
          </a:r>
        </a:p>
      </dgm:t>
    </dgm:pt>
    <dgm:pt modelId="{563F955B-2070-4FF2-923C-5F58F01558D0}" type="parTrans" cxnId="{BAFD545E-012D-462A-99D7-019DA14E99DB}">
      <dgm:prSet/>
      <dgm:spPr/>
      <dgm:t>
        <a:bodyPr/>
        <a:lstStyle/>
        <a:p>
          <a:endParaRPr lang="en-US"/>
        </a:p>
      </dgm:t>
    </dgm:pt>
    <dgm:pt modelId="{97CE9141-CB58-44B3-A6E6-D7A32A874FE9}" type="sibTrans" cxnId="{BAFD545E-012D-462A-99D7-019DA14E99DB}">
      <dgm:prSet/>
      <dgm:spPr/>
      <dgm:t>
        <a:bodyPr/>
        <a:lstStyle/>
        <a:p>
          <a:endParaRPr lang="en-US"/>
        </a:p>
      </dgm:t>
    </dgm:pt>
    <dgm:pt modelId="{8C2281B2-AC58-4EB7-B415-FAFBD30AF68E}" type="pres">
      <dgm:prSet presAssocID="{B3D86B26-411A-40F0-BCFF-C0D4D74FAC0A}" presName="diagram" presStyleCnt="0">
        <dgm:presLayoutVars>
          <dgm:dir/>
          <dgm:resizeHandles val="exact"/>
        </dgm:presLayoutVars>
      </dgm:prSet>
      <dgm:spPr/>
    </dgm:pt>
    <dgm:pt modelId="{DE098F1F-2035-4B46-A198-FC6FDDCF4934}" type="pres">
      <dgm:prSet presAssocID="{22FDE7DC-BBF9-4A30-A428-9EB6CAD03BB3}" presName="node" presStyleLbl="node1" presStyleIdx="0" presStyleCnt="12">
        <dgm:presLayoutVars>
          <dgm:bulletEnabled val="1"/>
        </dgm:presLayoutVars>
      </dgm:prSet>
      <dgm:spPr/>
    </dgm:pt>
    <dgm:pt modelId="{FEB22228-B36B-4A71-AA06-A049ADBF757C}" type="pres">
      <dgm:prSet presAssocID="{0DA405DD-1823-416A-A89E-DDFDF7A27981}" presName="sibTrans" presStyleCnt="0"/>
      <dgm:spPr/>
    </dgm:pt>
    <dgm:pt modelId="{EA8ABD67-C6F7-4127-8FB5-4C019EE6B844}" type="pres">
      <dgm:prSet presAssocID="{0D2E82A4-BB93-4E1E-ACFA-72633964F107}" presName="node" presStyleLbl="node1" presStyleIdx="1" presStyleCnt="12" custScaleY="99050" custLinFactNeighborX="49" custLinFactNeighborY="-29">
        <dgm:presLayoutVars>
          <dgm:bulletEnabled val="1"/>
        </dgm:presLayoutVars>
      </dgm:prSet>
      <dgm:spPr/>
    </dgm:pt>
    <dgm:pt modelId="{1658B113-ED99-4046-BA8B-8F12D04DBC1A}" type="pres">
      <dgm:prSet presAssocID="{BE735DE9-319C-482B-8804-A156DB0374A8}" presName="sibTrans" presStyleCnt="0"/>
      <dgm:spPr/>
    </dgm:pt>
    <dgm:pt modelId="{641869E3-C34A-4C4A-BB6E-5E1DD9A57227}" type="pres">
      <dgm:prSet presAssocID="{88FEF7F6-ADB5-4839-935A-9AD86420A0D2}" presName="node" presStyleLbl="node1" presStyleIdx="2" presStyleCnt="12" custLinFactNeighborX="119" custLinFactNeighborY="-1089">
        <dgm:presLayoutVars>
          <dgm:bulletEnabled val="1"/>
        </dgm:presLayoutVars>
      </dgm:prSet>
      <dgm:spPr/>
    </dgm:pt>
    <dgm:pt modelId="{013C79F1-2DF4-4762-A850-7ACCEFB87A23}" type="pres">
      <dgm:prSet presAssocID="{9A28D449-538C-4003-B1C8-E0C4B4F96E46}" presName="sibTrans" presStyleCnt="0"/>
      <dgm:spPr/>
    </dgm:pt>
    <dgm:pt modelId="{03228A34-C691-4631-A885-4ABD2166EAE8}" type="pres">
      <dgm:prSet presAssocID="{0EA76A62-E38A-4DFC-88EF-8589AD3B5B4C}" presName="node" presStyleLbl="node1" presStyleIdx="3" presStyleCnt="12">
        <dgm:presLayoutVars>
          <dgm:bulletEnabled val="1"/>
        </dgm:presLayoutVars>
      </dgm:prSet>
      <dgm:spPr/>
    </dgm:pt>
    <dgm:pt modelId="{E0B734A9-28F3-4EB0-8551-FB1AD701A977}" type="pres">
      <dgm:prSet presAssocID="{6824F624-EC0D-4436-8EBF-8AADBDBE6D02}" presName="sibTrans" presStyleCnt="0"/>
      <dgm:spPr/>
    </dgm:pt>
    <dgm:pt modelId="{E76EC5E2-750C-4EC4-AA29-969C7A04D1A5}" type="pres">
      <dgm:prSet presAssocID="{CE68AE1C-0B71-4B6F-89E1-8D4A35FEC3C8}" presName="node" presStyleLbl="node1" presStyleIdx="4" presStyleCnt="12">
        <dgm:presLayoutVars>
          <dgm:bulletEnabled val="1"/>
        </dgm:presLayoutVars>
      </dgm:prSet>
      <dgm:spPr/>
    </dgm:pt>
    <dgm:pt modelId="{A6CBACEE-B6D1-4059-8CBD-731BD8BE80E1}" type="pres">
      <dgm:prSet presAssocID="{EBAB66BF-EEC1-4CA6-9E5C-D5DC41FE8382}" presName="sibTrans" presStyleCnt="0"/>
      <dgm:spPr/>
    </dgm:pt>
    <dgm:pt modelId="{386FE3D1-F628-4FED-AFC5-9B759D739005}" type="pres">
      <dgm:prSet presAssocID="{24DD35C6-5833-4AC6-B9A7-C15B66E7C211}" presName="node" presStyleLbl="node1" presStyleIdx="5" presStyleCnt="12">
        <dgm:presLayoutVars>
          <dgm:bulletEnabled val="1"/>
        </dgm:presLayoutVars>
      </dgm:prSet>
      <dgm:spPr/>
    </dgm:pt>
    <dgm:pt modelId="{F4DEB0EF-9224-4C1E-BB3A-82FB959C6D8C}" type="pres">
      <dgm:prSet presAssocID="{B6271FEC-43FD-4665-ABB4-406DDB29D86C}" presName="sibTrans" presStyleCnt="0"/>
      <dgm:spPr/>
    </dgm:pt>
    <dgm:pt modelId="{6C0D8AD4-B3D1-47C2-B2B9-26A75720EAE8}" type="pres">
      <dgm:prSet presAssocID="{A898DD3D-9234-4D6E-AB78-58C58A9C8FDF}" presName="node" presStyleLbl="node1" presStyleIdx="6" presStyleCnt="12">
        <dgm:presLayoutVars>
          <dgm:bulletEnabled val="1"/>
        </dgm:presLayoutVars>
      </dgm:prSet>
      <dgm:spPr/>
    </dgm:pt>
    <dgm:pt modelId="{C9C03473-FD54-4132-AE37-10042EB35A85}" type="pres">
      <dgm:prSet presAssocID="{882904A8-F3E8-4286-8B58-85B08C313395}" presName="sibTrans" presStyleCnt="0"/>
      <dgm:spPr/>
    </dgm:pt>
    <dgm:pt modelId="{B4AFA6AB-C75A-4009-9656-5F85EF94492A}" type="pres">
      <dgm:prSet presAssocID="{EFF8018E-80D4-43D3-84F2-C61DBBF60460}" presName="node" presStyleLbl="node1" presStyleIdx="7" presStyleCnt="12">
        <dgm:presLayoutVars>
          <dgm:bulletEnabled val="1"/>
        </dgm:presLayoutVars>
      </dgm:prSet>
      <dgm:spPr/>
    </dgm:pt>
    <dgm:pt modelId="{37EB06EF-3FEF-486C-B029-D4E776E18210}" type="pres">
      <dgm:prSet presAssocID="{BA7C76C3-16FE-4973-94CF-712121F23997}" presName="sibTrans" presStyleCnt="0"/>
      <dgm:spPr/>
    </dgm:pt>
    <dgm:pt modelId="{4E53FA7E-27DF-454A-92B1-A37EC85F1EDC}" type="pres">
      <dgm:prSet presAssocID="{50909837-13E0-467A-A639-E4B2766C733D}" presName="node" presStyleLbl="node1" presStyleIdx="8" presStyleCnt="12">
        <dgm:presLayoutVars>
          <dgm:bulletEnabled val="1"/>
        </dgm:presLayoutVars>
      </dgm:prSet>
      <dgm:spPr/>
    </dgm:pt>
    <dgm:pt modelId="{AA3DB86E-D2C4-46C3-8F77-C10A81E585F9}" type="pres">
      <dgm:prSet presAssocID="{4E0BF634-D827-4724-8250-F274E1D79019}" presName="sibTrans" presStyleCnt="0"/>
      <dgm:spPr/>
    </dgm:pt>
    <dgm:pt modelId="{2DE7B8EA-A719-4190-B89F-1670BDF6F499}" type="pres">
      <dgm:prSet presAssocID="{DAEA85DF-8EF6-48F0-9318-1D87BB8AF689}" presName="node" presStyleLbl="node1" presStyleIdx="9" presStyleCnt="12">
        <dgm:presLayoutVars>
          <dgm:bulletEnabled val="1"/>
        </dgm:presLayoutVars>
      </dgm:prSet>
      <dgm:spPr/>
    </dgm:pt>
    <dgm:pt modelId="{CA21C477-E6B4-4010-A1AD-7D799AD1F1D7}" type="pres">
      <dgm:prSet presAssocID="{B9366133-8F64-429E-9F7F-E0606F32DE53}" presName="sibTrans" presStyleCnt="0"/>
      <dgm:spPr/>
    </dgm:pt>
    <dgm:pt modelId="{E9483381-5417-44CA-B84F-F70D5D681BAD}" type="pres">
      <dgm:prSet presAssocID="{83718644-A81A-4417-B0C0-894DC118F8A7}" presName="node" presStyleLbl="node1" presStyleIdx="10" presStyleCnt="12">
        <dgm:presLayoutVars>
          <dgm:bulletEnabled val="1"/>
        </dgm:presLayoutVars>
      </dgm:prSet>
      <dgm:spPr/>
    </dgm:pt>
    <dgm:pt modelId="{5E5D1650-59E6-4D81-B390-E50DB53692A1}" type="pres">
      <dgm:prSet presAssocID="{6E954C75-ED37-4275-833D-B58B57D3C96E}" presName="sibTrans" presStyleCnt="0"/>
      <dgm:spPr/>
    </dgm:pt>
    <dgm:pt modelId="{C67361D2-0A60-43BE-9284-B7092102145C}" type="pres">
      <dgm:prSet presAssocID="{5A5B3280-F1CC-401E-9E70-61761B89B9F7}" presName="node" presStyleLbl="node1" presStyleIdx="11" presStyleCnt="12">
        <dgm:presLayoutVars>
          <dgm:bulletEnabled val="1"/>
        </dgm:presLayoutVars>
      </dgm:prSet>
      <dgm:spPr/>
    </dgm:pt>
  </dgm:ptLst>
  <dgm:cxnLst>
    <dgm:cxn modelId="{C1543110-7AAC-4041-86BA-1EA02C23DF32}" type="presOf" srcId="{CE68AE1C-0B71-4B6F-89E1-8D4A35FEC3C8}" destId="{E76EC5E2-750C-4EC4-AA29-969C7A04D1A5}" srcOrd="0" destOrd="0" presId="urn:microsoft.com/office/officeart/2005/8/layout/default"/>
    <dgm:cxn modelId="{4DC58413-6DD0-41B2-A975-118480C1A573}" srcId="{B3D86B26-411A-40F0-BCFF-C0D4D74FAC0A}" destId="{24DD35C6-5833-4AC6-B9A7-C15B66E7C211}" srcOrd="5" destOrd="0" parTransId="{DDE64B46-A8F1-4513-9B3F-0060F6056ADF}" sibTransId="{B6271FEC-43FD-4665-ABB4-406DDB29D86C}"/>
    <dgm:cxn modelId="{9ACD4C2B-A9BE-4AC1-BE3A-AB264A8A5017}" type="presOf" srcId="{24DD35C6-5833-4AC6-B9A7-C15B66E7C211}" destId="{386FE3D1-F628-4FED-AFC5-9B759D739005}" srcOrd="0" destOrd="0" presId="urn:microsoft.com/office/officeart/2005/8/layout/default"/>
    <dgm:cxn modelId="{30997D2C-ADE5-412B-9EDF-FBD7535DCE81}" srcId="{B3D86B26-411A-40F0-BCFF-C0D4D74FAC0A}" destId="{22FDE7DC-BBF9-4A30-A428-9EB6CAD03BB3}" srcOrd="0" destOrd="0" parTransId="{9FD4C782-7A96-4724-8E3A-8DB4B52888DE}" sibTransId="{0DA405DD-1823-416A-A89E-DDFDF7A27981}"/>
    <dgm:cxn modelId="{84F40D2E-B474-4B9B-BC56-0C3BFF580694}" srcId="{B3D86B26-411A-40F0-BCFF-C0D4D74FAC0A}" destId="{50909837-13E0-467A-A639-E4B2766C733D}" srcOrd="8" destOrd="0" parTransId="{AB7C9291-27C6-4443-9C37-408D55EE3B41}" sibTransId="{4E0BF634-D827-4724-8250-F274E1D79019}"/>
    <dgm:cxn modelId="{BAFD545E-012D-462A-99D7-019DA14E99DB}" srcId="{B3D86B26-411A-40F0-BCFF-C0D4D74FAC0A}" destId="{5A5B3280-F1CC-401E-9E70-61761B89B9F7}" srcOrd="11" destOrd="0" parTransId="{563F955B-2070-4FF2-923C-5F58F01558D0}" sibTransId="{97CE9141-CB58-44B3-A6E6-D7A32A874FE9}"/>
    <dgm:cxn modelId="{4D1C3C46-26D1-4606-9B02-1BE001C0E763}" srcId="{B3D86B26-411A-40F0-BCFF-C0D4D74FAC0A}" destId="{0D2E82A4-BB93-4E1E-ACFA-72633964F107}" srcOrd="1" destOrd="0" parTransId="{D53290D4-C686-4BD4-9D94-BCF1AF86124D}" sibTransId="{BE735DE9-319C-482B-8804-A156DB0374A8}"/>
    <dgm:cxn modelId="{5D23AA4E-D45F-42BD-BBBC-38CB59B70029}" srcId="{B3D86B26-411A-40F0-BCFF-C0D4D74FAC0A}" destId="{CE68AE1C-0B71-4B6F-89E1-8D4A35FEC3C8}" srcOrd="4" destOrd="0" parTransId="{6720CE35-0C26-4BD8-B02F-2F6CDB60F872}" sibTransId="{EBAB66BF-EEC1-4CA6-9E5C-D5DC41FE8382}"/>
    <dgm:cxn modelId="{9C111758-0FA3-486F-95E9-BAAA6F88056D}" type="presOf" srcId="{50909837-13E0-467A-A639-E4B2766C733D}" destId="{4E53FA7E-27DF-454A-92B1-A37EC85F1EDC}" srcOrd="0" destOrd="0" presId="urn:microsoft.com/office/officeart/2005/8/layout/default"/>
    <dgm:cxn modelId="{C7B4D87C-535C-4538-ACA3-611F05DBF54A}" srcId="{B3D86B26-411A-40F0-BCFF-C0D4D74FAC0A}" destId="{A898DD3D-9234-4D6E-AB78-58C58A9C8FDF}" srcOrd="6" destOrd="0" parTransId="{53D6464B-AC0E-4960-90C0-5595CCE0846F}" sibTransId="{882904A8-F3E8-4286-8B58-85B08C313395}"/>
    <dgm:cxn modelId="{E3396A86-FC2D-40F0-9BA1-E489AA9B2AF0}" type="presOf" srcId="{EFF8018E-80D4-43D3-84F2-C61DBBF60460}" destId="{B4AFA6AB-C75A-4009-9656-5F85EF94492A}" srcOrd="0" destOrd="0" presId="urn:microsoft.com/office/officeart/2005/8/layout/default"/>
    <dgm:cxn modelId="{081F278E-EFCD-48B4-A770-D1A44DDAB4C6}" type="presOf" srcId="{B3D86B26-411A-40F0-BCFF-C0D4D74FAC0A}" destId="{8C2281B2-AC58-4EB7-B415-FAFBD30AF68E}" srcOrd="0" destOrd="0" presId="urn:microsoft.com/office/officeart/2005/8/layout/default"/>
    <dgm:cxn modelId="{D5C97E93-EFB5-4100-A1AD-EB5529D62387}" srcId="{B3D86B26-411A-40F0-BCFF-C0D4D74FAC0A}" destId="{83718644-A81A-4417-B0C0-894DC118F8A7}" srcOrd="10" destOrd="0" parTransId="{9DA3573A-882D-4B1A-8F0A-57B9A24C2C03}" sibTransId="{6E954C75-ED37-4275-833D-B58B57D3C96E}"/>
    <dgm:cxn modelId="{0B2C4996-DE0E-4689-9C4F-A5693A19FF59}" srcId="{B3D86B26-411A-40F0-BCFF-C0D4D74FAC0A}" destId="{88FEF7F6-ADB5-4839-935A-9AD86420A0D2}" srcOrd="2" destOrd="0" parTransId="{78054D5C-AD2E-433B-90BD-F85F6ADBCD8E}" sibTransId="{9A28D449-538C-4003-B1C8-E0C4B4F96E46}"/>
    <dgm:cxn modelId="{7BC6929F-1B26-4BF5-94A5-F46F87B4D110}" type="presOf" srcId="{0EA76A62-E38A-4DFC-88EF-8589AD3B5B4C}" destId="{03228A34-C691-4631-A885-4ABD2166EAE8}" srcOrd="0" destOrd="0" presId="urn:microsoft.com/office/officeart/2005/8/layout/default"/>
    <dgm:cxn modelId="{09DA1EA5-6860-49EB-9CFB-A23E53AF4DD6}" srcId="{B3D86B26-411A-40F0-BCFF-C0D4D74FAC0A}" destId="{DAEA85DF-8EF6-48F0-9318-1D87BB8AF689}" srcOrd="9" destOrd="0" parTransId="{81853883-898B-4E77-955C-DC8FCFDAEBA6}" sibTransId="{B9366133-8F64-429E-9F7F-E0606F32DE53}"/>
    <dgm:cxn modelId="{FABC0EA8-72A2-494D-A72E-8B2E53CD5872}" type="presOf" srcId="{83718644-A81A-4417-B0C0-894DC118F8A7}" destId="{E9483381-5417-44CA-B84F-F70D5D681BAD}" srcOrd="0" destOrd="0" presId="urn:microsoft.com/office/officeart/2005/8/layout/default"/>
    <dgm:cxn modelId="{4BEE36BA-04C2-4405-B30B-8F91D4824903}" srcId="{B3D86B26-411A-40F0-BCFF-C0D4D74FAC0A}" destId="{EFF8018E-80D4-43D3-84F2-C61DBBF60460}" srcOrd="7" destOrd="0" parTransId="{7AA8F099-571C-4ECE-B6EE-83AD7F803AA8}" sibTransId="{BA7C76C3-16FE-4973-94CF-712121F23997}"/>
    <dgm:cxn modelId="{B3965FBC-9D7D-4D30-B1CB-16D600E42D30}" type="presOf" srcId="{88FEF7F6-ADB5-4839-935A-9AD86420A0D2}" destId="{641869E3-C34A-4C4A-BB6E-5E1DD9A57227}" srcOrd="0" destOrd="0" presId="urn:microsoft.com/office/officeart/2005/8/layout/default"/>
    <dgm:cxn modelId="{2CAC41C3-BB59-4A10-8505-3E968DB6F368}" type="presOf" srcId="{DAEA85DF-8EF6-48F0-9318-1D87BB8AF689}" destId="{2DE7B8EA-A719-4190-B89F-1670BDF6F499}" srcOrd="0" destOrd="0" presId="urn:microsoft.com/office/officeart/2005/8/layout/default"/>
    <dgm:cxn modelId="{14C142D2-86B2-440A-A84B-618B7F1CCBD7}" type="presOf" srcId="{5A5B3280-F1CC-401E-9E70-61761B89B9F7}" destId="{C67361D2-0A60-43BE-9284-B7092102145C}" srcOrd="0" destOrd="0" presId="urn:microsoft.com/office/officeart/2005/8/layout/default"/>
    <dgm:cxn modelId="{9B0D99D3-915C-46D2-91BC-AEA1F9E481AF}" srcId="{B3D86B26-411A-40F0-BCFF-C0D4D74FAC0A}" destId="{0EA76A62-E38A-4DFC-88EF-8589AD3B5B4C}" srcOrd="3" destOrd="0" parTransId="{60EA09A8-8643-4CA6-B6F6-23F934A77546}" sibTransId="{6824F624-EC0D-4436-8EBF-8AADBDBE6D02}"/>
    <dgm:cxn modelId="{9C0F08D5-E30E-4ED7-A309-0AC46C563A0C}" type="presOf" srcId="{22FDE7DC-BBF9-4A30-A428-9EB6CAD03BB3}" destId="{DE098F1F-2035-4B46-A198-FC6FDDCF4934}" srcOrd="0" destOrd="0" presId="urn:microsoft.com/office/officeart/2005/8/layout/default"/>
    <dgm:cxn modelId="{BD81E3E2-2E6D-46CC-8A59-AECD61B0F655}" type="presOf" srcId="{A898DD3D-9234-4D6E-AB78-58C58A9C8FDF}" destId="{6C0D8AD4-B3D1-47C2-B2B9-26A75720EAE8}" srcOrd="0" destOrd="0" presId="urn:microsoft.com/office/officeart/2005/8/layout/default"/>
    <dgm:cxn modelId="{8A656AFF-53C4-407C-B139-FF664DB62BB6}" type="presOf" srcId="{0D2E82A4-BB93-4E1E-ACFA-72633964F107}" destId="{EA8ABD67-C6F7-4127-8FB5-4C019EE6B844}" srcOrd="0" destOrd="0" presId="urn:microsoft.com/office/officeart/2005/8/layout/default"/>
    <dgm:cxn modelId="{BCD16EA8-AFC3-447C-8435-040AF1DE04B7}" type="presParOf" srcId="{8C2281B2-AC58-4EB7-B415-FAFBD30AF68E}" destId="{DE098F1F-2035-4B46-A198-FC6FDDCF4934}" srcOrd="0" destOrd="0" presId="urn:microsoft.com/office/officeart/2005/8/layout/default"/>
    <dgm:cxn modelId="{9CAC5DCA-093F-4402-B00F-B81A4EC27964}" type="presParOf" srcId="{8C2281B2-AC58-4EB7-B415-FAFBD30AF68E}" destId="{FEB22228-B36B-4A71-AA06-A049ADBF757C}" srcOrd="1" destOrd="0" presId="urn:microsoft.com/office/officeart/2005/8/layout/default"/>
    <dgm:cxn modelId="{20A8579E-B4A2-48FF-A347-9D2FD5AD9722}" type="presParOf" srcId="{8C2281B2-AC58-4EB7-B415-FAFBD30AF68E}" destId="{EA8ABD67-C6F7-4127-8FB5-4C019EE6B844}" srcOrd="2" destOrd="0" presId="urn:microsoft.com/office/officeart/2005/8/layout/default"/>
    <dgm:cxn modelId="{87E175A6-F275-45D9-BFE6-0C570BBC338F}" type="presParOf" srcId="{8C2281B2-AC58-4EB7-B415-FAFBD30AF68E}" destId="{1658B113-ED99-4046-BA8B-8F12D04DBC1A}" srcOrd="3" destOrd="0" presId="urn:microsoft.com/office/officeart/2005/8/layout/default"/>
    <dgm:cxn modelId="{5072C95F-855D-4D6B-B6CA-4B07BE2DB0D5}" type="presParOf" srcId="{8C2281B2-AC58-4EB7-B415-FAFBD30AF68E}" destId="{641869E3-C34A-4C4A-BB6E-5E1DD9A57227}" srcOrd="4" destOrd="0" presId="urn:microsoft.com/office/officeart/2005/8/layout/default"/>
    <dgm:cxn modelId="{8E1C8221-C281-4B34-892B-D9F88A237F93}" type="presParOf" srcId="{8C2281B2-AC58-4EB7-B415-FAFBD30AF68E}" destId="{013C79F1-2DF4-4762-A850-7ACCEFB87A23}" srcOrd="5" destOrd="0" presId="urn:microsoft.com/office/officeart/2005/8/layout/default"/>
    <dgm:cxn modelId="{C73D7AB3-A707-413D-ACF5-84FAED5AC789}" type="presParOf" srcId="{8C2281B2-AC58-4EB7-B415-FAFBD30AF68E}" destId="{03228A34-C691-4631-A885-4ABD2166EAE8}" srcOrd="6" destOrd="0" presId="urn:microsoft.com/office/officeart/2005/8/layout/default"/>
    <dgm:cxn modelId="{FDB61751-2F4F-445F-A43C-C7519A5529A2}" type="presParOf" srcId="{8C2281B2-AC58-4EB7-B415-FAFBD30AF68E}" destId="{E0B734A9-28F3-4EB0-8551-FB1AD701A977}" srcOrd="7" destOrd="0" presId="urn:microsoft.com/office/officeart/2005/8/layout/default"/>
    <dgm:cxn modelId="{953408C6-C304-43DC-AA3C-D6F405A33F1D}" type="presParOf" srcId="{8C2281B2-AC58-4EB7-B415-FAFBD30AF68E}" destId="{E76EC5E2-750C-4EC4-AA29-969C7A04D1A5}" srcOrd="8" destOrd="0" presId="urn:microsoft.com/office/officeart/2005/8/layout/default"/>
    <dgm:cxn modelId="{01459A70-95FD-4806-A259-77286568E0DF}" type="presParOf" srcId="{8C2281B2-AC58-4EB7-B415-FAFBD30AF68E}" destId="{A6CBACEE-B6D1-4059-8CBD-731BD8BE80E1}" srcOrd="9" destOrd="0" presId="urn:microsoft.com/office/officeart/2005/8/layout/default"/>
    <dgm:cxn modelId="{C93EDC7B-2DA8-46A3-BCE7-D09C5E3D2E50}" type="presParOf" srcId="{8C2281B2-AC58-4EB7-B415-FAFBD30AF68E}" destId="{386FE3D1-F628-4FED-AFC5-9B759D739005}" srcOrd="10" destOrd="0" presId="urn:microsoft.com/office/officeart/2005/8/layout/default"/>
    <dgm:cxn modelId="{2A816ED5-1D48-4B3D-AFC3-C6D8C77B43E9}" type="presParOf" srcId="{8C2281B2-AC58-4EB7-B415-FAFBD30AF68E}" destId="{F4DEB0EF-9224-4C1E-BB3A-82FB959C6D8C}" srcOrd="11" destOrd="0" presId="urn:microsoft.com/office/officeart/2005/8/layout/default"/>
    <dgm:cxn modelId="{F0761418-0633-404F-9397-C9409C6D00D3}" type="presParOf" srcId="{8C2281B2-AC58-4EB7-B415-FAFBD30AF68E}" destId="{6C0D8AD4-B3D1-47C2-B2B9-26A75720EAE8}" srcOrd="12" destOrd="0" presId="urn:microsoft.com/office/officeart/2005/8/layout/default"/>
    <dgm:cxn modelId="{B68F5DC4-35B4-41C1-B890-80CB8B3F8555}" type="presParOf" srcId="{8C2281B2-AC58-4EB7-B415-FAFBD30AF68E}" destId="{C9C03473-FD54-4132-AE37-10042EB35A85}" srcOrd="13" destOrd="0" presId="urn:microsoft.com/office/officeart/2005/8/layout/default"/>
    <dgm:cxn modelId="{702C10A5-D389-4B58-97F8-DDD30828346D}" type="presParOf" srcId="{8C2281B2-AC58-4EB7-B415-FAFBD30AF68E}" destId="{B4AFA6AB-C75A-4009-9656-5F85EF94492A}" srcOrd="14" destOrd="0" presId="urn:microsoft.com/office/officeart/2005/8/layout/default"/>
    <dgm:cxn modelId="{D0E18C65-3C32-4B18-9054-6C832629962C}" type="presParOf" srcId="{8C2281B2-AC58-4EB7-B415-FAFBD30AF68E}" destId="{37EB06EF-3FEF-486C-B029-D4E776E18210}" srcOrd="15" destOrd="0" presId="urn:microsoft.com/office/officeart/2005/8/layout/default"/>
    <dgm:cxn modelId="{2EC5D467-B734-48B9-BB31-D7D1EEFD8019}" type="presParOf" srcId="{8C2281B2-AC58-4EB7-B415-FAFBD30AF68E}" destId="{4E53FA7E-27DF-454A-92B1-A37EC85F1EDC}" srcOrd="16" destOrd="0" presId="urn:microsoft.com/office/officeart/2005/8/layout/default"/>
    <dgm:cxn modelId="{29B885ED-DEA6-4A5A-B461-3E2CBDB6EBB4}" type="presParOf" srcId="{8C2281B2-AC58-4EB7-B415-FAFBD30AF68E}" destId="{AA3DB86E-D2C4-46C3-8F77-C10A81E585F9}" srcOrd="17" destOrd="0" presId="urn:microsoft.com/office/officeart/2005/8/layout/default"/>
    <dgm:cxn modelId="{EEF629D1-6CC0-4442-9796-00BFE1C40CCD}" type="presParOf" srcId="{8C2281B2-AC58-4EB7-B415-FAFBD30AF68E}" destId="{2DE7B8EA-A719-4190-B89F-1670BDF6F499}" srcOrd="18" destOrd="0" presId="urn:microsoft.com/office/officeart/2005/8/layout/default"/>
    <dgm:cxn modelId="{8B0B76B4-C77A-4C95-9BF8-6967D3E73259}" type="presParOf" srcId="{8C2281B2-AC58-4EB7-B415-FAFBD30AF68E}" destId="{CA21C477-E6B4-4010-A1AD-7D799AD1F1D7}" srcOrd="19" destOrd="0" presId="urn:microsoft.com/office/officeart/2005/8/layout/default"/>
    <dgm:cxn modelId="{3112679A-161C-4980-9FE6-D1C1D2DE61BD}" type="presParOf" srcId="{8C2281B2-AC58-4EB7-B415-FAFBD30AF68E}" destId="{E9483381-5417-44CA-B84F-F70D5D681BAD}" srcOrd="20" destOrd="0" presId="urn:microsoft.com/office/officeart/2005/8/layout/default"/>
    <dgm:cxn modelId="{0F063B74-016A-4DFD-B7BD-2617BE1E22BD}" type="presParOf" srcId="{8C2281B2-AC58-4EB7-B415-FAFBD30AF68E}" destId="{5E5D1650-59E6-4D81-B390-E50DB53692A1}" srcOrd="21" destOrd="0" presId="urn:microsoft.com/office/officeart/2005/8/layout/default"/>
    <dgm:cxn modelId="{9A2088A6-7795-445E-BD9F-5CFABCADDE66}" type="presParOf" srcId="{8C2281B2-AC58-4EB7-B415-FAFBD30AF68E}" destId="{C67361D2-0A60-43BE-9284-B7092102145C}"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3C055E15-8DCF-4094-8861-8AC1166940A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D961CE6C-A119-416B-A21A-16944B83CAAB}">
      <dgm:prSet phldrT="[Text]" custT="1"/>
      <dgm:spPr/>
      <dgm:t>
        <a:bodyPr/>
        <a:lstStyle/>
        <a:p>
          <a:r>
            <a:rPr lang="en-US" sz="2000" dirty="0"/>
            <a:t>Building a community care system that increases prevention efforts</a:t>
          </a:r>
        </a:p>
      </dgm:t>
    </dgm:pt>
    <dgm:pt modelId="{03C9D221-6811-4844-B321-9793E26649B2}" type="parTrans" cxnId="{4AE3FF00-1CD9-4F3A-84C3-95A6B655C3E7}">
      <dgm:prSet/>
      <dgm:spPr/>
      <dgm:t>
        <a:bodyPr/>
        <a:lstStyle/>
        <a:p>
          <a:endParaRPr lang="en-US" sz="1800"/>
        </a:p>
      </dgm:t>
    </dgm:pt>
    <dgm:pt modelId="{DAEDF563-6643-4719-8E6A-4877E37CE6C2}" type="sibTrans" cxnId="{4AE3FF00-1CD9-4F3A-84C3-95A6B655C3E7}">
      <dgm:prSet/>
      <dgm:spPr/>
      <dgm:t>
        <a:bodyPr/>
        <a:lstStyle/>
        <a:p>
          <a:endParaRPr lang="en-US" sz="1800"/>
        </a:p>
      </dgm:t>
    </dgm:pt>
    <dgm:pt modelId="{FBA08FEC-1306-4E2D-A1D9-EB15BE50180F}">
      <dgm:prSet phldrT="[Text]" custT="1"/>
      <dgm:spPr/>
      <dgm:t>
        <a:bodyPr/>
        <a:lstStyle/>
        <a:p>
          <a:r>
            <a:rPr lang="en-US" sz="2000" dirty="0"/>
            <a:t>Growing our behavioral health workforce </a:t>
          </a:r>
        </a:p>
      </dgm:t>
    </dgm:pt>
    <dgm:pt modelId="{C241EC1E-D05D-472D-9978-F41504EA787C}" type="parTrans" cxnId="{1E7AFFFC-2DA2-4194-B6D4-A0EE45CE1716}">
      <dgm:prSet/>
      <dgm:spPr/>
      <dgm:t>
        <a:bodyPr/>
        <a:lstStyle/>
        <a:p>
          <a:endParaRPr lang="en-US" sz="1800"/>
        </a:p>
      </dgm:t>
    </dgm:pt>
    <dgm:pt modelId="{54958157-D3E5-4E06-9714-37C5356AD596}" type="sibTrans" cxnId="{1E7AFFFC-2DA2-4194-B6D4-A0EE45CE1716}">
      <dgm:prSet/>
      <dgm:spPr/>
      <dgm:t>
        <a:bodyPr/>
        <a:lstStyle/>
        <a:p>
          <a:endParaRPr lang="en-US" sz="1800"/>
        </a:p>
      </dgm:t>
    </dgm:pt>
    <dgm:pt modelId="{9541A8B7-C493-45B2-A804-5F23B69FA0B1}">
      <dgm:prSet custT="1"/>
      <dgm:spPr/>
      <dgm:t>
        <a:bodyPr/>
        <a:lstStyle/>
        <a:p>
          <a:r>
            <a:rPr lang="en-US" sz="2000" dirty="0"/>
            <a:t>Offering better crisis response services and treatment options</a:t>
          </a:r>
        </a:p>
      </dgm:t>
    </dgm:pt>
    <dgm:pt modelId="{17B0A995-C75D-4D0E-A26D-3CC86631BB4D}" type="parTrans" cxnId="{6C6B7E4C-DE7E-4BCF-A221-612F15741FAD}">
      <dgm:prSet/>
      <dgm:spPr/>
      <dgm:t>
        <a:bodyPr/>
        <a:lstStyle/>
        <a:p>
          <a:endParaRPr lang="en-US" sz="1800"/>
        </a:p>
      </dgm:t>
    </dgm:pt>
    <dgm:pt modelId="{F3B54AFF-B227-4E22-8361-9859E0B1F304}" type="sibTrans" cxnId="{6C6B7E4C-DE7E-4BCF-A221-612F15741FAD}">
      <dgm:prSet/>
      <dgm:spPr/>
      <dgm:t>
        <a:bodyPr/>
        <a:lstStyle/>
        <a:p>
          <a:endParaRPr lang="en-US" sz="1800"/>
        </a:p>
      </dgm:t>
    </dgm:pt>
    <dgm:pt modelId="{970F1861-7E27-415F-994F-31131ABCB90C}">
      <dgm:prSet custT="1"/>
      <dgm:spPr/>
      <dgm:t>
        <a:bodyPr/>
        <a:lstStyle/>
        <a:p>
          <a:r>
            <a:rPr lang="en-US" sz="2000" dirty="0"/>
            <a:t>Focusing on much-needed research and innovation</a:t>
          </a:r>
        </a:p>
      </dgm:t>
    </dgm:pt>
    <dgm:pt modelId="{A89817AE-5A6B-4781-A067-C99CFDEEB8E9}" type="parTrans" cxnId="{D3485677-1671-49AB-940E-3457DF668EB6}">
      <dgm:prSet/>
      <dgm:spPr/>
      <dgm:t>
        <a:bodyPr/>
        <a:lstStyle/>
        <a:p>
          <a:endParaRPr lang="en-US" sz="1800"/>
        </a:p>
      </dgm:t>
    </dgm:pt>
    <dgm:pt modelId="{C5164157-8A41-4500-9070-E8F96BBB12D5}" type="sibTrans" cxnId="{D3485677-1671-49AB-940E-3457DF668EB6}">
      <dgm:prSet/>
      <dgm:spPr/>
      <dgm:t>
        <a:bodyPr/>
        <a:lstStyle/>
        <a:p>
          <a:endParaRPr lang="en-US" sz="1800"/>
        </a:p>
      </dgm:t>
    </dgm:pt>
    <dgm:pt modelId="{6F110357-97C2-4668-9802-C46BCABE3DEE}" type="pres">
      <dgm:prSet presAssocID="{3C055E15-8DCF-4094-8861-8AC1166940A9}" presName="linear" presStyleCnt="0">
        <dgm:presLayoutVars>
          <dgm:dir/>
          <dgm:animLvl val="lvl"/>
          <dgm:resizeHandles val="exact"/>
        </dgm:presLayoutVars>
      </dgm:prSet>
      <dgm:spPr/>
    </dgm:pt>
    <dgm:pt modelId="{90F4A839-0CA6-4DC0-9753-56B662237180}" type="pres">
      <dgm:prSet presAssocID="{D961CE6C-A119-416B-A21A-16944B83CAAB}" presName="parentLin" presStyleCnt="0"/>
      <dgm:spPr/>
    </dgm:pt>
    <dgm:pt modelId="{A63A68E8-2A51-4767-9FE9-BDD42BA275D0}" type="pres">
      <dgm:prSet presAssocID="{D961CE6C-A119-416B-A21A-16944B83CAAB}" presName="parentLeftMargin" presStyleLbl="node1" presStyleIdx="0" presStyleCnt="4"/>
      <dgm:spPr/>
    </dgm:pt>
    <dgm:pt modelId="{7CA65E74-60AE-453D-A319-3C173ADADE4B}" type="pres">
      <dgm:prSet presAssocID="{D961CE6C-A119-416B-A21A-16944B83CAAB}" presName="parentText" presStyleLbl="node1" presStyleIdx="0" presStyleCnt="4">
        <dgm:presLayoutVars>
          <dgm:chMax val="0"/>
          <dgm:bulletEnabled val="1"/>
        </dgm:presLayoutVars>
      </dgm:prSet>
      <dgm:spPr/>
    </dgm:pt>
    <dgm:pt modelId="{117287EC-4294-4CCD-9C58-F92D0F1AAC93}" type="pres">
      <dgm:prSet presAssocID="{D961CE6C-A119-416B-A21A-16944B83CAAB}" presName="negativeSpace" presStyleCnt="0"/>
      <dgm:spPr/>
    </dgm:pt>
    <dgm:pt modelId="{829C1A6C-BB2A-41F9-BFAB-9BF4868B1841}" type="pres">
      <dgm:prSet presAssocID="{D961CE6C-A119-416B-A21A-16944B83CAAB}" presName="childText" presStyleLbl="conFgAcc1" presStyleIdx="0" presStyleCnt="4">
        <dgm:presLayoutVars>
          <dgm:bulletEnabled val="1"/>
        </dgm:presLayoutVars>
      </dgm:prSet>
      <dgm:spPr/>
    </dgm:pt>
    <dgm:pt modelId="{4F19A7AC-28FA-48B4-BC57-FBB8722724A4}" type="pres">
      <dgm:prSet presAssocID="{DAEDF563-6643-4719-8E6A-4877E37CE6C2}" presName="spaceBetweenRectangles" presStyleCnt="0"/>
      <dgm:spPr/>
    </dgm:pt>
    <dgm:pt modelId="{195BE384-77F0-4083-ABDE-969DFEE703BE}" type="pres">
      <dgm:prSet presAssocID="{9541A8B7-C493-45B2-A804-5F23B69FA0B1}" presName="parentLin" presStyleCnt="0"/>
      <dgm:spPr/>
    </dgm:pt>
    <dgm:pt modelId="{140C38DF-9DA3-4427-B1E5-AE08B77DDD89}" type="pres">
      <dgm:prSet presAssocID="{9541A8B7-C493-45B2-A804-5F23B69FA0B1}" presName="parentLeftMargin" presStyleLbl="node1" presStyleIdx="0" presStyleCnt="4"/>
      <dgm:spPr/>
    </dgm:pt>
    <dgm:pt modelId="{29D97A2C-1CDA-4E46-B8A6-56CA95FD5100}" type="pres">
      <dgm:prSet presAssocID="{9541A8B7-C493-45B2-A804-5F23B69FA0B1}" presName="parentText" presStyleLbl="node1" presStyleIdx="1" presStyleCnt="4">
        <dgm:presLayoutVars>
          <dgm:chMax val="0"/>
          <dgm:bulletEnabled val="1"/>
        </dgm:presLayoutVars>
      </dgm:prSet>
      <dgm:spPr/>
    </dgm:pt>
    <dgm:pt modelId="{CC90FDBF-71C6-4522-B587-74779C389866}" type="pres">
      <dgm:prSet presAssocID="{9541A8B7-C493-45B2-A804-5F23B69FA0B1}" presName="negativeSpace" presStyleCnt="0"/>
      <dgm:spPr/>
    </dgm:pt>
    <dgm:pt modelId="{BCFB26B7-38B9-42E4-9227-D6699D8A70B2}" type="pres">
      <dgm:prSet presAssocID="{9541A8B7-C493-45B2-A804-5F23B69FA0B1}" presName="childText" presStyleLbl="conFgAcc1" presStyleIdx="1" presStyleCnt="4">
        <dgm:presLayoutVars>
          <dgm:bulletEnabled val="1"/>
        </dgm:presLayoutVars>
      </dgm:prSet>
      <dgm:spPr/>
    </dgm:pt>
    <dgm:pt modelId="{051CB568-B7FE-4C5B-AE75-AA75E523DC4F}" type="pres">
      <dgm:prSet presAssocID="{F3B54AFF-B227-4E22-8361-9859E0B1F304}" presName="spaceBetweenRectangles" presStyleCnt="0"/>
      <dgm:spPr/>
    </dgm:pt>
    <dgm:pt modelId="{B14291F6-550E-404D-80A7-729D764F8704}" type="pres">
      <dgm:prSet presAssocID="{FBA08FEC-1306-4E2D-A1D9-EB15BE50180F}" presName="parentLin" presStyleCnt="0"/>
      <dgm:spPr/>
    </dgm:pt>
    <dgm:pt modelId="{20D098ED-BBEF-4389-985D-5AF9939A762F}" type="pres">
      <dgm:prSet presAssocID="{FBA08FEC-1306-4E2D-A1D9-EB15BE50180F}" presName="parentLeftMargin" presStyleLbl="node1" presStyleIdx="1" presStyleCnt="4"/>
      <dgm:spPr/>
    </dgm:pt>
    <dgm:pt modelId="{F6802618-7B7E-4D05-A4A6-CC950D70A366}" type="pres">
      <dgm:prSet presAssocID="{FBA08FEC-1306-4E2D-A1D9-EB15BE50180F}" presName="parentText" presStyleLbl="node1" presStyleIdx="2" presStyleCnt="4">
        <dgm:presLayoutVars>
          <dgm:chMax val="0"/>
          <dgm:bulletEnabled val="1"/>
        </dgm:presLayoutVars>
      </dgm:prSet>
      <dgm:spPr/>
    </dgm:pt>
    <dgm:pt modelId="{9FAA6561-B712-4F74-9504-F8CCED412E5E}" type="pres">
      <dgm:prSet presAssocID="{FBA08FEC-1306-4E2D-A1D9-EB15BE50180F}" presName="negativeSpace" presStyleCnt="0"/>
      <dgm:spPr/>
    </dgm:pt>
    <dgm:pt modelId="{9F555429-9EE0-4A5F-B07B-945FE9367BEF}" type="pres">
      <dgm:prSet presAssocID="{FBA08FEC-1306-4E2D-A1D9-EB15BE50180F}" presName="childText" presStyleLbl="conFgAcc1" presStyleIdx="2" presStyleCnt="4">
        <dgm:presLayoutVars>
          <dgm:bulletEnabled val="1"/>
        </dgm:presLayoutVars>
      </dgm:prSet>
      <dgm:spPr/>
    </dgm:pt>
    <dgm:pt modelId="{E8343CCD-6E40-4235-BC0A-89957A2AC545}" type="pres">
      <dgm:prSet presAssocID="{54958157-D3E5-4E06-9714-37C5356AD596}" presName="spaceBetweenRectangles" presStyleCnt="0"/>
      <dgm:spPr/>
    </dgm:pt>
    <dgm:pt modelId="{92E38693-C196-4B96-8AB1-C43B41FB89DF}" type="pres">
      <dgm:prSet presAssocID="{970F1861-7E27-415F-994F-31131ABCB90C}" presName="parentLin" presStyleCnt="0"/>
      <dgm:spPr/>
    </dgm:pt>
    <dgm:pt modelId="{FF1DCB7D-E6AD-4D52-A36B-FEE343E8EF86}" type="pres">
      <dgm:prSet presAssocID="{970F1861-7E27-415F-994F-31131ABCB90C}" presName="parentLeftMargin" presStyleLbl="node1" presStyleIdx="2" presStyleCnt="4"/>
      <dgm:spPr/>
    </dgm:pt>
    <dgm:pt modelId="{A7D8B37C-1ADB-4914-A2A1-FADA0F8143DF}" type="pres">
      <dgm:prSet presAssocID="{970F1861-7E27-415F-994F-31131ABCB90C}" presName="parentText" presStyleLbl="node1" presStyleIdx="3" presStyleCnt="4">
        <dgm:presLayoutVars>
          <dgm:chMax val="0"/>
          <dgm:bulletEnabled val="1"/>
        </dgm:presLayoutVars>
      </dgm:prSet>
      <dgm:spPr/>
    </dgm:pt>
    <dgm:pt modelId="{8741D99B-1AA7-4DC0-8578-BE781CC3194A}" type="pres">
      <dgm:prSet presAssocID="{970F1861-7E27-415F-994F-31131ABCB90C}" presName="negativeSpace" presStyleCnt="0"/>
      <dgm:spPr/>
    </dgm:pt>
    <dgm:pt modelId="{6EABB351-CED3-4B37-987F-A393F1CCD3FF}" type="pres">
      <dgm:prSet presAssocID="{970F1861-7E27-415F-994F-31131ABCB90C}" presName="childText" presStyleLbl="conFgAcc1" presStyleIdx="3" presStyleCnt="4">
        <dgm:presLayoutVars>
          <dgm:bulletEnabled val="1"/>
        </dgm:presLayoutVars>
      </dgm:prSet>
      <dgm:spPr/>
    </dgm:pt>
  </dgm:ptLst>
  <dgm:cxnLst>
    <dgm:cxn modelId="{4AE3FF00-1CD9-4F3A-84C3-95A6B655C3E7}" srcId="{3C055E15-8DCF-4094-8861-8AC1166940A9}" destId="{D961CE6C-A119-416B-A21A-16944B83CAAB}" srcOrd="0" destOrd="0" parTransId="{03C9D221-6811-4844-B321-9793E26649B2}" sibTransId="{DAEDF563-6643-4719-8E6A-4877E37CE6C2}"/>
    <dgm:cxn modelId="{BC59D020-4F2E-48BB-987E-272ACA94458F}" type="presOf" srcId="{D961CE6C-A119-416B-A21A-16944B83CAAB}" destId="{A63A68E8-2A51-4767-9FE9-BDD42BA275D0}" srcOrd="0" destOrd="0" presId="urn:microsoft.com/office/officeart/2005/8/layout/list1"/>
    <dgm:cxn modelId="{FFDB4F2F-7053-467D-BE9B-F9CCB8E50D42}" type="presOf" srcId="{D961CE6C-A119-416B-A21A-16944B83CAAB}" destId="{7CA65E74-60AE-453D-A319-3C173ADADE4B}" srcOrd="1" destOrd="0" presId="urn:microsoft.com/office/officeart/2005/8/layout/list1"/>
    <dgm:cxn modelId="{5AB0723F-90FA-4CB7-B20D-970B110BD5C8}" type="presOf" srcId="{9541A8B7-C493-45B2-A804-5F23B69FA0B1}" destId="{140C38DF-9DA3-4427-B1E5-AE08B77DDD89}" srcOrd="0" destOrd="0" presId="urn:microsoft.com/office/officeart/2005/8/layout/list1"/>
    <dgm:cxn modelId="{7F94DE5B-4636-4FB4-9CE0-1F697C5E0EFC}" type="presOf" srcId="{FBA08FEC-1306-4E2D-A1D9-EB15BE50180F}" destId="{20D098ED-BBEF-4389-985D-5AF9939A762F}" srcOrd="0" destOrd="0" presId="urn:microsoft.com/office/officeart/2005/8/layout/list1"/>
    <dgm:cxn modelId="{04C61E4A-C377-497C-B1FC-DC02014125BF}" type="presOf" srcId="{970F1861-7E27-415F-994F-31131ABCB90C}" destId="{A7D8B37C-1ADB-4914-A2A1-FADA0F8143DF}" srcOrd="1" destOrd="0" presId="urn:microsoft.com/office/officeart/2005/8/layout/list1"/>
    <dgm:cxn modelId="{6C6B7E4C-DE7E-4BCF-A221-612F15741FAD}" srcId="{3C055E15-8DCF-4094-8861-8AC1166940A9}" destId="{9541A8B7-C493-45B2-A804-5F23B69FA0B1}" srcOrd="1" destOrd="0" parTransId="{17B0A995-C75D-4D0E-A26D-3CC86631BB4D}" sibTransId="{F3B54AFF-B227-4E22-8361-9859E0B1F304}"/>
    <dgm:cxn modelId="{D3485677-1671-49AB-940E-3457DF668EB6}" srcId="{3C055E15-8DCF-4094-8861-8AC1166940A9}" destId="{970F1861-7E27-415F-994F-31131ABCB90C}" srcOrd="3" destOrd="0" parTransId="{A89817AE-5A6B-4781-A067-C99CFDEEB8E9}" sibTransId="{C5164157-8A41-4500-9070-E8F96BBB12D5}"/>
    <dgm:cxn modelId="{669DBA84-784A-4F76-B44B-2817BA6E0B50}" type="presOf" srcId="{FBA08FEC-1306-4E2D-A1D9-EB15BE50180F}" destId="{F6802618-7B7E-4D05-A4A6-CC950D70A366}" srcOrd="1" destOrd="0" presId="urn:microsoft.com/office/officeart/2005/8/layout/list1"/>
    <dgm:cxn modelId="{4FF7B0FA-F861-467B-8729-702590B8BDBF}" type="presOf" srcId="{970F1861-7E27-415F-994F-31131ABCB90C}" destId="{FF1DCB7D-E6AD-4D52-A36B-FEE343E8EF86}" srcOrd="0" destOrd="0" presId="urn:microsoft.com/office/officeart/2005/8/layout/list1"/>
    <dgm:cxn modelId="{70C63CFB-B68A-4B54-BA74-FD0AAFCFC236}" type="presOf" srcId="{9541A8B7-C493-45B2-A804-5F23B69FA0B1}" destId="{29D97A2C-1CDA-4E46-B8A6-56CA95FD5100}" srcOrd="1" destOrd="0" presId="urn:microsoft.com/office/officeart/2005/8/layout/list1"/>
    <dgm:cxn modelId="{1E7AFFFC-2DA2-4194-B6D4-A0EE45CE1716}" srcId="{3C055E15-8DCF-4094-8861-8AC1166940A9}" destId="{FBA08FEC-1306-4E2D-A1D9-EB15BE50180F}" srcOrd="2" destOrd="0" parTransId="{C241EC1E-D05D-472D-9978-F41504EA787C}" sibTransId="{54958157-D3E5-4E06-9714-37C5356AD596}"/>
    <dgm:cxn modelId="{AD8765FF-6015-4B1D-8E2A-DDAE1F16DF0B}" type="presOf" srcId="{3C055E15-8DCF-4094-8861-8AC1166940A9}" destId="{6F110357-97C2-4668-9802-C46BCABE3DEE}" srcOrd="0" destOrd="0" presId="urn:microsoft.com/office/officeart/2005/8/layout/list1"/>
    <dgm:cxn modelId="{AA9B6789-4CD6-4A81-ABB8-13A612BE8291}" type="presParOf" srcId="{6F110357-97C2-4668-9802-C46BCABE3DEE}" destId="{90F4A839-0CA6-4DC0-9753-56B662237180}" srcOrd="0" destOrd="0" presId="urn:microsoft.com/office/officeart/2005/8/layout/list1"/>
    <dgm:cxn modelId="{D8AB5449-ECEF-4E60-9CB4-7DD9F7747E73}" type="presParOf" srcId="{90F4A839-0CA6-4DC0-9753-56B662237180}" destId="{A63A68E8-2A51-4767-9FE9-BDD42BA275D0}" srcOrd="0" destOrd="0" presId="urn:microsoft.com/office/officeart/2005/8/layout/list1"/>
    <dgm:cxn modelId="{0D9DB207-50E0-4C1F-8A12-1A714633E019}" type="presParOf" srcId="{90F4A839-0CA6-4DC0-9753-56B662237180}" destId="{7CA65E74-60AE-453D-A319-3C173ADADE4B}" srcOrd="1" destOrd="0" presId="urn:microsoft.com/office/officeart/2005/8/layout/list1"/>
    <dgm:cxn modelId="{A72A39B5-5D27-45F0-94BA-0B1D6566A50A}" type="presParOf" srcId="{6F110357-97C2-4668-9802-C46BCABE3DEE}" destId="{117287EC-4294-4CCD-9C58-F92D0F1AAC93}" srcOrd="1" destOrd="0" presId="urn:microsoft.com/office/officeart/2005/8/layout/list1"/>
    <dgm:cxn modelId="{947F6B37-6B90-4F22-B9E7-C270B307A9C0}" type="presParOf" srcId="{6F110357-97C2-4668-9802-C46BCABE3DEE}" destId="{829C1A6C-BB2A-41F9-BFAB-9BF4868B1841}" srcOrd="2" destOrd="0" presId="urn:microsoft.com/office/officeart/2005/8/layout/list1"/>
    <dgm:cxn modelId="{4CE53C24-7FB9-4BA1-810E-3AB69E20FEEC}" type="presParOf" srcId="{6F110357-97C2-4668-9802-C46BCABE3DEE}" destId="{4F19A7AC-28FA-48B4-BC57-FBB8722724A4}" srcOrd="3" destOrd="0" presId="urn:microsoft.com/office/officeart/2005/8/layout/list1"/>
    <dgm:cxn modelId="{B5EE6CA4-1950-467F-96C1-244FB6D6B266}" type="presParOf" srcId="{6F110357-97C2-4668-9802-C46BCABE3DEE}" destId="{195BE384-77F0-4083-ABDE-969DFEE703BE}" srcOrd="4" destOrd="0" presId="urn:microsoft.com/office/officeart/2005/8/layout/list1"/>
    <dgm:cxn modelId="{F6D4F4E2-4EDA-4DF3-8CA6-11DF778BECB2}" type="presParOf" srcId="{195BE384-77F0-4083-ABDE-969DFEE703BE}" destId="{140C38DF-9DA3-4427-B1E5-AE08B77DDD89}" srcOrd="0" destOrd="0" presId="urn:microsoft.com/office/officeart/2005/8/layout/list1"/>
    <dgm:cxn modelId="{13F6948B-21B6-4E96-8B44-AF9C862F5A3E}" type="presParOf" srcId="{195BE384-77F0-4083-ABDE-969DFEE703BE}" destId="{29D97A2C-1CDA-4E46-B8A6-56CA95FD5100}" srcOrd="1" destOrd="0" presId="urn:microsoft.com/office/officeart/2005/8/layout/list1"/>
    <dgm:cxn modelId="{8D00ABBD-3B3C-495E-809B-494B3C135F3F}" type="presParOf" srcId="{6F110357-97C2-4668-9802-C46BCABE3DEE}" destId="{CC90FDBF-71C6-4522-B587-74779C389866}" srcOrd="5" destOrd="0" presId="urn:microsoft.com/office/officeart/2005/8/layout/list1"/>
    <dgm:cxn modelId="{0A4D7631-5B83-4767-A053-50D7C3D64767}" type="presParOf" srcId="{6F110357-97C2-4668-9802-C46BCABE3DEE}" destId="{BCFB26B7-38B9-42E4-9227-D6699D8A70B2}" srcOrd="6" destOrd="0" presId="urn:microsoft.com/office/officeart/2005/8/layout/list1"/>
    <dgm:cxn modelId="{9865C3E9-A342-459B-9159-2C1DD6A84E0A}" type="presParOf" srcId="{6F110357-97C2-4668-9802-C46BCABE3DEE}" destId="{051CB568-B7FE-4C5B-AE75-AA75E523DC4F}" srcOrd="7" destOrd="0" presId="urn:microsoft.com/office/officeart/2005/8/layout/list1"/>
    <dgm:cxn modelId="{2B905433-C420-4B72-9777-B0C7BBFBE79D}" type="presParOf" srcId="{6F110357-97C2-4668-9802-C46BCABE3DEE}" destId="{B14291F6-550E-404D-80A7-729D764F8704}" srcOrd="8" destOrd="0" presId="urn:microsoft.com/office/officeart/2005/8/layout/list1"/>
    <dgm:cxn modelId="{213B5D6F-9916-4FE2-86C1-D81615F29B9F}" type="presParOf" srcId="{B14291F6-550E-404D-80A7-729D764F8704}" destId="{20D098ED-BBEF-4389-985D-5AF9939A762F}" srcOrd="0" destOrd="0" presId="urn:microsoft.com/office/officeart/2005/8/layout/list1"/>
    <dgm:cxn modelId="{5C2F6EB2-1935-46E3-85F1-8C71618652CE}" type="presParOf" srcId="{B14291F6-550E-404D-80A7-729D764F8704}" destId="{F6802618-7B7E-4D05-A4A6-CC950D70A366}" srcOrd="1" destOrd="0" presId="urn:microsoft.com/office/officeart/2005/8/layout/list1"/>
    <dgm:cxn modelId="{BD2C54F2-31CF-4BE9-9DE8-9C2A771FBBCD}" type="presParOf" srcId="{6F110357-97C2-4668-9802-C46BCABE3DEE}" destId="{9FAA6561-B712-4F74-9504-F8CCED412E5E}" srcOrd="9" destOrd="0" presId="urn:microsoft.com/office/officeart/2005/8/layout/list1"/>
    <dgm:cxn modelId="{17059129-148B-468B-A885-387D4D1BCE69}" type="presParOf" srcId="{6F110357-97C2-4668-9802-C46BCABE3DEE}" destId="{9F555429-9EE0-4A5F-B07B-945FE9367BEF}" srcOrd="10" destOrd="0" presId="urn:microsoft.com/office/officeart/2005/8/layout/list1"/>
    <dgm:cxn modelId="{A1EF9397-91B3-4FA7-B7F0-96C908FCAAD0}" type="presParOf" srcId="{6F110357-97C2-4668-9802-C46BCABE3DEE}" destId="{E8343CCD-6E40-4235-BC0A-89957A2AC545}" srcOrd="11" destOrd="0" presId="urn:microsoft.com/office/officeart/2005/8/layout/list1"/>
    <dgm:cxn modelId="{4413B957-3613-4E17-A9F3-AFCB9C65D8FB}" type="presParOf" srcId="{6F110357-97C2-4668-9802-C46BCABE3DEE}" destId="{92E38693-C196-4B96-8AB1-C43B41FB89DF}" srcOrd="12" destOrd="0" presId="urn:microsoft.com/office/officeart/2005/8/layout/list1"/>
    <dgm:cxn modelId="{D3A03E69-4818-44D8-89A9-68B29B2A67EE}" type="presParOf" srcId="{92E38693-C196-4B96-8AB1-C43B41FB89DF}" destId="{FF1DCB7D-E6AD-4D52-A36B-FEE343E8EF86}" srcOrd="0" destOrd="0" presId="urn:microsoft.com/office/officeart/2005/8/layout/list1"/>
    <dgm:cxn modelId="{82B6D82A-AF40-4E60-988A-1D7605F9B3D4}" type="presParOf" srcId="{92E38693-C196-4B96-8AB1-C43B41FB89DF}" destId="{A7D8B37C-1ADB-4914-A2A1-FADA0F8143DF}" srcOrd="1" destOrd="0" presId="urn:microsoft.com/office/officeart/2005/8/layout/list1"/>
    <dgm:cxn modelId="{704A7F06-F285-4144-AC13-EEEA616E61F8}" type="presParOf" srcId="{6F110357-97C2-4668-9802-C46BCABE3DEE}" destId="{8741D99B-1AA7-4DC0-8578-BE781CC3194A}" srcOrd="13" destOrd="0" presId="urn:microsoft.com/office/officeart/2005/8/layout/list1"/>
    <dgm:cxn modelId="{DD4F5547-DF18-4808-B35E-95AF2899269C}" type="presParOf" srcId="{6F110357-97C2-4668-9802-C46BCABE3DEE}" destId="{6EABB351-CED3-4B37-987F-A393F1CCD3FF}"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C53503-FA77-4774-A5ED-F98A51823685}"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06A24DE8-B949-4459-A30B-8B59FE640330}">
      <dgm:prSet phldrT="[Text]"/>
      <dgm:spPr/>
      <dgm:t>
        <a:bodyPr/>
        <a:lstStyle/>
        <a:p>
          <a:r>
            <a:rPr lang="en-US" dirty="0"/>
            <a:t>Psychiatric Residential Treatment Facilities (PRTF)</a:t>
          </a:r>
        </a:p>
      </dgm:t>
    </dgm:pt>
    <dgm:pt modelId="{079AF9FB-33C5-41C1-88B8-976E3AB3B034}" type="parTrans" cxnId="{121105E9-3E7A-472D-8722-C73C2428EFCF}">
      <dgm:prSet/>
      <dgm:spPr/>
      <dgm:t>
        <a:bodyPr/>
        <a:lstStyle/>
        <a:p>
          <a:endParaRPr lang="en-US"/>
        </a:p>
      </dgm:t>
    </dgm:pt>
    <dgm:pt modelId="{1E646827-9869-42C0-851A-8144BA2FEBA8}" type="sibTrans" cxnId="{121105E9-3E7A-472D-8722-C73C2428EFCF}">
      <dgm:prSet/>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t>
        <a:bodyPr/>
        <a:lstStyle/>
        <a:p>
          <a:endParaRPr lang="en-US"/>
        </a:p>
      </dgm:t>
      <dgm:extLst>
        <a:ext uri="{E40237B7-FDA0-4F09-8148-C483321AD2D9}">
          <dgm14:cNvPr xmlns:dgm14="http://schemas.microsoft.com/office/drawing/2010/diagram" id="0" name="" descr="Care outline"/>
        </a:ext>
      </dgm:extLst>
    </dgm:pt>
    <dgm:pt modelId="{031F08E9-2C66-4D99-A298-7D056D3389D5}">
      <dgm:prSet/>
      <dgm:spPr/>
      <dgm:t>
        <a:bodyPr/>
        <a:lstStyle/>
        <a:p>
          <a:r>
            <a:rPr lang="en-US" dirty="0"/>
            <a:t>Prevention</a:t>
          </a:r>
        </a:p>
      </dgm:t>
    </dgm:pt>
    <dgm:pt modelId="{B068A49A-FC0F-428C-8717-5E2AC10091DB}" type="parTrans" cxnId="{DD928367-BC74-420C-A393-C696C7698E37}">
      <dgm:prSet/>
      <dgm:spPr/>
      <dgm:t>
        <a:bodyPr/>
        <a:lstStyle/>
        <a:p>
          <a:endParaRPr lang="en-US"/>
        </a:p>
      </dgm:t>
    </dgm:pt>
    <dgm:pt modelId="{B901F5D0-6A88-427A-92C0-6AF701F2A9D1}" type="sibTrans" cxnId="{DD928367-BC74-420C-A393-C696C7698E37}">
      <dgm:prSet/>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t>
        <a:bodyPr/>
        <a:lstStyle/>
        <a:p>
          <a:endParaRPr lang="en-US"/>
        </a:p>
      </dgm:t>
      <dgm:extLst>
        <a:ext uri="{E40237B7-FDA0-4F09-8148-C483321AD2D9}">
          <dgm14:cNvPr xmlns:dgm14="http://schemas.microsoft.com/office/drawing/2010/diagram" id="0" name="" descr="Care outline"/>
        </a:ext>
      </dgm:extLst>
    </dgm:pt>
    <dgm:pt modelId="{E16FAC5F-C34C-4402-B47C-C96B99290784}">
      <dgm:prSet phldrT="[Text]"/>
      <dgm:spPr/>
      <dgm:t>
        <a:bodyPr/>
        <a:lstStyle/>
        <a:p>
          <a:r>
            <a:rPr lang="en-US" dirty="0"/>
            <a:t>Expanded Forensic Services </a:t>
          </a:r>
        </a:p>
      </dgm:t>
    </dgm:pt>
    <dgm:pt modelId="{922967E2-39F1-4420-B2F3-FF7BB616D4C8}" type="parTrans" cxnId="{F6E620DD-0C5A-440B-B4B4-D798EC3FEE3C}">
      <dgm:prSet/>
      <dgm:spPr/>
      <dgm:t>
        <a:bodyPr/>
        <a:lstStyle/>
        <a:p>
          <a:endParaRPr lang="en-US"/>
        </a:p>
      </dgm:t>
    </dgm:pt>
    <dgm:pt modelId="{A6F482E6-9D4F-42AB-9FBE-B95C74EB45B4}" type="sibTrans" cxnId="{F6E620DD-0C5A-440B-B4B4-D798EC3FEE3C}">
      <dgm:prSet/>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t>
        <a:bodyPr/>
        <a:lstStyle/>
        <a:p>
          <a:endParaRPr lang="en-US"/>
        </a:p>
      </dgm:t>
      <dgm:extLst>
        <a:ext uri="{E40237B7-FDA0-4F09-8148-C483321AD2D9}">
          <dgm14:cNvPr xmlns:dgm14="http://schemas.microsoft.com/office/drawing/2010/diagram" id="0" name="" descr="Care outline"/>
        </a:ext>
      </dgm:extLst>
    </dgm:pt>
    <dgm:pt modelId="{6C463E25-8947-46EA-BEE1-F9A00377DAD8}">
      <dgm:prSet phldrT="[Text]"/>
      <dgm:spPr/>
      <dgm:t>
        <a:bodyPr/>
        <a:lstStyle/>
        <a:p>
          <a:r>
            <a:rPr lang="en-US" dirty="0"/>
            <a:t>Crisis Services &amp;  Integrated Care</a:t>
          </a:r>
        </a:p>
      </dgm:t>
    </dgm:pt>
    <dgm:pt modelId="{D844AC72-F22E-4F48-8797-CF1421F4CA5C}" type="parTrans" cxnId="{30E83C21-139E-49AD-8424-43CEA4CAF307}">
      <dgm:prSet/>
      <dgm:spPr/>
      <dgm:t>
        <a:bodyPr/>
        <a:lstStyle/>
        <a:p>
          <a:endParaRPr lang="en-US"/>
        </a:p>
      </dgm:t>
    </dgm:pt>
    <dgm:pt modelId="{85F8524D-882B-437B-9AF6-04981243FC1D}" type="sibTrans" cxnId="{30E83C21-139E-49AD-8424-43CEA4CAF307}">
      <dgm:prSet/>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t>
        <a:bodyPr/>
        <a:lstStyle/>
        <a:p>
          <a:endParaRPr lang="en-US"/>
        </a:p>
      </dgm:t>
      <dgm:extLst>
        <a:ext uri="{E40237B7-FDA0-4F09-8148-C483321AD2D9}">
          <dgm14:cNvPr xmlns:dgm14="http://schemas.microsoft.com/office/drawing/2010/diagram" id="0" name="" descr="Care outline"/>
        </a:ext>
      </dgm:extLst>
    </dgm:pt>
    <dgm:pt modelId="{3F9C05BA-0704-42A9-9FF5-85CB11F68B92}">
      <dgm:prSet phldrT="[Text]"/>
      <dgm:spPr/>
      <dgm:t>
        <a:bodyPr/>
        <a:lstStyle/>
        <a:p>
          <a:endParaRPr lang="en-US" dirty="0"/>
        </a:p>
      </dgm:t>
    </dgm:pt>
    <dgm:pt modelId="{ECFC6A2F-779A-4D7D-8FDA-C67D1F28AF83}" type="parTrans" cxnId="{0EE49FC1-6492-419E-AD86-E60F198B3754}">
      <dgm:prSet/>
      <dgm:spPr/>
      <dgm:t>
        <a:bodyPr/>
        <a:lstStyle/>
        <a:p>
          <a:endParaRPr lang="en-US"/>
        </a:p>
      </dgm:t>
    </dgm:pt>
    <dgm:pt modelId="{85903D1B-9A3E-44C2-B792-F45C030DFFA7}" type="sibTrans" cxnId="{0EE49FC1-6492-419E-AD86-E60F198B3754}">
      <dgm:prSet/>
      <dgm:spPr>
        <a:blipFill>
          <a:blip xmlns:r="http://schemas.openxmlformats.org/officeDocument/2006/relationships" r:embed="rId3" cstate="screen">
            <a:extLst>
              <a:ext uri="{28A0092B-C50C-407E-A947-70E740481C1C}">
                <a14:useLocalDpi xmlns:a14="http://schemas.microsoft.com/office/drawing/2010/main" val="0"/>
              </a:ext>
            </a:extLst>
          </a:blip>
          <a:srcRect/>
          <a:stretch>
            <a:fillRect l="-18000" r="-18000"/>
          </a:stretch>
        </a:blipFill>
      </dgm:spPr>
      <dgm:t>
        <a:bodyPr/>
        <a:lstStyle/>
        <a:p>
          <a:endParaRPr lang="en-US"/>
        </a:p>
      </dgm:t>
      <dgm:extLst>
        <a:ext uri="{E40237B7-FDA0-4F09-8148-C483321AD2D9}">
          <dgm14:cNvPr xmlns:dgm14="http://schemas.microsoft.com/office/drawing/2010/diagram" id="0" name="" descr="Hands forming circle"/>
        </a:ext>
      </dgm:extLst>
    </dgm:pt>
    <dgm:pt modelId="{5E463E93-FD44-40D1-AD9A-A22563EE3605}" type="pres">
      <dgm:prSet presAssocID="{19C53503-FA77-4774-A5ED-F98A51823685}" presName="Name0" presStyleCnt="0">
        <dgm:presLayoutVars>
          <dgm:chMax val="7"/>
          <dgm:chPref val="7"/>
          <dgm:dir/>
        </dgm:presLayoutVars>
      </dgm:prSet>
      <dgm:spPr/>
    </dgm:pt>
    <dgm:pt modelId="{5DE96603-9F3C-4BDA-8673-4963484DF0EC}" type="pres">
      <dgm:prSet presAssocID="{19C53503-FA77-4774-A5ED-F98A51823685}" presName="Name1" presStyleCnt="0"/>
      <dgm:spPr/>
    </dgm:pt>
    <dgm:pt modelId="{A4F836FC-EA2F-42BA-AB47-56678FB9F745}" type="pres">
      <dgm:prSet presAssocID="{85903D1B-9A3E-44C2-B792-F45C030DFFA7}" presName="picture_1" presStyleCnt="0"/>
      <dgm:spPr/>
    </dgm:pt>
    <dgm:pt modelId="{D1CCE10A-E5F2-4DFD-8F4B-0E191442B2F2}" type="pres">
      <dgm:prSet presAssocID="{85903D1B-9A3E-44C2-B792-F45C030DFFA7}" presName="pictureRepeatNode" presStyleLbl="alignImgPlace1" presStyleIdx="0" presStyleCnt="5" custLinFactNeighborY="0"/>
      <dgm:spPr/>
    </dgm:pt>
    <dgm:pt modelId="{BE0D8945-B9D8-40F6-AE1F-9B7FF6C460AD}" type="pres">
      <dgm:prSet presAssocID="{3F9C05BA-0704-42A9-9FF5-85CB11F68B92}" presName="text_1" presStyleLbl="node1" presStyleIdx="0" presStyleCnt="0">
        <dgm:presLayoutVars>
          <dgm:bulletEnabled val="1"/>
        </dgm:presLayoutVars>
      </dgm:prSet>
      <dgm:spPr/>
    </dgm:pt>
    <dgm:pt modelId="{A0B6B6F7-187B-4693-9DEC-C5E15BE81542}" type="pres">
      <dgm:prSet presAssocID="{85F8524D-882B-437B-9AF6-04981243FC1D}" presName="picture_2" presStyleCnt="0"/>
      <dgm:spPr/>
    </dgm:pt>
    <dgm:pt modelId="{1A73FD3F-DED2-4343-9F1F-5301B520D408}" type="pres">
      <dgm:prSet presAssocID="{85F8524D-882B-437B-9AF6-04981243FC1D}" presName="pictureRepeatNode" presStyleLbl="alignImgPlace1" presStyleIdx="1" presStyleCnt="5"/>
      <dgm:spPr/>
    </dgm:pt>
    <dgm:pt modelId="{B40EEE80-5C0A-45D9-B112-2B68D7331524}" type="pres">
      <dgm:prSet presAssocID="{6C463E25-8947-46EA-BEE1-F9A00377DAD8}" presName="line_2" presStyleLbl="parChTrans1D1" presStyleIdx="0" presStyleCnt="4"/>
      <dgm:spPr/>
    </dgm:pt>
    <dgm:pt modelId="{817E8739-8196-4337-A2D0-044C1E3E66F4}" type="pres">
      <dgm:prSet presAssocID="{6C463E25-8947-46EA-BEE1-F9A00377DAD8}" presName="textparent_2" presStyleLbl="node1" presStyleIdx="0" presStyleCnt="0"/>
      <dgm:spPr/>
    </dgm:pt>
    <dgm:pt modelId="{55831C88-D559-4A11-8C29-CB9B5DCD001B}" type="pres">
      <dgm:prSet presAssocID="{6C463E25-8947-46EA-BEE1-F9A00377DAD8}" presName="text_2" presStyleLbl="revTx" presStyleIdx="0" presStyleCnt="4">
        <dgm:presLayoutVars>
          <dgm:bulletEnabled val="1"/>
        </dgm:presLayoutVars>
      </dgm:prSet>
      <dgm:spPr/>
    </dgm:pt>
    <dgm:pt modelId="{0BD10545-02D0-4100-A486-DEF708F655EA}" type="pres">
      <dgm:prSet presAssocID="{1E646827-9869-42C0-851A-8144BA2FEBA8}" presName="picture_3" presStyleCnt="0"/>
      <dgm:spPr/>
    </dgm:pt>
    <dgm:pt modelId="{D410B0A0-B13C-4B57-B2F3-4BC05F29E161}" type="pres">
      <dgm:prSet presAssocID="{1E646827-9869-42C0-851A-8144BA2FEBA8}" presName="pictureRepeatNode" presStyleLbl="alignImgPlace1" presStyleIdx="2" presStyleCnt="5"/>
      <dgm:spPr/>
    </dgm:pt>
    <dgm:pt modelId="{02A296DF-8707-4AFF-9288-437F2086D462}" type="pres">
      <dgm:prSet presAssocID="{06A24DE8-B949-4459-A30B-8B59FE640330}" presName="line_3" presStyleLbl="parChTrans1D1" presStyleIdx="1" presStyleCnt="4"/>
      <dgm:spPr/>
    </dgm:pt>
    <dgm:pt modelId="{293F4586-A79E-4073-B08B-0C2C7AFC420A}" type="pres">
      <dgm:prSet presAssocID="{06A24DE8-B949-4459-A30B-8B59FE640330}" presName="textparent_3" presStyleLbl="node1" presStyleIdx="0" presStyleCnt="0"/>
      <dgm:spPr/>
    </dgm:pt>
    <dgm:pt modelId="{C4E36212-B5C4-457D-8853-686B4E1D3116}" type="pres">
      <dgm:prSet presAssocID="{06A24DE8-B949-4459-A30B-8B59FE640330}" presName="text_3" presStyleLbl="revTx" presStyleIdx="1" presStyleCnt="4">
        <dgm:presLayoutVars>
          <dgm:bulletEnabled val="1"/>
        </dgm:presLayoutVars>
      </dgm:prSet>
      <dgm:spPr/>
    </dgm:pt>
    <dgm:pt modelId="{0E270B5F-CE32-4980-8572-0AAAC328C51B}" type="pres">
      <dgm:prSet presAssocID="{A6F482E6-9D4F-42AB-9FBE-B95C74EB45B4}" presName="picture_4" presStyleCnt="0"/>
      <dgm:spPr/>
    </dgm:pt>
    <dgm:pt modelId="{12B64D61-71F3-487E-B7B4-CCD4A31EFCDE}" type="pres">
      <dgm:prSet presAssocID="{A6F482E6-9D4F-42AB-9FBE-B95C74EB45B4}" presName="pictureRepeatNode" presStyleLbl="alignImgPlace1" presStyleIdx="3" presStyleCnt="5"/>
      <dgm:spPr/>
    </dgm:pt>
    <dgm:pt modelId="{C6EBD0A2-DB25-4B80-80F3-4B7D5E2039F1}" type="pres">
      <dgm:prSet presAssocID="{E16FAC5F-C34C-4402-B47C-C96B99290784}" presName="line_4" presStyleLbl="parChTrans1D1" presStyleIdx="2" presStyleCnt="4"/>
      <dgm:spPr/>
    </dgm:pt>
    <dgm:pt modelId="{F50A4AAF-9DA2-4447-8676-15A173CBA9D9}" type="pres">
      <dgm:prSet presAssocID="{E16FAC5F-C34C-4402-B47C-C96B99290784}" presName="textparent_4" presStyleLbl="node1" presStyleIdx="0" presStyleCnt="0"/>
      <dgm:spPr/>
    </dgm:pt>
    <dgm:pt modelId="{E57841A3-9C75-45DC-B58A-410F11E9E6CE}" type="pres">
      <dgm:prSet presAssocID="{E16FAC5F-C34C-4402-B47C-C96B99290784}" presName="text_4" presStyleLbl="revTx" presStyleIdx="2" presStyleCnt="4">
        <dgm:presLayoutVars>
          <dgm:bulletEnabled val="1"/>
        </dgm:presLayoutVars>
      </dgm:prSet>
      <dgm:spPr/>
    </dgm:pt>
    <dgm:pt modelId="{42170D3C-B30B-44D4-AC1D-51EB2002264B}" type="pres">
      <dgm:prSet presAssocID="{B901F5D0-6A88-427A-92C0-6AF701F2A9D1}" presName="picture_5" presStyleCnt="0"/>
      <dgm:spPr/>
    </dgm:pt>
    <dgm:pt modelId="{5AE40D5D-C731-4BA8-9D62-E6B9462F9A60}" type="pres">
      <dgm:prSet presAssocID="{B901F5D0-6A88-427A-92C0-6AF701F2A9D1}" presName="pictureRepeatNode" presStyleLbl="alignImgPlace1" presStyleIdx="4" presStyleCnt="5"/>
      <dgm:spPr/>
    </dgm:pt>
    <dgm:pt modelId="{BD9EB0F1-969E-471D-9342-FB631AE57DF8}" type="pres">
      <dgm:prSet presAssocID="{031F08E9-2C66-4D99-A298-7D056D3389D5}" presName="line_5" presStyleLbl="parChTrans1D1" presStyleIdx="3" presStyleCnt="4"/>
      <dgm:spPr/>
    </dgm:pt>
    <dgm:pt modelId="{9127256E-0CEB-400B-A5FA-A098AD9482B2}" type="pres">
      <dgm:prSet presAssocID="{031F08E9-2C66-4D99-A298-7D056D3389D5}" presName="textparent_5" presStyleLbl="node1" presStyleIdx="0" presStyleCnt="0"/>
      <dgm:spPr/>
    </dgm:pt>
    <dgm:pt modelId="{CE1CEF69-EB6A-4E4F-90C3-A4DD94301E2B}" type="pres">
      <dgm:prSet presAssocID="{031F08E9-2C66-4D99-A298-7D056D3389D5}" presName="text_5" presStyleLbl="revTx" presStyleIdx="3" presStyleCnt="4">
        <dgm:presLayoutVars>
          <dgm:bulletEnabled val="1"/>
        </dgm:presLayoutVars>
      </dgm:prSet>
      <dgm:spPr/>
    </dgm:pt>
  </dgm:ptLst>
  <dgm:cxnLst>
    <dgm:cxn modelId="{8659111E-8B4B-4AFD-84EC-E01A33578AFC}" type="presOf" srcId="{1E646827-9869-42C0-851A-8144BA2FEBA8}" destId="{D410B0A0-B13C-4B57-B2F3-4BC05F29E161}" srcOrd="0" destOrd="0" presId="urn:microsoft.com/office/officeart/2008/layout/CircularPictureCallout"/>
    <dgm:cxn modelId="{30E83C21-139E-49AD-8424-43CEA4CAF307}" srcId="{19C53503-FA77-4774-A5ED-F98A51823685}" destId="{6C463E25-8947-46EA-BEE1-F9A00377DAD8}" srcOrd="1" destOrd="0" parTransId="{D844AC72-F22E-4F48-8797-CF1421F4CA5C}" sibTransId="{85F8524D-882B-437B-9AF6-04981243FC1D}"/>
    <dgm:cxn modelId="{96E00B35-54B8-485C-A670-EC26C3C13FC8}" type="presOf" srcId="{A6F482E6-9D4F-42AB-9FBE-B95C74EB45B4}" destId="{12B64D61-71F3-487E-B7B4-CCD4A31EFCDE}" srcOrd="0" destOrd="0" presId="urn:microsoft.com/office/officeart/2008/layout/CircularPictureCallout"/>
    <dgm:cxn modelId="{DD928367-BC74-420C-A393-C696C7698E37}" srcId="{19C53503-FA77-4774-A5ED-F98A51823685}" destId="{031F08E9-2C66-4D99-A298-7D056D3389D5}" srcOrd="4" destOrd="0" parTransId="{B068A49A-FC0F-428C-8717-5E2AC10091DB}" sibTransId="{B901F5D0-6A88-427A-92C0-6AF701F2A9D1}"/>
    <dgm:cxn modelId="{AC856E74-91E7-48F6-AA0D-C8C1C168EDA3}" type="presOf" srcId="{B901F5D0-6A88-427A-92C0-6AF701F2A9D1}" destId="{5AE40D5D-C731-4BA8-9D62-E6B9462F9A60}" srcOrd="0" destOrd="0" presId="urn:microsoft.com/office/officeart/2008/layout/CircularPictureCallout"/>
    <dgm:cxn modelId="{48B27E57-2BD1-4D37-B184-5C7E3D2BFFD0}" type="presOf" srcId="{031F08E9-2C66-4D99-A298-7D056D3389D5}" destId="{CE1CEF69-EB6A-4E4F-90C3-A4DD94301E2B}" srcOrd="0" destOrd="0" presId="urn:microsoft.com/office/officeart/2008/layout/CircularPictureCallout"/>
    <dgm:cxn modelId="{9A855282-6018-45C6-8EB9-1A32EC3A9F07}" type="presOf" srcId="{85903D1B-9A3E-44C2-B792-F45C030DFFA7}" destId="{D1CCE10A-E5F2-4DFD-8F4B-0E191442B2F2}" srcOrd="0" destOrd="0" presId="urn:microsoft.com/office/officeart/2008/layout/CircularPictureCallout"/>
    <dgm:cxn modelId="{B23E7784-1722-4B18-A5ED-5D9C3C881C45}" type="presOf" srcId="{19C53503-FA77-4774-A5ED-F98A51823685}" destId="{5E463E93-FD44-40D1-AD9A-A22563EE3605}" srcOrd="0" destOrd="0" presId="urn:microsoft.com/office/officeart/2008/layout/CircularPictureCallout"/>
    <dgm:cxn modelId="{BB2B1590-4808-498B-A226-F03C280B5E2D}" type="presOf" srcId="{E16FAC5F-C34C-4402-B47C-C96B99290784}" destId="{E57841A3-9C75-45DC-B58A-410F11E9E6CE}" srcOrd="0" destOrd="0" presId="urn:microsoft.com/office/officeart/2008/layout/CircularPictureCallout"/>
    <dgm:cxn modelId="{22F2D4AF-2D0D-47C8-B555-55DD516101C4}" type="presOf" srcId="{3F9C05BA-0704-42A9-9FF5-85CB11F68B92}" destId="{BE0D8945-B9D8-40F6-AE1F-9B7FF6C460AD}" srcOrd="0" destOrd="0" presId="urn:microsoft.com/office/officeart/2008/layout/CircularPictureCallout"/>
    <dgm:cxn modelId="{D6DB30C1-C039-41A1-B99D-E992F6339059}" type="presOf" srcId="{85F8524D-882B-437B-9AF6-04981243FC1D}" destId="{1A73FD3F-DED2-4343-9F1F-5301B520D408}" srcOrd="0" destOrd="0" presId="urn:microsoft.com/office/officeart/2008/layout/CircularPictureCallout"/>
    <dgm:cxn modelId="{0EE49FC1-6492-419E-AD86-E60F198B3754}" srcId="{19C53503-FA77-4774-A5ED-F98A51823685}" destId="{3F9C05BA-0704-42A9-9FF5-85CB11F68B92}" srcOrd="0" destOrd="0" parTransId="{ECFC6A2F-779A-4D7D-8FDA-C67D1F28AF83}" sibTransId="{85903D1B-9A3E-44C2-B792-F45C030DFFA7}"/>
    <dgm:cxn modelId="{F6E620DD-0C5A-440B-B4B4-D798EC3FEE3C}" srcId="{19C53503-FA77-4774-A5ED-F98A51823685}" destId="{E16FAC5F-C34C-4402-B47C-C96B99290784}" srcOrd="3" destOrd="0" parTransId="{922967E2-39F1-4420-B2F3-FF7BB616D4C8}" sibTransId="{A6F482E6-9D4F-42AB-9FBE-B95C74EB45B4}"/>
    <dgm:cxn modelId="{620585E1-E483-4A36-99CF-736CB332EB86}" type="presOf" srcId="{6C463E25-8947-46EA-BEE1-F9A00377DAD8}" destId="{55831C88-D559-4A11-8C29-CB9B5DCD001B}" srcOrd="0" destOrd="0" presId="urn:microsoft.com/office/officeart/2008/layout/CircularPictureCallout"/>
    <dgm:cxn modelId="{121105E9-3E7A-472D-8722-C73C2428EFCF}" srcId="{19C53503-FA77-4774-A5ED-F98A51823685}" destId="{06A24DE8-B949-4459-A30B-8B59FE640330}" srcOrd="2" destOrd="0" parTransId="{079AF9FB-33C5-41C1-88B8-976E3AB3B034}" sibTransId="{1E646827-9869-42C0-851A-8144BA2FEBA8}"/>
    <dgm:cxn modelId="{B8D636ED-2EFD-4D31-B81E-FEC93FA26CB1}" type="presOf" srcId="{06A24DE8-B949-4459-A30B-8B59FE640330}" destId="{C4E36212-B5C4-457D-8853-686B4E1D3116}" srcOrd="0" destOrd="0" presId="urn:microsoft.com/office/officeart/2008/layout/CircularPictureCallout"/>
    <dgm:cxn modelId="{5E489A6A-54F1-40AD-B749-C212EC827C58}" type="presParOf" srcId="{5E463E93-FD44-40D1-AD9A-A22563EE3605}" destId="{5DE96603-9F3C-4BDA-8673-4963484DF0EC}" srcOrd="0" destOrd="0" presId="urn:microsoft.com/office/officeart/2008/layout/CircularPictureCallout"/>
    <dgm:cxn modelId="{133031E0-F978-428F-87A4-786CA80AA01A}" type="presParOf" srcId="{5DE96603-9F3C-4BDA-8673-4963484DF0EC}" destId="{A4F836FC-EA2F-42BA-AB47-56678FB9F745}" srcOrd="0" destOrd="0" presId="urn:microsoft.com/office/officeart/2008/layout/CircularPictureCallout"/>
    <dgm:cxn modelId="{A2FDF7B2-B0A9-49AB-8EB0-85902A782ABB}" type="presParOf" srcId="{A4F836FC-EA2F-42BA-AB47-56678FB9F745}" destId="{D1CCE10A-E5F2-4DFD-8F4B-0E191442B2F2}" srcOrd="0" destOrd="0" presId="urn:microsoft.com/office/officeart/2008/layout/CircularPictureCallout"/>
    <dgm:cxn modelId="{DC411EBC-884F-43DC-8669-63D75EBEFA31}" type="presParOf" srcId="{5DE96603-9F3C-4BDA-8673-4963484DF0EC}" destId="{BE0D8945-B9D8-40F6-AE1F-9B7FF6C460AD}" srcOrd="1" destOrd="0" presId="urn:microsoft.com/office/officeart/2008/layout/CircularPictureCallout"/>
    <dgm:cxn modelId="{AD7F057E-8E5C-49B0-AD96-860FA6A96986}" type="presParOf" srcId="{5DE96603-9F3C-4BDA-8673-4963484DF0EC}" destId="{A0B6B6F7-187B-4693-9DEC-C5E15BE81542}" srcOrd="2" destOrd="0" presId="urn:microsoft.com/office/officeart/2008/layout/CircularPictureCallout"/>
    <dgm:cxn modelId="{24BA3D4F-10A2-498C-B9C9-E37256B8B62D}" type="presParOf" srcId="{A0B6B6F7-187B-4693-9DEC-C5E15BE81542}" destId="{1A73FD3F-DED2-4343-9F1F-5301B520D408}" srcOrd="0" destOrd="0" presId="urn:microsoft.com/office/officeart/2008/layout/CircularPictureCallout"/>
    <dgm:cxn modelId="{EB355D6F-7650-4B2C-A084-F51F09A2EF20}" type="presParOf" srcId="{5DE96603-9F3C-4BDA-8673-4963484DF0EC}" destId="{B40EEE80-5C0A-45D9-B112-2B68D7331524}" srcOrd="3" destOrd="0" presId="urn:microsoft.com/office/officeart/2008/layout/CircularPictureCallout"/>
    <dgm:cxn modelId="{EEBFEC65-5000-4BCE-8C12-6AA3348D6BEA}" type="presParOf" srcId="{5DE96603-9F3C-4BDA-8673-4963484DF0EC}" destId="{817E8739-8196-4337-A2D0-044C1E3E66F4}" srcOrd="4" destOrd="0" presId="urn:microsoft.com/office/officeart/2008/layout/CircularPictureCallout"/>
    <dgm:cxn modelId="{D8B6326A-E938-4FA1-9627-E4AED6E2789F}" type="presParOf" srcId="{817E8739-8196-4337-A2D0-044C1E3E66F4}" destId="{55831C88-D559-4A11-8C29-CB9B5DCD001B}" srcOrd="0" destOrd="0" presId="urn:microsoft.com/office/officeart/2008/layout/CircularPictureCallout"/>
    <dgm:cxn modelId="{1074D98D-C221-4AC1-8713-2BD9103082B2}" type="presParOf" srcId="{5DE96603-9F3C-4BDA-8673-4963484DF0EC}" destId="{0BD10545-02D0-4100-A486-DEF708F655EA}" srcOrd="5" destOrd="0" presId="urn:microsoft.com/office/officeart/2008/layout/CircularPictureCallout"/>
    <dgm:cxn modelId="{838C526C-F093-4F8D-B8E1-65C6D183D13A}" type="presParOf" srcId="{0BD10545-02D0-4100-A486-DEF708F655EA}" destId="{D410B0A0-B13C-4B57-B2F3-4BC05F29E161}" srcOrd="0" destOrd="0" presId="urn:microsoft.com/office/officeart/2008/layout/CircularPictureCallout"/>
    <dgm:cxn modelId="{AC5C4DB5-0E09-4CEA-9B90-96CDDBC1B14B}" type="presParOf" srcId="{5DE96603-9F3C-4BDA-8673-4963484DF0EC}" destId="{02A296DF-8707-4AFF-9288-437F2086D462}" srcOrd="6" destOrd="0" presId="urn:microsoft.com/office/officeart/2008/layout/CircularPictureCallout"/>
    <dgm:cxn modelId="{2838D4E5-5713-43D6-B950-17D6C7344BC6}" type="presParOf" srcId="{5DE96603-9F3C-4BDA-8673-4963484DF0EC}" destId="{293F4586-A79E-4073-B08B-0C2C7AFC420A}" srcOrd="7" destOrd="0" presId="urn:microsoft.com/office/officeart/2008/layout/CircularPictureCallout"/>
    <dgm:cxn modelId="{578A20D9-1EAB-43A6-9A50-380BBB87E213}" type="presParOf" srcId="{293F4586-A79E-4073-B08B-0C2C7AFC420A}" destId="{C4E36212-B5C4-457D-8853-686B4E1D3116}" srcOrd="0" destOrd="0" presId="urn:microsoft.com/office/officeart/2008/layout/CircularPictureCallout"/>
    <dgm:cxn modelId="{40B679EB-D187-4BD5-9C85-C240E052A3C1}" type="presParOf" srcId="{5DE96603-9F3C-4BDA-8673-4963484DF0EC}" destId="{0E270B5F-CE32-4980-8572-0AAAC328C51B}" srcOrd="8" destOrd="0" presId="urn:microsoft.com/office/officeart/2008/layout/CircularPictureCallout"/>
    <dgm:cxn modelId="{5144905B-A922-404B-A1D7-7FCC02A4E849}" type="presParOf" srcId="{0E270B5F-CE32-4980-8572-0AAAC328C51B}" destId="{12B64D61-71F3-487E-B7B4-CCD4A31EFCDE}" srcOrd="0" destOrd="0" presId="urn:microsoft.com/office/officeart/2008/layout/CircularPictureCallout"/>
    <dgm:cxn modelId="{5B241F5A-FE5B-41BD-BC45-BA426E4BA312}" type="presParOf" srcId="{5DE96603-9F3C-4BDA-8673-4963484DF0EC}" destId="{C6EBD0A2-DB25-4B80-80F3-4B7D5E2039F1}" srcOrd="9" destOrd="0" presId="urn:microsoft.com/office/officeart/2008/layout/CircularPictureCallout"/>
    <dgm:cxn modelId="{810C3809-99A2-4110-908A-2F80E9B44F0A}" type="presParOf" srcId="{5DE96603-9F3C-4BDA-8673-4963484DF0EC}" destId="{F50A4AAF-9DA2-4447-8676-15A173CBA9D9}" srcOrd="10" destOrd="0" presId="urn:microsoft.com/office/officeart/2008/layout/CircularPictureCallout"/>
    <dgm:cxn modelId="{E6E594AD-8A65-4F18-8639-F640979618DA}" type="presParOf" srcId="{F50A4AAF-9DA2-4447-8676-15A173CBA9D9}" destId="{E57841A3-9C75-45DC-B58A-410F11E9E6CE}" srcOrd="0" destOrd="0" presId="urn:microsoft.com/office/officeart/2008/layout/CircularPictureCallout"/>
    <dgm:cxn modelId="{71FFFA22-E569-462D-96E7-73A4153DBCB3}" type="presParOf" srcId="{5DE96603-9F3C-4BDA-8673-4963484DF0EC}" destId="{42170D3C-B30B-44D4-AC1D-51EB2002264B}" srcOrd="11" destOrd="0" presId="urn:microsoft.com/office/officeart/2008/layout/CircularPictureCallout"/>
    <dgm:cxn modelId="{F83511F5-A45E-4DCB-A7C0-CE537FA5341F}" type="presParOf" srcId="{42170D3C-B30B-44D4-AC1D-51EB2002264B}" destId="{5AE40D5D-C731-4BA8-9D62-E6B9462F9A60}" srcOrd="0" destOrd="0" presId="urn:microsoft.com/office/officeart/2008/layout/CircularPictureCallout"/>
    <dgm:cxn modelId="{EB12271F-001D-4ED4-A82D-FF1DC35AB17C}" type="presParOf" srcId="{5DE96603-9F3C-4BDA-8673-4963484DF0EC}" destId="{BD9EB0F1-969E-471D-9342-FB631AE57DF8}" srcOrd="12" destOrd="0" presId="urn:microsoft.com/office/officeart/2008/layout/CircularPictureCallout"/>
    <dgm:cxn modelId="{C8696F6D-E10A-4EC7-9471-5B9C34F9F51F}" type="presParOf" srcId="{5DE96603-9F3C-4BDA-8673-4963484DF0EC}" destId="{9127256E-0CEB-400B-A5FA-A098AD9482B2}" srcOrd="13" destOrd="0" presId="urn:microsoft.com/office/officeart/2008/layout/CircularPictureCallout"/>
    <dgm:cxn modelId="{18C2C7FE-82DD-472E-BD78-7D5A4E87DB62}" type="presParOf" srcId="{9127256E-0CEB-400B-A5FA-A098AD9482B2}" destId="{CE1CEF69-EB6A-4E4F-90C3-A4DD94301E2B}"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2B71D36-29E9-494E-B29A-4DDE3B8A4075}" type="doc">
      <dgm:prSet loTypeId="urn:microsoft.com/office/officeart/2008/layout/AccentedPicture" loCatId="picture" qsTypeId="urn:microsoft.com/office/officeart/2005/8/quickstyle/simple1" qsCatId="simple" csTypeId="urn:microsoft.com/office/officeart/2005/8/colors/accent2_1" csCatId="accent2" phldr="1"/>
      <dgm:spPr/>
      <dgm:t>
        <a:bodyPr/>
        <a:lstStyle/>
        <a:p>
          <a:endParaRPr lang="en-US"/>
        </a:p>
      </dgm:t>
    </dgm:pt>
    <dgm:pt modelId="{6E828A65-2117-4915-B37A-8AA59E3AE56A}">
      <dgm:prSet phldrT="[Text]"/>
      <dgm:spPr/>
      <dgm:t>
        <a:bodyPr/>
        <a:lstStyle/>
        <a:p>
          <a:r>
            <a:rPr lang="en-US" dirty="0"/>
            <a:t>Investing in Local Crisis Services</a:t>
          </a:r>
        </a:p>
      </dgm:t>
    </dgm:pt>
    <dgm:pt modelId="{B9AAC0D9-681F-4284-B8D9-77502C21EA7F}" type="parTrans" cxnId="{C6DD2DD8-5FB7-4226-99FC-35AF900F5A22}">
      <dgm:prSet/>
      <dgm:spPr/>
      <dgm:t>
        <a:bodyPr/>
        <a:lstStyle/>
        <a:p>
          <a:endParaRPr lang="en-US"/>
        </a:p>
      </dgm:t>
    </dgm:pt>
    <dgm:pt modelId="{29C4FDB3-3178-443B-9297-6F25350407A8}" type="sibTrans" cxnId="{C6DD2DD8-5FB7-4226-99FC-35AF900F5A22}">
      <dgm:prSet/>
      <dgm:spPr/>
      <dgm:t>
        <a:bodyPr/>
        <a:lstStyle/>
        <a:p>
          <a:endParaRPr lang="en-US"/>
        </a:p>
      </dgm:t>
    </dgm:pt>
    <dgm:pt modelId="{1C4ADB8E-DDBB-413E-9860-9E1429FC7334}">
      <dgm:prSet phldrT="[Text]"/>
      <dgm:spPr/>
      <dgm:t>
        <a:bodyPr/>
        <a:lstStyle/>
        <a:p>
          <a:endParaRPr lang="en-US" dirty="0"/>
        </a:p>
      </dgm:t>
    </dgm:pt>
    <dgm:pt modelId="{E2D5BC52-A06F-4755-A1E6-5CB4FE4CFF11}" type="sibTrans" cxnId="{DA31306D-D835-4B8E-8032-CE8E763FA3CA}">
      <dgm:prSet/>
      <dgm:spPr>
        <a:blipFill>
          <a:blip xmlns:r="http://schemas.openxmlformats.org/officeDocument/2006/relationships" r:embed="rId1" cstate="screen">
            <a:extLst>
              <a:ext uri="{28A0092B-C50C-407E-A947-70E740481C1C}">
                <a14:useLocalDpi xmlns:a14="http://schemas.microsoft.com/office/drawing/2010/main" val="0"/>
              </a:ext>
            </a:extLst>
          </a:blip>
          <a:srcRect/>
          <a:stretch>
            <a:fillRect l="-65000" r="-65000"/>
          </a:stretch>
        </a:blipFill>
      </dgm:spPr>
      <dgm:t>
        <a:bodyPr/>
        <a:lstStyle/>
        <a:p>
          <a:endParaRPr lang="en-US"/>
        </a:p>
      </dgm:t>
    </dgm:pt>
    <dgm:pt modelId="{8211EBD0-D7CD-4E84-BB6E-D2DFEF114DAD}" type="parTrans" cxnId="{DA31306D-D835-4B8E-8032-CE8E763FA3CA}">
      <dgm:prSet/>
      <dgm:spPr/>
      <dgm:t>
        <a:bodyPr/>
        <a:lstStyle/>
        <a:p>
          <a:endParaRPr lang="en-US"/>
        </a:p>
      </dgm:t>
    </dgm:pt>
    <dgm:pt modelId="{B6664C12-DD43-4C09-8139-CD4572C6B5B9}">
      <dgm:prSet phldrT="[Text]"/>
      <dgm:spPr/>
      <dgm:t>
        <a:bodyPr/>
        <a:lstStyle/>
        <a:p>
          <a:r>
            <a:rPr lang="en-US" dirty="0"/>
            <a:t>MRSS</a:t>
          </a:r>
        </a:p>
      </dgm:t>
    </dgm:pt>
    <dgm:pt modelId="{BC41665D-3F74-4225-B92F-98D8957667B7}" type="sibTrans" cxnId="{43A4DFC6-9A49-436A-98D7-DE30434F3ABF}">
      <dgm:prSet/>
      <dgm:spPr/>
      <dgm:t>
        <a:bodyPr/>
        <a:lstStyle/>
        <a:p>
          <a:endParaRPr lang="en-US"/>
        </a:p>
      </dgm:t>
    </dgm:pt>
    <dgm:pt modelId="{A33A1A50-8FD4-4B65-8005-AE1E5469F6BD}" type="parTrans" cxnId="{43A4DFC6-9A49-436A-98D7-DE30434F3ABF}">
      <dgm:prSet/>
      <dgm:spPr/>
      <dgm:t>
        <a:bodyPr/>
        <a:lstStyle/>
        <a:p>
          <a:endParaRPr lang="en-US"/>
        </a:p>
      </dgm:t>
    </dgm:pt>
    <dgm:pt modelId="{03578DBD-0BB4-450D-BD49-035EF2835297}">
      <dgm:prSet phldrT="[Text]"/>
      <dgm:spPr/>
      <dgm:t>
        <a:bodyPr/>
        <a:lstStyle/>
        <a:p>
          <a:r>
            <a:rPr lang="en-US" dirty="0"/>
            <a:t>988</a:t>
          </a:r>
        </a:p>
      </dgm:t>
    </dgm:pt>
    <dgm:pt modelId="{72B923C1-744A-4DB9-8E79-010FA79CA4E8}" type="parTrans" cxnId="{0A02287F-0E3A-4BCB-9BCA-B2A493CB9DBD}">
      <dgm:prSet/>
      <dgm:spPr/>
      <dgm:t>
        <a:bodyPr/>
        <a:lstStyle/>
        <a:p>
          <a:endParaRPr lang="en-US"/>
        </a:p>
      </dgm:t>
    </dgm:pt>
    <dgm:pt modelId="{CFAA59CA-8BDD-4A8E-BC17-9440B98DD962}" type="sibTrans" cxnId="{0A02287F-0E3A-4BCB-9BCA-B2A493CB9DBD}">
      <dgm:prSet/>
      <dgm:spPr/>
      <dgm:t>
        <a:bodyPr/>
        <a:lstStyle/>
        <a:p>
          <a:endParaRPr lang="en-US"/>
        </a:p>
      </dgm:t>
    </dgm:pt>
    <dgm:pt modelId="{95CCB494-F713-4E01-9C81-BA9B29FCE10C}" type="pres">
      <dgm:prSet presAssocID="{22B71D36-29E9-494E-B29A-4DDE3B8A4075}" presName="Name0" presStyleCnt="0">
        <dgm:presLayoutVars>
          <dgm:dir/>
        </dgm:presLayoutVars>
      </dgm:prSet>
      <dgm:spPr/>
    </dgm:pt>
    <dgm:pt modelId="{8A5D974B-8FDE-4BE0-B745-3936754DD98B}" type="pres">
      <dgm:prSet presAssocID="{E2D5BC52-A06F-4755-A1E6-5CB4FE4CFF11}" presName="picture_1" presStyleLbl="bgImgPlace1" presStyleIdx="0" presStyleCnt="1" custLinFactNeighborX="-846" custLinFactNeighborY="-6910"/>
      <dgm:spPr/>
    </dgm:pt>
    <dgm:pt modelId="{7BA7C5AF-DCAD-4505-9071-C325D024B522}" type="pres">
      <dgm:prSet presAssocID="{1C4ADB8E-DDBB-413E-9860-9E1429FC7334}" presName="text_1" presStyleLbl="node1" presStyleIdx="0" presStyleCnt="0">
        <dgm:presLayoutVars>
          <dgm:bulletEnabled val="1"/>
        </dgm:presLayoutVars>
      </dgm:prSet>
      <dgm:spPr/>
    </dgm:pt>
    <dgm:pt modelId="{C9AF4C25-3BAB-4FE3-987A-5774A96CCD44}" type="pres">
      <dgm:prSet presAssocID="{22B71D36-29E9-494E-B29A-4DDE3B8A4075}" presName="linV" presStyleCnt="0"/>
      <dgm:spPr/>
    </dgm:pt>
    <dgm:pt modelId="{4858194F-CF61-4384-AF4D-83F833CB3ABD}" type="pres">
      <dgm:prSet presAssocID="{B6664C12-DD43-4C09-8139-CD4572C6B5B9}" presName="pair" presStyleCnt="0"/>
      <dgm:spPr/>
    </dgm:pt>
    <dgm:pt modelId="{AFB3359A-BCF6-424E-AE29-74D52C3969C6}" type="pres">
      <dgm:prSet presAssocID="{B6664C12-DD43-4C09-8139-CD4572C6B5B9}" presName="spaceH" presStyleLbl="node1" presStyleIdx="0" presStyleCnt="0"/>
      <dgm:spPr/>
    </dgm:pt>
    <dgm:pt modelId="{6A326D5B-61A5-48F4-8EA8-35C38BFB18A0}" type="pres">
      <dgm:prSet presAssocID="{B6664C12-DD43-4C09-8139-CD4572C6B5B9}" presName="desPictures" presStyleLbl="alignImgPlac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Chevron arrows outline"/>
        </a:ext>
      </dgm:extLst>
    </dgm:pt>
    <dgm:pt modelId="{69559DA1-537C-4FE7-839A-3A60CBF716D4}" type="pres">
      <dgm:prSet presAssocID="{B6664C12-DD43-4C09-8139-CD4572C6B5B9}" presName="desTextWrapper" presStyleCnt="0"/>
      <dgm:spPr/>
    </dgm:pt>
    <dgm:pt modelId="{D056D688-02CA-4E96-A739-B6DFFA6BC856}" type="pres">
      <dgm:prSet presAssocID="{B6664C12-DD43-4C09-8139-CD4572C6B5B9}" presName="desText" presStyleLbl="revTx" presStyleIdx="0" presStyleCnt="3">
        <dgm:presLayoutVars>
          <dgm:bulletEnabled val="1"/>
        </dgm:presLayoutVars>
      </dgm:prSet>
      <dgm:spPr/>
    </dgm:pt>
    <dgm:pt modelId="{B5242E0A-76AA-40EA-B47C-36D32B31FB06}" type="pres">
      <dgm:prSet presAssocID="{BC41665D-3F74-4225-B92F-98D8957667B7}" presName="spaceV" presStyleCnt="0"/>
      <dgm:spPr/>
    </dgm:pt>
    <dgm:pt modelId="{C2D6DBBD-D9F7-4B1C-AEF8-ED13A4BD3DE6}" type="pres">
      <dgm:prSet presAssocID="{03578DBD-0BB4-450D-BD49-035EF2835297}" presName="pair" presStyleCnt="0"/>
      <dgm:spPr/>
    </dgm:pt>
    <dgm:pt modelId="{0B9E6DB2-7159-47DF-B4A2-225FEAC3ACC4}" type="pres">
      <dgm:prSet presAssocID="{03578DBD-0BB4-450D-BD49-035EF2835297}" presName="spaceH" presStyleLbl="node1" presStyleIdx="0" presStyleCnt="0"/>
      <dgm:spPr/>
    </dgm:pt>
    <dgm:pt modelId="{CB0D322B-5839-472F-A46F-82FC0EDF2FED}" type="pres">
      <dgm:prSet presAssocID="{03578DBD-0BB4-450D-BD49-035EF2835297}" presName="desPictures" presStyleLbl="alignImgPlace1" presStyleIdx="1"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Chevron arrows outline"/>
        </a:ext>
      </dgm:extLst>
    </dgm:pt>
    <dgm:pt modelId="{D33B39D5-2345-4A08-8824-87B4CCC7BBEA}" type="pres">
      <dgm:prSet presAssocID="{03578DBD-0BB4-450D-BD49-035EF2835297}" presName="desTextWrapper" presStyleCnt="0"/>
      <dgm:spPr/>
    </dgm:pt>
    <dgm:pt modelId="{EAE7210D-9124-45B5-81B4-426CF14014BA}" type="pres">
      <dgm:prSet presAssocID="{03578DBD-0BB4-450D-BD49-035EF2835297}" presName="desText" presStyleLbl="revTx" presStyleIdx="1" presStyleCnt="3">
        <dgm:presLayoutVars>
          <dgm:bulletEnabled val="1"/>
        </dgm:presLayoutVars>
      </dgm:prSet>
      <dgm:spPr/>
    </dgm:pt>
    <dgm:pt modelId="{F35463BF-5323-4F12-9D83-10915F3167DA}" type="pres">
      <dgm:prSet presAssocID="{CFAA59CA-8BDD-4A8E-BC17-9440B98DD962}" presName="spaceV" presStyleCnt="0"/>
      <dgm:spPr/>
    </dgm:pt>
    <dgm:pt modelId="{8E143E75-F83D-49ED-A7C5-594BE3F292B7}" type="pres">
      <dgm:prSet presAssocID="{6E828A65-2117-4915-B37A-8AA59E3AE56A}" presName="pair" presStyleCnt="0"/>
      <dgm:spPr/>
    </dgm:pt>
    <dgm:pt modelId="{D89AACD1-5BB8-481C-9EB6-382EAC167D00}" type="pres">
      <dgm:prSet presAssocID="{6E828A65-2117-4915-B37A-8AA59E3AE56A}" presName="spaceH" presStyleLbl="node1" presStyleIdx="0" presStyleCnt="0"/>
      <dgm:spPr/>
    </dgm:pt>
    <dgm:pt modelId="{B7DEA81F-2F9B-4709-A673-A2AC31813E28}" type="pres">
      <dgm:prSet presAssocID="{6E828A65-2117-4915-B37A-8AA59E3AE56A}" presName="desPictures" presStyleLbl="alignImgPlace1" presStyleIdx="2"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Chevron arrows outline"/>
        </a:ext>
      </dgm:extLst>
    </dgm:pt>
    <dgm:pt modelId="{FC4BBFD1-E26F-44D2-8A25-C1D820A5D434}" type="pres">
      <dgm:prSet presAssocID="{6E828A65-2117-4915-B37A-8AA59E3AE56A}" presName="desTextWrapper" presStyleCnt="0"/>
      <dgm:spPr/>
    </dgm:pt>
    <dgm:pt modelId="{419E26BD-C50E-4E26-989B-17CFD6099517}" type="pres">
      <dgm:prSet presAssocID="{6E828A65-2117-4915-B37A-8AA59E3AE56A}" presName="desText" presStyleLbl="revTx" presStyleIdx="2" presStyleCnt="3">
        <dgm:presLayoutVars>
          <dgm:bulletEnabled val="1"/>
        </dgm:presLayoutVars>
      </dgm:prSet>
      <dgm:spPr/>
    </dgm:pt>
    <dgm:pt modelId="{91526C37-3E0D-4680-AFCE-61B02BDB5855}" type="pres">
      <dgm:prSet presAssocID="{22B71D36-29E9-494E-B29A-4DDE3B8A4075}" presName="maxNode" presStyleCnt="0"/>
      <dgm:spPr/>
    </dgm:pt>
    <dgm:pt modelId="{59C4FA10-1B7E-4154-8D15-4482B0BB5067}" type="pres">
      <dgm:prSet presAssocID="{22B71D36-29E9-494E-B29A-4DDE3B8A4075}" presName="Name33" presStyleCnt="0"/>
      <dgm:spPr/>
    </dgm:pt>
  </dgm:ptLst>
  <dgm:cxnLst>
    <dgm:cxn modelId="{0D94EA21-3D3C-4181-B9A6-933A9113BB15}" type="presOf" srcId="{E2D5BC52-A06F-4755-A1E6-5CB4FE4CFF11}" destId="{8A5D974B-8FDE-4BE0-B745-3936754DD98B}" srcOrd="0" destOrd="0" presId="urn:microsoft.com/office/officeart/2008/layout/AccentedPicture"/>
    <dgm:cxn modelId="{BE428243-076D-462F-ABDA-A41A9F76C09D}" type="presOf" srcId="{22B71D36-29E9-494E-B29A-4DDE3B8A4075}" destId="{95CCB494-F713-4E01-9C81-BA9B29FCE10C}" srcOrd="0" destOrd="0" presId="urn:microsoft.com/office/officeart/2008/layout/AccentedPicture"/>
    <dgm:cxn modelId="{DA31306D-D835-4B8E-8032-CE8E763FA3CA}" srcId="{22B71D36-29E9-494E-B29A-4DDE3B8A4075}" destId="{1C4ADB8E-DDBB-413E-9860-9E1429FC7334}" srcOrd="0" destOrd="0" parTransId="{8211EBD0-D7CD-4E84-BB6E-D2DFEF114DAD}" sibTransId="{E2D5BC52-A06F-4755-A1E6-5CB4FE4CFF11}"/>
    <dgm:cxn modelId="{FEEED356-7A39-4B41-8651-8E2566682557}" type="presOf" srcId="{03578DBD-0BB4-450D-BD49-035EF2835297}" destId="{EAE7210D-9124-45B5-81B4-426CF14014BA}" srcOrd="0" destOrd="0" presId="urn:microsoft.com/office/officeart/2008/layout/AccentedPicture"/>
    <dgm:cxn modelId="{0A02287F-0E3A-4BCB-9BCA-B2A493CB9DBD}" srcId="{22B71D36-29E9-494E-B29A-4DDE3B8A4075}" destId="{03578DBD-0BB4-450D-BD49-035EF2835297}" srcOrd="2" destOrd="0" parTransId="{72B923C1-744A-4DB9-8E79-010FA79CA4E8}" sibTransId="{CFAA59CA-8BDD-4A8E-BC17-9440B98DD962}"/>
    <dgm:cxn modelId="{97D240C2-8E4A-40A8-958B-03C1C2190E40}" type="presOf" srcId="{1C4ADB8E-DDBB-413E-9860-9E1429FC7334}" destId="{7BA7C5AF-DCAD-4505-9071-C325D024B522}" srcOrd="0" destOrd="0" presId="urn:microsoft.com/office/officeart/2008/layout/AccentedPicture"/>
    <dgm:cxn modelId="{43A4DFC6-9A49-436A-98D7-DE30434F3ABF}" srcId="{22B71D36-29E9-494E-B29A-4DDE3B8A4075}" destId="{B6664C12-DD43-4C09-8139-CD4572C6B5B9}" srcOrd="1" destOrd="0" parTransId="{A33A1A50-8FD4-4B65-8005-AE1E5469F6BD}" sibTransId="{BC41665D-3F74-4225-B92F-98D8957667B7}"/>
    <dgm:cxn modelId="{F7017CCA-F93B-413F-A3B5-15386172B21C}" type="presOf" srcId="{6E828A65-2117-4915-B37A-8AA59E3AE56A}" destId="{419E26BD-C50E-4E26-989B-17CFD6099517}" srcOrd="0" destOrd="0" presId="urn:microsoft.com/office/officeart/2008/layout/AccentedPicture"/>
    <dgm:cxn modelId="{C6DD2DD8-5FB7-4226-99FC-35AF900F5A22}" srcId="{22B71D36-29E9-494E-B29A-4DDE3B8A4075}" destId="{6E828A65-2117-4915-B37A-8AA59E3AE56A}" srcOrd="3" destOrd="0" parTransId="{B9AAC0D9-681F-4284-B8D9-77502C21EA7F}" sibTransId="{29C4FDB3-3178-443B-9297-6F25350407A8}"/>
    <dgm:cxn modelId="{2FBA78F4-A361-4D37-9371-F5A9C4082D05}" type="presOf" srcId="{B6664C12-DD43-4C09-8139-CD4572C6B5B9}" destId="{D056D688-02CA-4E96-A739-B6DFFA6BC856}" srcOrd="0" destOrd="0" presId="urn:microsoft.com/office/officeart/2008/layout/AccentedPicture"/>
    <dgm:cxn modelId="{FE8CAC12-05A4-45C8-9C22-72685FFFD7B6}" type="presParOf" srcId="{95CCB494-F713-4E01-9C81-BA9B29FCE10C}" destId="{8A5D974B-8FDE-4BE0-B745-3936754DD98B}" srcOrd="0" destOrd="0" presId="urn:microsoft.com/office/officeart/2008/layout/AccentedPicture"/>
    <dgm:cxn modelId="{5ADE6367-CAF3-40DC-96F2-8796EA6743A9}" type="presParOf" srcId="{95CCB494-F713-4E01-9C81-BA9B29FCE10C}" destId="{7BA7C5AF-DCAD-4505-9071-C325D024B522}" srcOrd="1" destOrd="0" presId="urn:microsoft.com/office/officeart/2008/layout/AccentedPicture"/>
    <dgm:cxn modelId="{ADDAFDFF-389C-4DE6-A1C6-8A1A01A6408F}" type="presParOf" srcId="{95CCB494-F713-4E01-9C81-BA9B29FCE10C}" destId="{C9AF4C25-3BAB-4FE3-987A-5774A96CCD44}" srcOrd="2" destOrd="0" presId="urn:microsoft.com/office/officeart/2008/layout/AccentedPicture"/>
    <dgm:cxn modelId="{71AA4AA7-6EB5-401F-9D7F-00449A7D0AE4}" type="presParOf" srcId="{C9AF4C25-3BAB-4FE3-987A-5774A96CCD44}" destId="{4858194F-CF61-4384-AF4D-83F833CB3ABD}" srcOrd="0" destOrd="0" presId="urn:microsoft.com/office/officeart/2008/layout/AccentedPicture"/>
    <dgm:cxn modelId="{1770E076-F86D-47CC-8DE7-6AD4ADF33BA2}" type="presParOf" srcId="{4858194F-CF61-4384-AF4D-83F833CB3ABD}" destId="{AFB3359A-BCF6-424E-AE29-74D52C3969C6}" srcOrd="0" destOrd="0" presId="urn:microsoft.com/office/officeart/2008/layout/AccentedPicture"/>
    <dgm:cxn modelId="{C8681390-0138-4271-8021-311551192C72}" type="presParOf" srcId="{4858194F-CF61-4384-AF4D-83F833CB3ABD}" destId="{6A326D5B-61A5-48F4-8EA8-35C38BFB18A0}" srcOrd="1" destOrd="0" presId="urn:microsoft.com/office/officeart/2008/layout/AccentedPicture"/>
    <dgm:cxn modelId="{EC0BCE91-CBE8-4321-B01E-208CA7D187FD}" type="presParOf" srcId="{4858194F-CF61-4384-AF4D-83F833CB3ABD}" destId="{69559DA1-537C-4FE7-839A-3A60CBF716D4}" srcOrd="2" destOrd="0" presId="urn:microsoft.com/office/officeart/2008/layout/AccentedPicture"/>
    <dgm:cxn modelId="{04BED880-9C25-4EBC-96B6-027E11B08E76}" type="presParOf" srcId="{69559DA1-537C-4FE7-839A-3A60CBF716D4}" destId="{D056D688-02CA-4E96-A739-B6DFFA6BC856}" srcOrd="0" destOrd="0" presId="urn:microsoft.com/office/officeart/2008/layout/AccentedPicture"/>
    <dgm:cxn modelId="{5DEA20BE-E023-4622-942B-F5BDEF2928CB}" type="presParOf" srcId="{C9AF4C25-3BAB-4FE3-987A-5774A96CCD44}" destId="{B5242E0A-76AA-40EA-B47C-36D32B31FB06}" srcOrd="1" destOrd="0" presId="urn:microsoft.com/office/officeart/2008/layout/AccentedPicture"/>
    <dgm:cxn modelId="{61B11C9C-DA26-4C3A-9930-9AFC419F9941}" type="presParOf" srcId="{C9AF4C25-3BAB-4FE3-987A-5774A96CCD44}" destId="{C2D6DBBD-D9F7-4B1C-AEF8-ED13A4BD3DE6}" srcOrd="2" destOrd="0" presId="urn:microsoft.com/office/officeart/2008/layout/AccentedPicture"/>
    <dgm:cxn modelId="{0F22879F-4FB6-4E73-8CA8-998035FBE2A7}" type="presParOf" srcId="{C2D6DBBD-D9F7-4B1C-AEF8-ED13A4BD3DE6}" destId="{0B9E6DB2-7159-47DF-B4A2-225FEAC3ACC4}" srcOrd="0" destOrd="0" presId="urn:microsoft.com/office/officeart/2008/layout/AccentedPicture"/>
    <dgm:cxn modelId="{B39BAF38-B832-4193-8451-477A2660F22A}" type="presParOf" srcId="{C2D6DBBD-D9F7-4B1C-AEF8-ED13A4BD3DE6}" destId="{CB0D322B-5839-472F-A46F-82FC0EDF2FED}" srcOrd="1" destOrd="0" presId="urn:microsoft.com/office/officeart/2008/layout/AccentedPicture"/>
    <dgm:cxn modelId="{5DB86733-6C28-4624-982F-414BC188163A}" type="presParOf" srcId="{C2D6DBBD-D9F7-4B1C-AEF8-ED13A4BD3DE6}" destId="{D33B39D5-2345-4A08-8824-87B4CCC7BBEA}" srcOrd="2" destOrd="0" presId="urn:microsoft.com/office/officeart/2008/layout/AccentedPicture"/>
    <dgm:cxn modelId="{8B3B8E13-12E6-4AC9-83AA-59989C96E033}" type="presParOf" srcId="{D33B39D5-2345-4A08-8824-87B4CCC7BBEA}" destId="{EAE7210D-9124-45B5-81B4-426CF14014BA}" srcOrd="0" destOrd="0" presId="urn:microsoft.com/office/officeart/2008/layout/AccentedPicture"/>
    <dgm:cxn modelId="{AB50B0B8-D90B-4ED0-AD37-5DD1B705CC82}" type="presParOf" srcId="{C9AF4C25-3BAB-4FE3-987A-5774A96CCD44}" destId="{F35463BF-5323-4F12-9D83-10915F3167DA}" srcOrd="3" destOrd="0" presId="urn:microsoft.com/office/officeart/2008/layout/AccentedPicture"/>
    <dgm:cxn modelId="{C44B119A-0B00-4183-A9F6-6AD84A1DB29B}" type="presParOf" srcId="{C9AF4C25-3BAB-4FE3-987A-5774A96CCD44}" destId="{8E143E75-F83D-49ED-A7C5-594BE3F292B7}" srcOrd="4" destOrd="0" presId="urn:microsoft.com/office/officeart/2008/layout/AccentedPicture"/>
    <dgm:cxn modelId="{8A417D65-0D53-4676-89CD-9C201F966346}" type="presParOf" srcId="{8E143E75-F83D-49ED-A7C5-594BE3F292B7}" destId="{D89AACD1-5BB8-481C-9EB6-382EAC167D00}" srcOrd="0" destOrd="0" presId="urn:microsoft.com/office/officeart/2008/layout/AccentedPicture"/>
    <dgm:cxn modelId="{980A44E8-6B81-4CD5-AEA2-D4DD72752874}" type="presParOf" srcId="{8E143E75-F83D-49ED-A7C5-594BE3F292B7}" destId="{B7DEA81F-2F9B-4709-A673-A2AC31813E28}" srcOrd="1" destOrd="0" presId="urn:microsoft.com/office/officeart/2008/layout/AccentedPicture"/>
    <dgm:cxn modelId="{DACB5EC3-6332-4A5B-BB25-E710C249F9EA}" type="presParOf" srcId="{8E143E75-F83D-49ED-A7C5-594BE3F292B7}" destId="{FC4BBFD1-E26F-44D2-8A25-C1D820A5D434}" srcOrd="2" destOrd="0" presId="urn:microsoft.com/office/officeart/2008/layout/AccentedPicture"/>
    <dgm:cxn modelId="{2DD09CBD-F9BE-4000-B291-EDE1D824F4CC}" type="presParOf" srcId="{FC4BBFD1-E26F-44D2-8A25-C1D820A5D434}" destId="{419E26BD-C50E-4E26-989B-17CFD6099517}" srcOrd="0" destOrd="0" presId="urn:microsoft.com/office/officeart/2008/layout/AccentedPicture"/>
    <dgm:cxn modelId="{589D1DA0-5BDB-4F8B-9F22-D4ADA81C4F3C}" type="presParOf" srcId="{95CCB494-F713-4E01-9C81-BA9B29FCE10C}" destId="{91526C37-3E0D-4680-AFCE-61B02BDB5855}" srcOrd="3" destOrd="0" presId="urn:microsoft.com/office/officeart/2008/layout/AccentedPicture"/>
    <dgm:cxn modelId="{6BADF261-C185-41DA-A92B-36787C8CCD08}" type="presParOf" srcId="{91526C37-3E0D-4680-AFCE-61B02BDB5855}" destId="{59C4FA10-1B7E-4154-8D15-4482B0BB5067}" srcOrd="0" destOrd="0" presId="urn:microsoft.com/office/officeart/2008/layout/AccentedPi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A855B7-85B7-45D8-B72F-0A226FB7506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FB5BEAB-9D82-472E-9261-8D743820BC49}">
      <dgm:prSet phldrT="[Text]"/>
      <dgm:spPr/>
      <dgm:t>
        <a:bodyPr/>
        <a:lstStyle/>
        <a:p>
          <a:r>
            <a:rPr lang="en-US" dirty="0"/>
            <a:t>Additional certifications: </a:t>
          </a:r>
        </a:p>
        <a:p>
          <a:r>
            <a:rPr lang="en-US" dirty="0"/>
            <a:t>Peer, Youth, Family </a:t>
          </a:r>
        </a:p>
      </dgm:t>
    </dgm:pt>
    <dgm:pt modelId="{C89B896B-1EC1-4B22-BF1B-B0A0AAEAC7CE}" type="parTrans" cxnId="{3ED3A3F6-A6EB-4B6A-8DCF-EDDF42A6267B}">
      <dgm:prSet/>
      <dgm:spPr/>
      <dgm:t>
        <a:bodyPr/>
        <a:lstStyle/>
        <a:p>
          <a:endParaRPr lang="en-US"/>
        </a:p>
      </dgm:t>
    </dgm:pt>
    <dgm:pt modelId="{CA390024-888B-4634-8AFD-BF7E0F00B861}" type="sibTrans" cxnId="{3ED3A3F6-A6EB-4B6A-8DCF-EDDF42A6267B}">
      <dgm:prSet/>
      <dgm:spPr/>
      <dgm:t>
        <a:bodyPr/>
        <a:lstStyle/>
        <a:p>
          <a:endParaRPr lang="en-US"/>
        </a:p>
      </dgm:t>
    </dgm:pt>
    <dgm:pt modelId="{E2CCC2C5-8BE6-4D5E-9AEE-39C45E2B4648}">
      <dgm:prSet/>
      <dgm:spPr/>
      <dgm:t>
        <a:bodyPr/>
        <a:lstStyle/>
        <a:p>
          <a:r>
            <a:rPr lang="en-US" dirty="0"/>
            <a:t>Adding MH Peer Support to Medicaid benefit in 2024</a:t>
          </a:r>
        </a:p>
      </dgm:t>
    </dgm:pt>
    <dgm:pt modelId="{1A586BBE-2ABD-4DF2-85F5-6AF3181B9C9E}" type="parTrans" cxnId="{20FDD0A9-E617-4A90-8E5B-DEB434ABE7D6}">
      <dgm:prSet/>
      <dgm:spPr/>
      <dgm:t>
        <a:bodyPr/>
        <a:lstStyle/>
        <a:p>
          <a:endParaRPr lang="en-US"/>
        </a:p>
      </dgm:t>
    </dgm:pt>
    <dgm:pt modelId="{A42DD503-EEAD-4391-BD91-5F3341124723}" type="sibTrans" cxnId="{20FDD0A9-E617-4A90-8E5B-DEB434ABE7D6}">
      <dgm:prSet/>
      <dgm:spPr/>
      <dgm:t>
        <a:bodyPr/>
        <a:lstStyle/>
        <a:p>
          <a:endParaRPr lang="en-US"/>
        </a:p>
      </dgm:t>
    </dgm:pt>
    <dgm:pt modelId="{A70CD74C-9328-4481-97E7-925CC3210D6D}">
      <dgm:prSet/>
      <dgm:spPr/>
      <dgm:t>
        <a:bodyPr/>
        <a:lstStyle/>
        <a:p>
          <a:r>
            <a:rPr lang="en-US" dirty="0"/>
            <a:t>Streamlined certification process</a:t>
          </a:r>
        </a:p>
      </dgm:t>
    </dgm:pt>
    <dgm:pt modelId="{D7683E53-046C-4068-AA3F-EC1D9C428689}" type="parTrans" cxnId="{2A90E5C9-86E7-4AC0-ACA2-72B5D34EBF49}">
      <dgm:prSet/>
      <dgm:spPr/>
      <dgm:t>
        <a:bodyPr/>
        <a:lstStyle/>
        <a:p>
          <a:endParaRPr lang="en-US"/>
        </a:p>
      </dgm:t>
    </dgm:pt>
    <dgm:pt modelId="{06276511-3E12-43E7-8949-9C8B67493BE1}" type="sibTrans" cxnId="{2A90E5C9-86E7-4AC0-ACA2-72B5D34EBF49}">
      <dgm:prSet/>
      <dgm:spPr/>
      <dgm:t>
        <a:bodyPr/>
        <a:lstStyle/>
        <a:p>
          <a:endParaRPr lang="en-US"/>
        </a:p>
      </dgm:t>
    </dgm:pt>
    <dgm:pt modelId="{822CD3C2-8D70-4907-883E-7EA2AB62544E}" type="pres">
      <dgm:prSet presAssocID="{4AA855B7-85B7-45D8-B72F-0A226FB7506C}" presName="linear" presStyleCnt="0">
        <dgm:presLayoutVars>
          <dgm:animLvl val="lvl"/>
          <dgm:resizeHandles val="exact"/>
        </dgm:presLayoutVars>
      </dgm:prSet>
      <dgm:spPr/>
    </dgm:pt>
    <dgm:pt modelId="{956960F2-C46A-4934-B0F4-2EB5C7F55C24}" type="pres">
      <dgm:prSet presAssocID="{FFB5BEAB-9D82-472E-9261-8D743820BC49}" presName="parentText" presStyleLbl="node1" presStyleIdx="0" presStyleCnt="3" custLinFactNeighborX="-1001" custLinFactNeighborY="-79385">
        <dgm:presLayoutVars>
          <dgm:chMax val="0"/>
          <dgm:bulletEnabled val="1"/>
        </dgm:presLayoutVars>
      </dgm:prSet>
      <dgm:spPr/>
    </dgm:pt>
    <dgm:pt modelId="{1DD1CBD8-82C0-42EF-8DC7-CAF4A27E0002}" type="pres">
      <dgm:prSet presAssocID="{CA390024-888B-4634-8AFD-BF7E0F00B861}" presName="spacer" presStyleCnt="0"/>
      <dgm:spPr/>
    </dgm:pt>
    <dgm:pt modelId="{525E5FBF-77EC-476F-88EC-FDDC95732F07}" type="pres">
      <dgm:prSet presAssocID="{E2CCC2C5-8BE6-4D5E-9AEE-39C45E2B4648}" presName="parentText" presStyleLbl="node1" presStyleIdx="1" presStyleCnt="3">
        <dgm:presLayoutVars>
          <dgm:chMax val="0"/>
          <dgm:bulletEnabled val="1"/>
        </dgm:presLayoutVars>
      </dgm:prSet>
      <dgm:spPr/>
    </dgm:pt>
    <dgm:pt modelId="{432AF1AE-99ED-4F1C-9EF9-3CB17F13CF48}" type="pres">
      <dgm:prSet presAssocID="{A42DD503-EEAD-4391-BD91-5F3341124723}" presName="spacer" presStyleCnt="0"/>
      <dgm:spPr/>
    </dgm:pt>
    <dgm:pt modelId="{43E06C87-095C-4087-9FE0-80C35F6ABFF1}" type="pres">
      <dgm:prSet presAssocID="{A70CD74C-9328-4481-97E7-925CC3210D6D}" presName="parentText" presStyleLbl="node1" presStyleIdx="2" presStyleCnt="3">
        <dgm:presLayoutVars>
          <dgm:chMax val="0"/>
          <dgm:bulletEnabled val="1"/>
        </dgm:presLayoutVars>
      </dgm:prSet>
      <dgm:spPr/>
    </dgm:pt>
  </dgm:ptLst>
  <dgm:cxnLst>
    <dgm:cxn modelId="{96583B21-80D9-4A78-B5B1-640B56F2F193}" type="presOf" srcId="{4AA855B7-85B7-45D8-B72F-0A226FB7506C}" destId="{822CD3C2-8D70-4907-883E-7EA2AB62544E}" srcOrd="0" destOrd="0" presId="urn:microsoft.com/office/officeart/2005/8/layout/vList2"/>
    <dgm:cxn modelId="{B8A5DE2B-46FC-45F8-B10E-1A1C0FF75012}" type="presOf" srcId="{E2CCC2C5-8BE6-4D5E-9AEE-39C45E2B4648}" destId="{525E5FBF-77EC-476F-88EC-FDDC95732F07}" srcOrd="0" destOrd="0" presId="urn:microsoft.com/office/officeart/2005/8/layout/vList2"/>
    <dgm:cxn modelId="{1EF7712D-8314-42D3-856D-9469FCDD02C7}" type="presOf" srcId="{FFB5BEAB-9D82-472E-9261-8D743820BC49}" destId="{956960F2-C46A-4934-B0F4-2EB5C7F55C24}" srcOrd="0" destOrd="0" presId="urn:microsoft.com/office/officeart/2005/8/layout/vList2"/>
    <dgm:cxn modelId="{615A57A5-870C-447D-AE10-0587634FF4CD}" type="presOf" srcId="{A70CD74C-9328-4481-97E7-925CC3210D6D}" destId="{43E06C87-095C-4087-9FE0-80C35F6ABFF1}" srcOrd="0" destOrd="0" presId="urn:microsoft.com/office/officeart/2005/8/layout/vList2"/>
    <dgm:cxn modelId="{20FDD0A9-E617-4A90-8E5B-DEB434ABE7D6}" srcId="{4AA855B7-85B7-45D8-B72F-0A226FB7506C}" destId="{E2CCC2C5-8BE6-4D5E-9AEE-39C45E2B4648}" srcOrd="1" destOrd="0" parTransId="{1A586BBE-2ABD-4DF2-85F5-6AF3181B9C9E}" sibTransId="{A42DD503-EEAD-4391-BD91-5F3341124723}"/>
    <dgm:cxn modelId="{2A90E5C9-86E7-4AC0-ACA2-72B5D34EBF49}" srcId="{4AA855B7-85B7-45D8-B72F-0A226FB7506C}" destId="{A70CD74C-9328-4481-97E7-925CC3210D6D}" srcOrd="2" destOrd="0" parTransId="{D7683E53-046C-4068-AA3F-EC1D9C428689}" sibTransId="{06276511-3E12-43E7-8949-9C8B67493BE1}"/>
    <dgm:cxn modelId="{3ED3A3F6-A6EB-4B6A-8DCF-EDDF42A6267B}" srcId="{4AA855B7-85B7-45D8-B72F-0A226FB7506C}" destId="{FFB5BEAB-9D82-472E-9261-8D743820BC49}" srcOrd="0" destOrd="0" parTransId="{C89B896B-1EC1-4B22-BF1B-B0A0AAEAC7CE}" sibTransId="{CA390024-888B-4634-8AFD-BF7E0F00B861}"/>
    <dgm:cxn modelId="{B1D3CD21-FAD7-4C9A-A47A-A6211AB304E5}" type="presParOf" srcId="{822CD3C2-8D70-4907-883E-7EA2AB62544E}" destId="{956960F2-C46A-4934-B0F4-2EB5C7F55C24}" srcOrd="0" destOrd="0" presId="urn:microsoft.com/office/officeart/2005/8/layout/vList2"/>
    <dgm:cxn modelId="{3FD0A9E7-27CB-4B1B-BA84-76CA9AE87934}" type="presParOf" srcId="{822CD3C2-8D70-4907-883E-7EA2AB62544E}" destId="{1DD1CBD8-82C0-42EF-8DC7-CAF4A27E0002}" srcOrd="1" destOrd="0" presId="urn:microsoft.com/office/officeart/2005/8/layout/vList2"/>
    <dgm:cxn modelId="{D33BD92F-A0B8-4E98-8D5B-3E028A403F2F}" type="presParOf" srcId="{822CD3C2-8D70-4907-883E-7EA2AB62544E}" destId="{525E5FBF-77EC-476F-88EC-FDDC95732F07}" srcOrd="2" destOrd="0" presId="urn:microsoft.com/office/officeart/2005/8/layout/vList2"/>
    <dgm:cxn modelId="{6CA97764-F368-480F-9F9F-61952A85EDD6}" type="presParOf" srcId="{822CD3C2-8D70-4907-883E-7EA2AB62544E}" destId="{432AF1AE-99ED-4F1C-9EF9-3CB17F13CF48}" srcOrd="3" destOrd="0" presId="urn:microsoft.com/office/officeart/2005/8/layout/vList2"/>
    <dgm:cxn modelId="{E72A3068-5C6F-44E5-87AC-4FB0FCD6FB15}" type="presParOf" srcId="{822CD3C2-8D70-4907-883E-7EA2AB62544E}" destId="{43E06C87-095C-4087-9FE0-80C35F6ABFF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86AD650-EFF8-4B5D-A10B-50144C0F2252}"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en-US"/>
        </a:p>
      </dgm:t>
    </dgm:pt>
    <dgm:pt modelId="{8EA553F7-FA49-49DA-BAA1-C0B665BDF6AE}">
      <dgm:prSet phldrT="[Text]"/>
      <dgm:spPr/>
      <dgm:t>
        <a:bodyPr/>
        <a:lstStyle/>
        <a:p>
          <a:r>
            <a:rPr lang="en-US" b="1" dirty="0">
              <a:latin typeface="+mn-lt"/>
            </a:rPr>
            <a:t>Promote the safety and wellbeing of people </a:t>
          </a:r>
          <a:r>
            <a:rPr lang="en-US" dirty="0">
              <a:latin typeface="+mn-lt"/>
            </a:rPr>
            <a:t>served by OhioMHAS regulated hospitals, providers, and residential facilities.</a:t>
          </a:r>
        </a:p>
      </dgm:t>
    </dgm:pt>
    <dgm:pt modelId="{83514D1B-2266-4FEC-A6A4-CAA5A0F82DEC}" type="parTrans" cxnId="{5A73EC85-3B7E-49EB-9C29-3038EEB15C74}">
      <dgm:prSet/>
      <dgm:spPr/>
      <dgm:t>
        <a:bodyPr/>
        <a:lstStyle/>
        <a:p>
          <a:endParaRPr lang="en-US">
            <a:latin typeface="+mn-lt"/>
          </a:endParaRPr>
        </a:p>
      </dgm:t>
    </dgm:pt>
    <dgm:pt modelId="{AAA1145B-C7BB-453D-B75B-5F5C4F051C67}" type="sibTrans" cxnId="{5A73EC85-3B7E-49EB-9C29-3038EEB15C74}">
      <dgm:prSet/>
      <dgm:spPr/>
      <dgm:t>
        <a:bodyPr/>
        <a:lstStyle/>
        <a:p>
          <a:endParaRPr lang="en-US">
            <a:latin typeface="+mn-lt"/>
          </a:endParaRPr>
        </a:p>
      </dgm:t>
    </dgm:pt>
    <dgm:pt modelId="{0235ED40-DF76-40E3-8F5B-B86422CE8845}">
      <dgm:prSet phldrT="[Text]"/>
      <dgm:spPr/>
      <dgm:t>
        <a:bodyPr/>
        <a:lstStyle/>
        <a:p>
          <a:r>
            <a:rPr lang="en-US" b="1" dirty="0">
              <a:latin typeface="+mn-lt"/>
            </a:rPr>
            <a:t>Providing flexibility to counties </a:t>
          </a:r>
          <a:r>
            <a:rPr lang="en-US" dirty="0">
              <a:latin typeface="+mn-lt"/>
            </a:rPr>
            <a:t>through cash management authority and combination of psychotropic and addiction medication reimbursement programs.</a:t>
          </a:r>
        </a:p>
      </dgm:t>
    </dgm:pt>
    <dgm:pt modelId="{950CCD99-9837-4432-A067-C526769A2D43}" type="parTrans" cxnId="{CC9509FF-23CD-4DE9-8E78-820D524A93B3}">
      <dgm:prSet/>
      <dgm:spPr/>
      <dgm:t>
        <a:bodyPr/>
        <a:lstStyle/>
        <a:p>
          <a:endParaRPr lang="en-US">
            <a:latin typeface="+mn-lt"/>
          </a:endParaRPr>
        </a:p>
      </dgm:t>
    </dgm:pt>
    <dgm:pt modelId="{58EB654F-4594-484C-8DFA-5B7D95D99EA4}" type="sibTrans" cxnId="{CC9509FF-23CD-4DE9-8E78-820D524A93B3}">
      <dgm:prSet/>
      <dgm:spPr/>
      <dgm:t>
        <a:bodyPr/>
        <a:lstStyle/>
        <a:p>
          <a:endParaRPr lang="en-US">
            <a:latin typeface="+mn-lt"/>
          </a:endParaRPr>
        </a:p>
      </dgm:t>
    </dgm:pt>
    <dgm:pt modelId="{89190B67-0927-4DF3-8A7A-04BE07D16F2E}">
      <dgm:prSet phldrT="[Text]"/>
      <dgm:spPr/>
      <dgm:t>
        <a:bodyPr/>
        <a:lstStyle/>
        <a:p>
          <a:r>
            <a:rPr lang="en-US" b="1" dirty="0">
              <a:latin typeface="+mn-lt"/>
            </a:rPr>
            <a:t>Ensuring the quality of Recovery Housing </a:t>
          </a:r>
          <a:r>
            <a:rPr lang="en-US" dirty="0">
              <a:latin typeface="+mn-lt"/>
            </a:rPr>
            <a:t>through enhanced accreditation standards.</a:t>
          </a:r>
        </a:p>
      </dgm:t>
    </dgm:pt>
    <dgm:pt modelId="{F3F5AE84-2D24-4586-B73B-0B1E548143E2}" type="parTrans" cxnId="{6FC86067-163F-4A24-8A8A-FF27450407F2}">
      <dgm:prSet/>
      <dgm:spPr/>
      <dgm:t>
        <a:bodyPr/>
        <a:lstStyle/>
        <a:p>
          <a:endParaRPr lang="en-US">
            <a:latin typeface="+mn-lt"/>
          </a:endParaRPr>
        </a:p>
      </dgm:t>
    </dgm:pt>
    <dgm:pt modelId="{862F67DB-9229-440E-B4AD-947C8E57CFA9}" type="sibTrans" cxnId="{6FC86067-163F-4A24-8A8A-FF27450407F2}">
      <dgm:prSet/>
      <dgm:spPr/>
      <dgm:t>
        <a:bodyPr/>
        <a:lstStyle/>
        <a:p>
          <a:endParaRPr lang="en-US">
            <a:latin typeface="+mn-lt"/>
          </a:endParaRPr>
        </a:p>
      </dgm:t>
    </dgm:pt>
    <dgm:pt modelId="{290EE876-8FFF-46A5-8C63-7BDCF2F0D4C0}" type="pres">
      <dgm:prSet presAssocID="{486AD650-EFF8-4B5D-A10B-50144C0F2252}" presName="Name0" presStyleCnt="0">
        <dgm:presLayoutVars>
          <dgm:chMax val="7"/>
          <dgm:chPref val="7"/>
          <dgm:dir/>
        </dgm:presLayoutVars>
      </dgm:prSet>
      <dgm:spPr/>
    </dgm:pt>
    <dgm:pt modelId="{40735F9C-23DC-4375-9B56-349C198E844D}" type="pres">
      <dgm:prSet presAssocID="{486AD650-EFF8-4B5D-A10B-50144C0F2252}" presName="Name1" presStyleCnt="0"/>
      <dgm:spPr/>
    </dgm:pt>
    <dgm:pt modelId="{B7141CF1-D925-4214-B364-FEB92CDD28A3}" type="pres">
      <dgm:prSet presAssocID="{486AD650-EFF8-4B5D-A10B-50144C0F2252}" presName="cycle" presStyleCnt="0"/>
      <dgm:spPr/>
    </dgm:pt>
    <dgm:pt modelId="{58C28CFD-F5B4-4D96-AA20-01A3FE6F0282}" type="pres">
      <dgm:prSet presAssocID="{486AD650-EFF8-4B5D-A10B-50144C0F2252}" presName="srcNode" presStyleLbl="node1" presStyleIdx="0" presStyleCnt="3"/>
      <dgm:spPr/>
    </dgm:pt>
    <dgm:pt modelId="{87066A7E-1368-4347-BC79-B65CD5CB18E2}" type="pres">
      <dgm:prSet presAssocID="{486AD650-EFF8-4B5D-A10B-50144C0F2252}" presName="conn" presStyleLbl="parChTrans1D2" presStyleIdx="0" presStyleCnt="1"/>
      <dgm:spPr/>
    </dgm:pt>
    <dgm:pt modelId="{5F276A89-BD51-4F74-BEAD-88EC5C28ABE6}" type="pres">
      <dgm:prSet presAssocID="{486AD650-EFF8-4B5D-A10B-50144C0F2252}" presName="extraNode" presStyleLbl="node1" presStyleIdx="0" presStyleCnt="3"/>
      <dgm:spPr/>
    </dgm:pt>
    <dgm:pt modelId="{42A6A391-AEFD-4CC3-A43C-2A802C0E88CA}" type="pres">
      <dgm:prSet presAssocID="{486AD650-EFF8-4B5D-A10B-50144C0F2252}" presName="dstNode" presStyleLbl="node1" presStyleIdx="0" presStyleCnt="3"/>
      <dgm:spPr/>
    </dgm:pt>
    <dgm:pt modelId="{9D166976-A850-4908-B2CA-AA551718F475}" type="pres">
      <dgm:prSet presAssocID="{8EA553F7-FA49-49DA-BAA1-C0B665BDF6AE}" presName="text_1" presStyleLbl="node1" presStyleIdx="0" presStyleCnt="3">
        <dgm:presLayoutVars>
          <dgm:bulletEnabled val="1"/>
        </dgm:presLayoutVars>
      </dgm:prSet>
      <dgm:spPr/>
    </dgm:pt>
    <dgm:pt modelId="{B9EFFE60-9990-4845-9D22-BD9B0FF3C941}" type="pres">
      <dgm:prSet presAssocID="{8EA553F7-FA49-49DA-BAA1-C0B665BDF6AE}" presName="accent_1" presStyleCnt="0"/>
      <dgm:spPr/>
    </dgm:pt>
    <dgm:pt modelId="{DBF6983A-EAF0-4E76-B666-E811AE9FCCA2}" type="pres">
      <dgm:prSet presAssocID="{8EA553F7-FA49-49DA-BAA1-C0B665BDF6AE}" presName="accentRepeatNode" presStyleLbl="solidFgAcc1" presStyleIdx="0" presStyleCnt="3"/>
      <dgm:spPr/>
    </dgm:pt>
    <dgm:pt modelId="{1221D9BE-816C-4A81-AD2D-6B91DA06C322}" type="pres">
      <dgm:prSet presAssocID="{0235ED40-DF76-40E3-8F5B-B86422CE8845}" presName="text_2" presStyleLbl="node1" presStyleIdx="1" presStyleCnt="3" custLinFactNeighborY="0">
        <dgm:presLayoutVars>
          <dgm:bulletEnabled val="1"/>
        </dgm:presLayoutVars>
      </dgm:prSet>
      <dgm:spPr/>
    </dgm:pt>
    <dgm:pt modelId="{2395CE22-67D7-4853-8EA2-2C97DA0D98F8}" type="pres">
      <dgm:prSet presAssocID="{0235ED40-DF76-40E3-8F5B-B86422CE8845}" presName="accent_2" presStyleCnt="0"/>
      <dgm:spPr/>
    </dgm:pt>
    <dgm:pt modelId="{CC846457-3362-4126-9E60-6D4E816BBA2C}" type="pres">
      <dgm:prSet presAssocID="{0235ED40-DF76-40E3-8F5B-B86422CE8845}" presName="accentRepeatNode" presStyleLbl="solidFgAcc1" presStyleIdx="1" presStyleCnt="3"/>
      <dgm:spPr/>
    </dgm:pt>
    <dgm:pt modelId="{AD36CE68-59B3-49E1-B920-5168365F11AA}" type="pres">
      <dgm:prSet presAssocID="{89190B67-0927-4DF3-8A7A-04BE07D16F2E}" presName="text_3" presStyleLbl="node1" presStyleIdx="2" presStyleCnt="3">
        <dgm:presLayoutVars>
          <dgm:bulletEnabled val="1"/>
        </dgm:presLayoutVars>
      </dgm:prSet>
      <dgm:spPr/>
    </dgm:pt>
    <dgm:pt modelId="{CD785121-396E-4572-AD53-BE91F59F4CF4}" type="pres">
      <dgm:prSet presAssocID="{89190B67-0927-4DF3-8A7A-04BE07D16F2E}" presName="accent_3" presStyleCnt="0"/>
      <dgm:spPr/>
    </dgm:pt>
    <dgm:pt modelId="{C6B575DC-67E8-4C34-AE6B-01BF2D6EBD1B}" type="pres">
      <dgm:prSet presAssocID="{89190B67-0927-4DF3-8A7A-04BE07D16F2E}" presName="accentRepeatNode" presStyleLbl="solidFgAcc1" presStyleIdx="2" presStyleCnt="3"/>
      <dgm:spPr/>
    </dgm:pt>
  </dgm:ptLst>
  <dgm:cxnLst>
    <dgm:cxn modelId="{90CD4E5E-DC5B-4BC6-8C4F-B8B6A87109C9}" type="presOf" srcId="{89190B67-0927-4DF3-8A7A-04BE07D16F2E}" destId="{AD36CE68-59B3-49E1-B920-5168365F11AA}" srcOrd="0" destOrd="0" presId="urn:microsoft.com/office/officeart/2008/layout/VerticalCurvedList"/>
    <dgm:cxn modelId="{6FC86067-163F-4A24-8A8A-FF27450407F2}" srcId="{486AD650-EFF8-4B5D-A10B-50144C0F2252}" destId="{89190B67-0927-4DF3-8A7A-04BE07D16F2E}" srcOrd="2" destOrd="0" parTransId="{F3F5AE84-2D24-4586-B73B-0B1E548143E2}" sibTransId="{862F67DB-9229-440E-B4AD-947C8E57CFA9}"/>
    <dgm:cxn modelId="{190BD071-FB50-4A92-BA3E-A7B4C9A2666D}" type="presOf" srcId="{0235ED40-DF76-40E3-8F5B-B86422CE8845}" destId="{1221D9BE-816C-4A81-AD2D-6B91DA06C322}" srcOrd="0" destOrd="0" presId="urn:microsoft.com/office/officeart/2008/layout/VerticalCurvedList"/>
    <dgm:cxn modelId="{759CF874-3E2F-454D-9BCD-C79DDB01FA60}" type="presOf" srcId="{8EA553F7-FA49-49DA-BAA1-C0B665BDF6AE}" destId="{9D166976-A850-4908-B2CA-AA551718F475}" srcOrd="0" destOrd="0" presId="urn:microsoft.com/office/officeart/2008/layout/VerticalCurvedList"/>
    <dgm:cxn modelId="{5A73EC85-3B7E-49EB-9C29-3038EEB15C74}" srcId="{486AD650-EFF8-4B5D-A10B-50144C0F2252}" destId="{8EA553F7-FA49-49DA-BAA1-C0B665BDF6AE}" srcOrd="0" destOrd="0" parTransId="{83514D1B-2266-4FEC-A6A4-CAA5A0F82DEC}" sibTransId="{AAA1145B-C7BB-453D-B75B-5F5C4F051C67}"/>
    <dgm:cxn modelId="{EA41929D-70B0-48C9-B022-2EB1565579B3}" type="presOf" srcId="{486AD650-EFF8-4B5D-A10B-50144C0F2252}" destId="{290EE876-8FFF-46A5-8C63-7BDCF2F0D4C0}" srcOrd="0" destOrd="0" presId="urn:microsoft.com/office/officeart/2008/layout/VerticalCurvedList"/>
    <dgm:cxn modelId="{FB0516E7-80E0-43B6-ACA6-855A08BA794F}" type="presOf" srcId="{AAA1145B-C7BB-453D-B75B-5F5C4F051C67}" destId="{87066A7E-1368-4347-BC79-B65CD5CB18E2}" srcOrd="0" destOrd="0" presId="urn:microsoft.com/office/officeart/2008/layout/VerticalCurvedList"/>
    <dgm:cxn modelId="{CC9509FF-23CD-4DE9-8E78-820D524A93B3}" srcId="{486AD650-EFF8-4B5D-A10B-50144C0F2252}" destId="{0235ED40-DF76-40E3-8F5B-B86422CE8845}" srcOrd="1" destOrd="0" parTransId="{950CCD99-9837-4432-A067-C526769A2D43}" sibTransId="{58EB654F-4594-484C-8DFA-5B7D95D99EA4}"/>
    <dgm:cxn modelId="{519680BA-8C77-4CD5-A8E6-0B46C2FD518D}" type="presParOf" srcId="{290EE876-8FFF-46A5-8C63-7BDCF2F0D4C0}" destId="{40735F9C-23DC-4375-9B56-349C198E844D}" srcOrd="0" destOrd="0" presId="urn:microsoft.com/office/officeart/2008/layout/VerticalCurvedList"/>
    <dgm:cxn modelId="{6F21DA34-B1FF-46E9-B8D7-743C07C0AACC}" type="presParOf" srcId="{40735F9C-23DC-4375-9B56-349C198E844D}" destId="{B7141CF1-D925-4214-B364-FEB92CDD28A3}" srcOrd="0" destOrd="0" presId="urn:microsoft.com/office/officeart/2008/layout/VerticalCurvedList"/>
    <dgm:cxn modelId="{67AE666D-C942-4D25-9412-06FC520B9748}" type="presParOf" srcId="{B7141CF1-D925-4214-B364-FEB92CDD28A3}" destId="{58C28CFD-F5B4-4D96-AA20-01A3FE6F0282}" srcOrd="0" destOrd="0" presId="urn:microsoft.com/office/officeart/2008/layout/VerticalCurvedList"/>
    <dgm:cxn modelId="{52587375-1945-4316-9172-087F72A1715B}" type="presParOf" srcId="{B7141CF1-D925-4214-B364-FEB92CDD28A3}" destId="{87066A7E-1368-4347-BC79-B65CD5CB18E2}" srcOrd="1" destOrd="0" presId="urn:microsoft.com/office/officeart/2008/layout/VerticalCurvedList"/>
    <dgm:cxn modelId="{FA902C1D-399D-432E-B07D-D79595DEB40F}" type="presParOf" srcId="{B7141CF1-D925-4214-B364-FEB92CDD28A3}" destId="{5F276A89-BD51-4F74-BEAD-88EC5C28ABE6}" srcOrd="2" destOrd="0" presId="urn:microsoft.com/office/officeart/2008/layout/VerticalCurvedList"/>
    <dgm:cxn modelId="{C10098BC-6C84-4B13-B89A-5C31FD37CCA8}" type="presParOf" srcId="{B7141CF1-D925-4214-B364-FEB92CDD28A3}" destId="{42A6A391-AEFD-4CC3-A43C-2A802C0E88CA}" srcOrd="3" destOrd="0" presId="urn:microsoft.com/office/officeart/2008/layout/VerticalCurvedList"/>
    <dgm:cxn modelId="{6FAE979C-3254-480A-8022-0E6991ED6823}" type="presParOf" srcId="{40735F9C-23DC-4375-9B56-349C198E844D}" destId="{9D166976-A850-4908-B2CA-AA551718F475}" srcOrd="1" destOrd="0" presId="urn:microsoft.com/office/officeart/2008/layout/VerticalCurvedList"/>
    <dgm:cxn modelId="{6C62ABFA-BC73-469D-A6A2-3FD1E45A3B4C}" type="presParOf" srcId="{40735F9C-23DC-4375-9B56-349C198E844D}" destId="{B9EFFE60-9990-4845-9D22-BD9B0FF3C941}" srcOrd="2" destOrd="0" presId="urn:microsoft.com/office/officeart/2008/layout/VerticalCurvedList"/>
    <dgm:cxn modelId="{CC5116D7-A83A-44C3-B8A6-EE62B17EC396}" type="presParOf" srcId="{B9EFFE60-9990-4845-9D22-BD9B0FF3C941}" destId="{DBF6983A-EAF0-4E76-B666-E811AE9FCCA2}" srcOrd="0" destOrd="0" presId="urn:microsoft.com/office/officeart/2008/layout/VerticalCurvedList"/>
    <dgm:cxn modelId="{F3715350-BAFC-4DE3-80C3-3DD984DC5F21}" type="presParOf" srcId="{40735F9C-23DC-4375-9B56-349C198E844D}" destId="{1221D9BE-816C-4A81-AD2D-6B91DA06C322}" srcOrd="3" destOrd="0" presId="urn:microsoft.com/office/officeart/2008/layout/VerticalCurvedList"/>
    <dgm:cxn modelId="{F5D5111C-774C-4E1B-A6F4-F4BE42A74FE6}" type="presParOf" srcId="{40735F9C-23DC-4375-9B56-349C198E844D}" destId="{2395CE22-67D7-4853-8EA2-2C97DA0D98F8}" srcOrd="4" destOrd="0" presId="urn:microsoft.com/office/officeart/2008/layout/VerticalCurvedList"/>
    <dgm:cxn modelId="{914D4960-591D-494C-ADAF-514923095AAA}" type="presParOf" srcId="{2395CE22-67D7-4853-8EA2-2C97DA0D98F8}" destId="{CC846457-3362-4126-9E60-6D4E816BBA2C}" srcOrd="0" destOrd="0" presId="urn:microsoft.com/office/officeart/2008/layout/VerticalCurvedList"/>
    <dgm:cxn modelId="{3C6E9F69-8C68-4360-883B-45F40020311A}" type="presParOf" srcId="{40735F9C-23DC-4375-9B56-349C198E844D}" destId="{AD36CE68-59B3-49E1-B920-5168365F11AA}" srcOrd="5" destOrd="0" presId="urn:microsoft.com/office/officeart/2008/layout/VerticalCurvedList"/>
    <dgm:cxn modelId="{DEE04E1F-EBA9-4BEF-A424-534F50314C82}" type="presParOf" srcId="{40735F9C-23DC-4375-9B56-349C198E844D}" destId="{CD785121-396E-4572-AD53-BE91F59F4CF4}" srcOrd="6" destOrd="0" presId="urn:microsoft.com/office/officeart/2008/layout/VerticalCurvedList"/>
    <dgm:cxn modelId="{4A89A5AB-37AA-48D9-BC12-9CCC3F878E1D}" type="presParOf" srcId="{CD785121-396E-4572-AD53-BE91F59F4CF4}" destId="{C6B575DC-67E8-4C34-AE6B-01BF2D6EBD1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D2143FE-2ACF-4B89-B2A4-555D1B564D4D}"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26636C2D-5F29-49BD-A163-2DBF7D51BB02}">
      <dgm:prSet phldrT="[Text]"/>
      <dgm:spPr/>
      <dgm:t>
        <a:bodyPr/>
        <a:lstStyle/>
        <a:p>
          <a:r>
            <a:rPr lang="en-US" dirty="0"/>
            <a:t>New Provider Requirements</a:t>
          </a:r>
        </a:p>
      </dgm:t>
    </dgm:pt>
    <dgm:pt modelId="{D9FBDD4B-263F-4E0F-8749-76BD9F845CE8}" type="parTrans" cxnId="{530A19E9-E320-4B8D-BD52-A003B49F17CF}">
      <dgm:prSet/>
      <dgm:spPr/>
      <dgm:t>
        <a:bodyPr/>
        <a:lstStyle/>
        <a:p>
          <a:endParaRPr lang="en-US"/>
        </a:p>
      </dgm:t>
    </dgm:pt>
    <dgm:pt modelId="{F628FB35-CEF4-4893-96C8-FED1AFEF363B}" type="sibTrans" cxnId="{530A19E9-E320-4B8D-BD52-A003B49F17CF}">
      <dgm:prSet/>
      <dgm:spPr/>
      <dgm:t>
        <a:bodyPr/>
        <a:lstStyle/>
        <a:p>
          <a:endParaRPr lang="en-US"/>
        </a:p>
      </dgm:t>
    </dgm:pt>
    <dgm:pt modelId="{A043D553-1133-4D50-A207-81DE1CA6C54A}">
      <dgm:prSet phldrT="[Text]" custT="1"/>
      <dgm:spPr/>
      <dgm:t>
        <a:bodyPr/>
        <a:lstStyle/>
        <a:p>
          <a:r>
            <a:rPr lang="en-US" sz="2400" dirty="0">
              <a:latin typeface="+mn-lt"/>
            </a:rPr>
            <a:t>New Provider (definition) – a provider who applies for licensure or certification on or after October 3, 2023, or a provider who does not hold OhioMHAS licensure or certification prior to October 3, 2023</a:t>
          </a:r>
        </a:p>
      </dgm:t>
    </dgm:pt>
    <dgm:pt modelId="{E5748133-3A8C-4831-80F4-02B0A28557FE}" type="parTrans" cxnId="{F74068CA-9EE2-4E90-A0F7-AAE531A54517}">
      <dgm:prSet/>
      <dgm:spPr/>
      <dgm:t>
        <a:bodyPr/>
        <a:lstStyle/>
        <a:p>
          <a:endParaRPr lang="en-US"/>
        </a:p>
      </dgm:t>
    </dgm:pt>
    <dgm:pt modelId="{4BE36D76-DB8A-4C69-B57F-43E87C27C3EC}" type="sibTrans" cxnId="{F74068CA-9EE2-4E90-A0F7-AAE531A54517}">
      <dgm:prSet/>
      <dgm:spPr/>
      <dgm:t>
        <a:bodyPr/>
        <a:lstStyle/>
        <a:p>
          <a:endParaRPr lang="en-US"/>
        </a:p>
      </dgm:t>
    </dgm:pt>
    <dgm:pt modelId="{C01282C5-AAC4-423C-BB8F-8675BB2F2509}">
      <dgm:prSet phldrT="[Text]"/>
      <dgm:spPr/>
      <dgm:t>
        <a:bodyPr/>
        <a:lstStyle/>
        <a:p>
          <a:r>
            <a:rPr lang="en-US" dirty="0"/>
            <a:t>Current Provider Requirements</a:t>
          </a:r>
        </a:p>
      </dgm:t>
    </dgm:pt>
    <dgm:pt modelId="{8E2E05EE-B723-4B47-A6FE-5225FB848CDA}" type="parTrans" cxnId="{EB5C1809-D467-477A-BF0B-BE0BE640DA08}">
      <dgm:prSet/>
      <dgm:spPr/>
      <dgm:t>
        <a:bodyPr/>
        <a:lstStyle/>
        <a:p>
          <a:endParaRPr lang="en-US"/>
        </a:p>
      </dgm:t>
    </dgm:pt>
    <dgm:pt modelId="{BF278D1C-DCCE-4E31-8089-820716FA1AD4}" type="sibTrans" cxnId="{EB5C1809-D467-477A-BF0B-BE0BE640DA08}">
      <dgm:prSet/>
      <dgm:spPr/>
      <dgm:t>
        <a:bodyPr/>
        <a:lstStyle/>
        <a:p>
          <a:endParaRPr lang="en-US"/>
        </a:p>
      </dgm:t>
    </dgm:pt>
    <dgm:pt modelId="{FBB16F8A-98B7-4C34-B663-231AFCEADABA}">
      <dgm:prSet phldrT="[Text]" custT="1"/>
      <dgm:spPr/>
      <dgm:t>
        <a:bodyPr/>
        <a:lstStyle/>
        <a:p>
          <a:r>
            <a:rPr lang="en-US" sz="2400" dirty="0">
              <a:latin typeface="+mn-lt"/>
            </a:rPr>
            <a:t>Current Provider (definition) – a provider who has  submitted an application for licensure/certification prior to October 3, 2023, or a provider who currently holds OhioMHAS licensure or certification prior to Oct. 3, 2023</a:t>
          </a:r>
        </a:p>
      </dgm:t>
    </dgm:pt>
    <dgm:pt modelId="{8625C381-5F36-4B97-A755-F28773824D99}" type="parTrans" cxnId="{7493C202-3D17-48F9-B172-BDF074806C3B}">
      <dgm:prSet/>
      <dgm:spPr/>
      <dgm:t>
        <a:bodyPr/>
        <a:lstStyle/>
        <a:p>
          <a:endParaRPr lang="en-US"/>
        </a:p>
      </dgm:t>
    </dgm:pt>
    <dgm:pt modelId="{550CF1F9-914C-4D07-B691-86150C5C6480}" type="sibTrans" cxnId="{7493C202-3D17-48F9-B172-BDF074806C3B}">
      <dgm:prSet/>
      <dgm:spPr/>
      <dgm:t>
        <a:bodyPr/>
        <a:lstStyle/>
        <a:p>
          <a:endParaRPr lang="en-US"/>
        </a:p>
      </dgm:t>
    </dgm:pt>
    <dgm:pt modelId="{2F352EFF-846A-4286-AF1F-3CFC53C9087E}" type="pres">
      <dgm:prSet presAssocID="{BD2143FE-2ACF-4B89-B2A4-555D1B564D4D}" presName="Name0" presStyleCnt="0">
        <dgm:presLayoutVars>
          <dgm:dir/>
          <dgm:animLvl val="lvl"/>
          <dgm:resizeHandles val="exact"/>
        </dgm:presLayoutVars>
      </dgm:prSet>
      <dgm:spPr/>
    </dgm:pt>
    <dgm:pt modelId="{653C24BF-3A8F-4620-A3BA-9BBBEA918E68}" type="pres">
      <dgm:prSet presAssocID="{26636C2D-5F29-49BD-A163-2DBF7D51BB02}" presName="linNode" presStyleCnt="0"/>
      <dgm:spPr/>
    </dgm:pt>
    <dgm:pt modelId="{96487EB0-E4E9-4559-AC98-3177C56DA27A}" type="pres">
      <dgm:prSet presAssocID="{26636C2D-5F29-49BD-A163-2DBF7D51BB02}" presName="parTx" presStyleLbl="revTx" presStyleIdx="0" presStyleCnt="2">
        <dgm:presLayoutVars>
          <dgm:chMax val="1"/>
          <dgm:bulletEnabled val="1"/>
        </dgm:presLayoutVars>
      </dgm:prSet>
      <dgm:spPr/>
    </dgm:pt>
    <dgm:pt modelId="{559D6FF5-B613-4564-B7C1-87A71F8CAE22}" type="pres">
      <dgm:prSet presAssocID="{26636C2D-5F29-49BD-A163-2DBF7D51BB02}" presName="bracket" presStyleLbl="parChTrans1D1" presStyleIdx="0" presStyleCnt="2"/>
      <dgm:spPr/>
    </dgm:pt>
    <dgm:pt modelId="{B38BE7B2-2EE5-42C8-816B-7B16B1B4C44B}" type="pres">
      <dgm:prSet presAssocID="{26636C2D-5F29-49BD-A163-2DBF7D51BB02}" presName="spH" presStyleCnt="0"/>
      <dgm:spPr/>
    </dgm:pt>
    <dgm:pt modelId="{F5F3F7DF-C0C2-4504-976D-D04007E41824}" type="pres">
      <dgm:prSet presAssocID="{26636C2D-5F29-49BD-A163-2DBF7D51BB02}" presName="desTx" presStyleLbl="node1" presStyleIdx="0" presStyleCnt="2">
        <dgm:presLayoutVars>
          <dgm:bulletEnabled val="1"/>
        </dgm:presLayoutVars>
      </dgm:prSet>
      <dgm:spPr/>
    </dgm:pt>
    <dgm:pt modelId="{B129CCAF-C62D-4B84-8E38-0226333483FE}" type="pres">
      <dgm:prSet presAssocID="{F628FB35-CEF4-4893-96C8-FED1AFEF363B}" presName="spV" presStyleCnt="0"/>
      <dgm:spPr/>
    </dgm:pt>
    <dgm:pt modelId="{BAFC161D-73C7-4E1E-A687-172D7915D5F3}" type="pres">
      <dgm:prSet presAssocID="{C01282C5-AAC4-423C-BB8F-8675BB2F2509}" presName="linNode" presStyleCnt="0"/>
      <dgm:spPr/>
    </dgm:pt>
    <dgm:pt modelId="{B341FFF6-2645-4836-8547-B1D01347CED4}" type="pres">
      <dgm:prSet presAssocID="{C01282C5-AAC4-423C-BB8F-8675BB2F2509}" presName="parTx" presStyleLbl="revTx" presStyleIdx="1" presStyleCnt="2">
        <dgm:presLayoutVars>
          <dgm:chMax val="1"/>
          <dgm:bulletEnabled val="1"/>
        </dgm:presLayoutVars>
      </dgm:prSet>
      <dgm:spPr/>
    </dgm:pt>
    <dgm:pt modelId="{ABF40B9C-5C83-4F55-A9B0-86CB4512AFEB}" type="pres">
      <dgm:prSet presAssocID="{C01282C5-AAC4-423C-BB8F-8675BB2F2509}" presName="bracket" presStyleLbl="parChTrans1D1" presStyleIdx="1" presStyleCnt="2"/>
      <dgm:spPr/>
    </dgm:pt>
    <dgm:pt modelId="{BFB2DBB7-5D90-4A83-BED3-4B274FC582C3}" type="pres">
      <dgm:prSet presAssocID="{C01282C5-AAC4-423C-BB8F-8675BB2F2509}" presName="spH" presStyleCnt="0"/>
      <dgm:spPr/>
    </dgm:pt>
    <dgm:pt modelId="{8FBAD2F4-C2EF-402A-AA43-042ED592F8B4}" type="pres">
      <dgm:prSet presAssocID="{C01282C5-AAC4-423C-BB8F-8675BB2F2509}" presName="desTx" presStyleLbl="node1" presStyleIdx="1" presStyleCnt="2">
        <dgm:presLayoutVars>
          <dgm:bulletEnabled val="1"/>
        </dgm:presLayoutVars>
      </dgm:prSet>
      <dgm:spPr/>
    </dgm:pt>
  </dgm:ptLst>
  <dgm:cxnLst>
    <dgm:cxn modelId="{7493C202-3D17-48F9-B172-BDF074806C3B}" srcId="{C01282C5-AAC4-423C-BB8F-8675BB2F2509}" destId="{FBB16F8A-98B7-4C34-B663-231AFCEADABA}" srcOrd="0" destOrd="0" parTransId="{8625C381-5F36-4B97-A755-F28773824D99}" sibTransId="{550CF1F9-914C-4D07-B691-86150C5C6480}"/>
    <dgm:cxn modelId="{EB5C1809-D467-477A-BF0B-BE0BE640DA08}" srcId="{BD2143FE-2ACF-4B89-B2A4-555D1B564D4D}" destId="{C01282C5-AAC4-423C-BB8F-8675BB2F2509}" srcOrd="1" destOrd="0" parTransId="{8E2E05EE-B723-4B47-A6FE-5225FB848CDA}" sibTransId="{BF278D1C-DCCE-4E31-8089-820716FA1AD4}"/>
    <dgm:cxn modelId="{8D923B35-C39E-4602-8692-A120FF60BDCC}" type="presOf" srcId="{26636C2D-5F29-49BD-A163-2DBF7D51BB02}" destId="{96487EB0-E4E9-4559-AC98-3177C56DA27A}" srcOrd="0" destOrd="0" presId="urn:diagrams.loki3.com/BracketList"/>
    <dgm:cxn modelId="{B337E83B-88C2-434E-85EB-4B2469DAA13F}" type="presOf" srcId="{BD2143FE-2ACF-4B89-B2A4-555D1B564D4D}" destId="{2F352EFF-846A-4286-AF1F-3CFC53C9087E}" srcOrd="0" destOrd="0" presId="urn:diagrams.loki3.com/BracketList"/>
    <dgm:cxn modelId="{A128D841-7018-46BD-85B3-56B42142B31F}" type="presOf" srcId="{A043D553-1133-4D50-A207-81DE1CA6C54A}" destId="{F5F3F7DF-C0C2-4504-976D-D04007E41824}" srcOrd="0" destOrd="0" presId="urn:diagrams.loki3.com/BracketList"/>
    <dgm:cxn modelId="{3C46F86A-BE62-4084-A61B-3757A6E7E2DC}" type="presOf" srcId="{C01282C5-AAC4-423C-BB8F-8675BB2F2509}" destId="{B341FFF6-2645-4836-8547-B1D01347CED4}" srcOrd="0" destOrd="0" presId="urn:diagrams.loki3.com/BracketList"/>
    <dgm:cxn modelId="{F74068CA-9EE2-4E90-A0F7-AAE531A54517}" srcId="{26636C2D-5F29-49BD-A163-2DBF7D51BB02}" destId="{A043D553-1133-4D50-A207-81DE1CA6C54A}" srcOrd="0" destOrd="0" parTransId="{E5748133-3A8C-4831-80F4-02B0A28557FE}" sibTransId="{4BE36D76-DB8A-4C69-B57F-43E87C27C3EC}"/>
    <dgm:cxn modelId="{7E9591DB-A4CD-44B5-8F42-3F0C8AFE625A}" type="presOf" srcId="{FBB16F8A-98B7-4C34-B663-231AFCEADABA}" destId="{8FBAD2F4-C2EF-402A-AA43-042ED592F8B4}" srcOrd="0" destOrd="0" presId="urn:diagrams.loki3.com/BracketList"/>
    <dgm:cxn modelId="{530A19E9-E320-4B8D-BD52-A003B49F17CF}" srcId="{BD2143FE-2ACF-4B89-B2A4-555D1B564D4D}" destId="{26636C2D-5F29-49BD-A163-2DBF7D51BB02}" srcOrd="0" destOrd="0" parTransId="{D9FBDD4B-263F-4E0F-8749-76BD9F845CE8}" sibTransId="{F628FB35-CEF4-4893-96C8-FED1AFEF363B}"/>
    <dgm:cxn modelId="{494BFD89-30F9-4D88-B85A-672AFFC560D6}" type="presParOf" srcId="{2F352EFF-846A-4286-AF1F-3CFC53C9087E}" destId="{653C24BF-3A8F-4620-A3BA-9BBBEA918E68}" srcOrd="0" destOrd="0" presId="urn:diagrams.loki3.com/BracketList"/>
    <dgm:cxn modelId="{4A343114-DD27-4C78-9718-677F95C785BB}" type="presParOf" srcId="{653C24BF-3A8F-4620-A3BA-9BBBEA918E68}" destId="{96487EB0-E4E9-4559-AC98-3177C56DA27A}" srcOrd="0" destOrd="0" presId="urn:diagrams.loki3.com/BracketList"/>
    <dgm:cxn modelId="{81B040DD-C07C-47D4-857C-8EFA974B7430}" type="presParOf" srcId="{653C24BF-3A8F-4620-A3BA-9BBBEA918E68}" destId="{559D6FF5-B613-4564-B7C1-87A71F8CAE22}" srcOrd="1" destOrd="0" presId="urn:diagrams.loki3.com/BracketList"/>
    <dgm:cxn modelId="{CA3DEA44-DB5D-43E9-86DC-3CEBE260087A}" type="presParOf" srcId="{653C24BF-3A8F-4620-A3BA-9BBBEA918E68}" destId="{B38BE7B2-2EE5-42C8-816B-7B16B1B4C44B}" srcOrd="2" destOrd="0" presId="urn:diagrams.loki3.com/BracketList"/>
    <dgm:cxn modelId="{F3F028CC-D7E8-4A5D-9462-6D53622C8774}" type="presParOf" srcId="{653C24BF-3A8F-4620-A3BA-9BBBEA918E68}" destId="{F5F3F7DF-C0C2-4504-976D-D04007E41824}" srcOrd="3" destOrd="0" presId="urn:diagrams.loki3.com/BracketList"/>
    <dgm:cxn modelId="{CF5A05D1-E97E-4918-8B16-358C0A03BF7A}" type="presParOf" srcId="{2F352EFF-846A-4286-AF1F-3CFC53C9087E}" destId="{B129CCAF-C62D-4B84-8E38-0226333483FE}" srcOrd="1" destOrd="0" presId="urn:diagrams.loki3.com/BracketList"/>
    <dgm:cxn modelId="{F1E3AB42-B79C-492A-AAA2-99F774248D81}" type="presParOf" srcId="{2F352EFF-846A-4286-AF1F-3CFC53C9087E}" destId="{BAFC161D-73C7-4E1E-A687-172D7915D5F3}" srcOrd="2" destOrd="0" presId="urn:diagrams.loki3.com/BracketList"/>
    <dgm:cxn modelId="{3672DA21-9A20-4532-A396-F8C34F963131}" type="presParOf" srcId="{BAFC161D-73C7-4E1E-A687-172D7915D5F3}" destId="{B341FFF6-2645-4836-8547-B1D01347CED4}" srcOrd="0" destOrd="0" presId="urn:diagrams.loki3.com/BracketList"/>
    <dgm:cxn modelId="{1CF1EDAE-4B96-47A3-954C-3621B21E9701}" type="presParOf" srcId="{BAFC161D-73C7-4E1E-A687-172D7915D5F3}" destId="{ABF40B9C-5C83-4F55-A9B0-86CB4512AFEB}" srcOrd="1" destOrd="0" presId="urn:diagrams.loki3.com/BracketList"/>
    <dgm:cxn modelId="{6F5A82D4-E5BB-4882-BE2D-0C5FE5E820F9}" type="presParOf" srcId="{BAFC161D-73C7-4E1E-A687-172D7915D5F3}" destId="{BFB2DBB7-5D90-4A83-BED3-4B274FC582C3}" srcOrd="2" destOrd="0" presId="urn:diagrams.loki3.com/BracketList"/>
    <dgm:cxn modelId="{B9BDDB87-CA7C-4D9D-A1ED-7B2BDB17475F}" type="presParOf" srcId="{BAFC161D-73C7-4E1E-A687-172D7915D5F3}" destId="{8FBAD2F4-C2EF-402A-AA43-042ED592F8B4}"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2CCE37C-6753-42F8-B99E-36E2A0978B5A}" type="doc">
      <dgm:prSet loTypeId="urn:microsoft.com/office/officeart/2005/8/layout/default" loCatId="list" qsTypeId="urn:microsoft.com/office/officeart/2005/8/quickstyle/simple1" qsCatId="simple" csTypeId="urn:microsoft.com/office/officeart/2005/8/colors/accent5_2" csCatId="accent5" phldr="1"/>
      <dgm:spPr/>
      <dgm:t>
        <a:bodyPr/>
        <a:lstStyle/>
        <a:p>
          <a:endParaRPr lang="en-US"/>
        </a:p>
      </dgm:t>
    </dgm:pt>
    <dgm:pt modelId="{C662F55C-8459-4C74-BA1E-272B15532C77}">
      <dgm:prSet custT="1"/>
      <dgm:spPr>
        <a:solidFill>
          <a:srgbClr val="0070C0"/>
        </a:solidFill>
      </dgm:spPr>
      <dgm:t>
        <a:bodyPr/>
        <a:lstStyle/>
        <a:p>
          <a:r>
            <a:rPr lang="en-US" sz="1400">
              <a:effectLst>
                <a:outerShdw blurRad="38100" dist="38100" dir="2700000" algn="tl">
                  <a:srgbClr val="000000">
                    <a:alpha val="43137"/>
                  </a:srgbClr>
                </a:outerShdw>
              </a:effectLst>
              <a:latin typeface="+mn-lt"/>
            </a:rPr>
            <a:t>Ensures that, when there is a withdrawal from a joint-county district, county commissioners will submit a comprehensive plan for withdrawal </a:t>
          </a:r>
        </a:p>
      </dgm:t>
    </dgm:pt>
    <dgm:pt modelId="{4EF7D7DB-211F-4A8C-BFBB-D68ED1E1FA03}" type="parTrans" cxnId="{A478F1E1-883D-463F-A987-6B0DDAB94A40}">
      <dgm:prSet/>
      <dgm:spPr/>
      <dgm:t>
        <a:bodyPr/>
        <a:lstStyle/>
        <a:p>
          <a:endParaRPr lang="en-US">
            <a:effectLst>
              <a:outerShdw blurRad="38100" dist="38100" dir="2700000" algn="tl">
                <a:srgbClr val="000000">
                  <a:alpha val="43137"/>
                </a:srgbClr>
              </a:outerShdw>
            </a:effectLst>
            <a:latin typeface="+mn-lt"/>
          </a:endParaRPr>
        </a:p>
      </dgm:t>
    </dgm:pt>
    <dgm:pt modelId="{7824D72D-3D1E-42F3-943B-2438FC167C71}" type="sibTrans" cxnId="{A478F1E1-883D-463F-A987-6B0DDAB94A40}">
      <dgm:prSet/>
      <dgm:spPr/>
      <dgm:t>
        <a:bodyPr/>
        <a:lstStyle/>
        <a:p>
          <a:endParaRPr lang="en-US">
            <a:effectLst>
              <a:outerShdw blurRad="38100" dist="38100" dir="2700000" algn="tl">
                <a:srgbClr val="000000">
                  <a:alpha val="43137"/>
                </a:srgbClr>
              </a:outerShdw>
            </a:effectLst>
            <a:latin typeface="+mn-lt"/>
          </a:endParaRPr>
        </a:p>
      </dgm:t>
    </dgm:pt>
    <dgm:pt modelId="{84123123-7D96-4A46-AF4D-330A4CD6CC62}">
      <dgm:prSet custT="1"/>
      <dgm:spPr>
        <a:solidFill>
          <a:srgbClr val="0070C0"/>
        </a:solidFill>
      </dgm:spPr>
      <dgm:t>
        <a:bodyPr/>
        <a:lstStyle/>
        <a:p>
          <a:r>
            <a:rPr lang="en-US" sz="1600" dirty="0">
              <a:effectLst>
                <a:outerShdw blurRad="38100" dist="38100" dir="2700000" algn="tl">
                  <a:srgbClr val="000000">
                    <a:alpha val="43137"/>
                  </a:srgbClr>
                </a:outerShdw>
              </a:effectLst>
              <a:latin typeface="+mn-lt"/>
            </a:rPr>
            <a:t>Permits ADAMH Boards to have 18, 15, 14, 12, or 9 members</a:t>
          </a:r>
        </a:p>
      </dgm:t>
    </dgm:pt>
    <dgm:pt modelId="{370E1D0B-41C4-40F8-8694-6484CB74FA75}" type="parTrans" cxnId="{42FDAF81-DCD8-4BAE-864D-487A12A604FB}">
      <dgm:prSet/>
      <dgm:spPr/>
      <dgm:t>
        <a:bodyPr/>
        <a:lstStyle/>
        <a:p>
          <a:endParaRPr lang="en-US">
            <a:effectLst>
              <a:outerShdw blurRad="38100" dist="38100" dir="2700000" algn="tl">
                <a:srgbClr val="000000">
                  <a:alpha val="43137"/>
                </a:srgbClr>
              </a:outerShdw>
            </a:effectLst>
            <a:latin typeface="+mn-lt"/>
          </a:endParaRPr>
        </a:p>
      </dgm:t>
    </dgm:pt>
    <dgm:pt modelId="{D3901C75-4EBA-40DD-8B6B-3662F10C8FEC}" type="sibTrans" cxnId="{42FDAF81-DCD8-4BAE-864D-487A12A604FB}">
      <dgm:prSet/>
      <dgm:spPr/>
      <dgm:t>
        <a:bodyPr/>
        <a:lstStyle/>
        <a:p>
          <a:endParaRPr lang="en-US">
            <a:effectLst>
              <a:outerShdw blurRad="38100" dist="38100" dir="2700000" algn="tl">
                <a:srgbClr val="000000">
                  <a:alpha val="43137"/>
                </a:srgbClr>
              </a:outerShdw>
            </a:effectLst>
            <a:latin typeface="+mn-lt"/>
          </a:endParaRPr>
        </a:p>
      </dgm:t>
    </dgm:pt>
    <dgm:pt modelId="{C8E1CFB1-370D-4B06-8A92-28353B323997}">
      <dgm:prSet custT="1"/>
      <dgm:spPr>
        <a:solidFill>
          <a:srgbClr val="0070C0"/>
        </a:solidFill>
      </dgm:spPr>
      <dgm:t>
        <a:bodyPr/>
        <a:lstStyle/>
        <a:p>
          <a:r>
            <a:rPr lang="en-US" sz="1200" dirty="0">
              <a:effectLst>
                <a:outerShdw blurRad="38100" dist="38100" dir="2700000" algn="tl">
                  <a:srgbClr val="000000">
                    <a:alpha val="43137"/>
                  </a:srgbClr>
                </a:outerShdw>
              </a:effectLst>
              <a:latin typeface="+mn-lt"/>
            </a:rPr>
            <a:t>Expands the appointment authority of Boards of county commissioners to two-thirds of ADAMH Board seats, and reduces the appointment authority of the OhioMHAS Director or one-third of ADAMH Board seats</a:t>
          </a:r>
        </a:p>
      </dgm:t>
    </dgm:pt>
    <dgm:pt modelId="{07D2DA7E-1E5B-4914-B042-6F73A52625C0}" type="parTrans" cxnId="{5444534A-ECBC-4DEE-9734-9AD77833227F}">
      <dgm:prSet/>
      <dgm:spPr/>
      <dgm:t>
        <a:bodyPr/>
        <a:lstStyle/>
        <a:p>
          <a:endParaRPr lang="en-US">
            <a:effectLst>
              <a:outerShdw blurRad="38100" dist="38100" dir="2700000" algn="tl">
                <a:srgbClr val="000000">
                  <a:alpha val="43137"/>
                </a:srgbClr>
              </a:outerShdw>
            </a:effectLst>
            <a:latin typeface="+mn-lt"/>
          </a:endParaRPr>
        </a:p>
      </dgm:t>
    </dgm:pt>
    <dgm:pt modelId="{72E19DE3-362E-4F7F-BDDC-7B7E2EE40F55}" type="sibTrans" cxnId="{5444534A-ECBC-4DEE-9734-9AD77833227F}">
      <dgm:prSet/>
      <dgm:spPr/>
      <dgm:t>
        <a:bodyPr/>
        <a:lstStyle/>
        <a:p>
          <a:endParaRPr lang="en-US">
            <a:effectLst>
              <a:outerShdw blurRad="38100" dist="38100" dir="2700000" algn="tl">
                <a:srgbClr val="000000">
                  <a:alpha val="43137"/>
                </a:srgbClr>
              </a:outerShdw>
            </a:effectLst>
            <a:latin typeface="+mn-lt"/>
          </a:endParaRPr>
        </a:p>
      </dgm:t>
    </dgm:pt>
    <dgm:pt modelId="{DD055CDE-18B2-4E2E-9B39-9C278B0B1029}">
      <dgm:prSet custT="1"/>
      <dgm:spPr>
        <a:solidFill>
          <a:srgbClr val="0070C0"/>
        </a:solidFill>
      </dgm:spPr>
      <dgm:t>
        <a:bodyPr/>
        <a:lstStyle/>
        <a:p>
          <a:r>
            <a:rPr lang="en-US" sz="1600" dirty="0">
              <a:effectLst>
                <a:outerShdw blurRad="38100" dist="38100" dir="2700000" algn="tl">
                  <a:srgbClr val="000000">
                    <a:alpha val="43137"/>
                  </a:srgbClr>
                </a:outerShdw>
              </a:effectLst>
              <a:latin typeface="+mn-lt"/>
            </a:rPr>
            <a:t>Allows the appointing authority to remove an ADAMH Board member at will</a:t>
          </a:r>
        </a:p>
      </dgm:t>
    </dgm:pt>
    <dgm:pt modelId="{DE89D015-6D50-4834-B563-A066FFF71D0A}" type="parTrans" cxnId="{6E5CAD4D-2071-46DE-85ED-9822DD9F4C2D}">
      <dgm:prSet/>
      <dgm:spPr/>
      <dgm:t>
        <a:bodyPr/>
        <a:lstStyle/>
        <a:p>
          <a:endParaRPr lang="en-US">
            <a:effectLst>
              <a:outerShdw blurRad="38100" dist="38100" dir="2700000" algn="tl">
                <a:srgbClr val="000000">
                  <a:alpha val="43137"/>
                </a:srgbClr>
              </a:outerShdw>
            </a:effectLst>
            <a:latin typeface="+mn-lt"/>
          </a:endParaRPr>
        </a:p>
      </dgm:t>
    </dgm:pt>
    <dgm:pt modelId="{D345C23F-2F52-4A1C-8044-0916677D4FBE}" type="sibTrans" cxnId="{6E5CAD4D-2071-46DE-85ED-9822DD9F4C2D}">
      <dgm:prSet/>
      <dgm:spPr/>
      <dgm:t>
        <a:bodyPr/>
        <a:lstStyle/>
        <a:p>
          <a:endParaRPr lang="en-US">
            <a:effectLst>
              <a:outerShdw blurRad="38100" dist="38100" dir="2700000" algn="tl">
                <a:srgbClr val="000000">
                  <a:alpha val="43137"/>
                </a:srgbClr>
              </a:outerShdw>
            </a:effectLst>
            <a:latin typeface="+mn-lt"/>
          </a:endParaRPr>
        </a:p>
      </dgm:t>
    </dgm:pt>
    <dgm:pt modelId="{D3A54227-EF2C-4BC8-97A4-30E06097B65E}">
      <dgm:prSet custT="1"/>
      <dgm:spPr>
        <a:solidFill>
          <a:srgbClr val="0070C0"/>
        </a:solidFill>
      </dgm:spPr>
      <dgm:t>
        <a:bodyPr/>
        <a:lstStyle/>
        <a:p>
          <a:r>
            <a:rPr lang="en-US" sz="1400" dirty="0">
              <a:effectLst>
                <a:outerShdw blurRad="38100" dist="38100" dir="2700000" algn="tl">
                  <a:srgbClr val="000000">
                    <a:alpha val="43137"/>
                  </a:srgbClr>
                </a:outerShdw>
              </a:effectLst>
              <a:latin typeface="+mn-lt"/>
            </a:rPr>
            <a:t>Boards may provide input and recommendations to OhioMHAS when an application or renewal of certification has been submitted</a:t>
          </a:r>
        </a:p>
      </dgm:t>
    </dgm:pt>
    <dgm:pt modelId="{90A1B599-CC5B-46D8-9D0B-3C7668F1290D}" type="parTrans" cxnId="{47305FD4-C6CC-4AD5-B6E4-9D5EFB90E33D}">
      <dgm:prSet/>
      <dgm:spPr/>
      <dgm:t>
        <a:bodyPr/>
        <a:lstStyle/>
        <a:p>
          <a:endParaRPr lang="en-US">
            <a:effectLst>
              <a:outerShdw blurRad="38100" dist="38100" dir="2700000" algn="tl">
                <a:srgbClr val="000000">
                  <a:alpha val="43137"/>
                </a:srgbClr>
              </a:outerShdw>
            </a:effectLst>
            <a:latin typeface="+mn-lt"/>
          </a:endParaRPr>
        </a:p>
      </dgm:t>
    </dgm:pt>
    <dgm:pt modelId="{4326DC8C-E5AE-436E-9822-09A377A6791D}" type="sibTrans" cxnId="{47305FD4-C6CC-4AD5-B6E4-9D5EFB90E33D}">
      <dgm:prSet/>
      <dgm:spPr/>
      <dgm:t>
        <a:bodyPr/>
        <a:lstStyle/>
        <a:p>
          <a:endParaRPr lang="en-US">
            <a:effectLst>
              <a:outerShdw blurRad="38100" dist="38100" dir="2700000" algn="tl">
                <a:srgbClr val="000000">
                  <a:alpha val="43137"/>
                </a:srgbClr>
              </a:outerShdw>
            </a:effectLst>
            <a:latin typeface="+mn-lt"/>
          </a:endParaRPr>
        </a:p>
      </dgm:t>
    </dgm:pt>
    <dgm:pt modelId="{02A1986A-3031-4732-A4C2-7AC7587A3787}">
      <dgm:prSet custT="1"/>
      <dgm:spPr>
        <a:solidFill>
          <a:srgbClr val="0070C0"/>
        </a:solidFill>
      </dgm:spPr>
      <dgm:t>
        <a:bodyPr/>
        <a:lstStyle/>
        <a:p>
          <a:r>
            <a:rPr lang="en-US" sz="1600" dirty="0">
              <a:effectLst>
                <a:outerShdw blurRad="38100" dist="38100" dir="2700000" algn="tl">
                  <a:srgbClr val="000000">
                    <a:alpha val="43137"/>
                  </a:srgbClr>
                </a:outerShdw>
              </a:effectLst>
              <a:latin typeface="+mn-lt"/>
            </a:rPr>
            <a:t>Adds faith-based organizations to the list of entities with which ADAMH Boards may contract</a:t>
          </a:r>
        </a:p>
      </dgm:t>
    </dgm:pt>
    <dgm:pt modelId="{1032C8B8-43D2-4426-A36C-BBE0E036E24B}" type="parTrans" cxnId="{386CC3CA-FABB-4CBF-9E0B-03B67EDB7A89}">
      <dgm:prSet/>
      <dgm:spPr/>
      <dgm:t>
        <a:bodyPr/>
        <a:lstStyle/>
        <a:p>
          <a:endParaRPr lang="en-US">
            <a:effectLst>
              <a:outerShdw blurRad="38100" dist="38100" dir="2700000" algn="tl">
                <a:srgbClr val="000000">
                  <a:alpha val="43137"/>
                </a:srgbClr>
              </a:outerShdw>
            </a:effectLst>
            <a:latin typeface="+mn-lt"/>
          </a:endParaRPr>
        </a:p>
      </dgm:t>
    </dgm:pt>
    <dgm:pt modelId="{A4F2F3FF-C0EA-427E-84E2-E6B1FD9B7C73}" type="sibTrans" cxnId="{386CC3CA-FABB-4CBF-9E0B-03B67EDB7A89}">
      <dgm:prSet/>
      <dgm:spPr/>
      <dgm:t>
        <a:bodyPr/>
        <a:lstStyle/>
        <a:p>
          <a:endParaRPr lang="en-US">
            <a:effectLst>
              <a:outerShdw blurRad="38100" dist="38100" dir="2700000" algn="tl">
                <a:srgbClr val="000000">
                  <a:alpha val="43137"/>
                </a:srgbClr>
              </a:outerShdw>
            </a:effectLst>
            <a:latin typeface="+mn-lt"/>
          </a:endParaRPr>
        </a:p>
      </dgm:t>
    </dgm:pt>
    <dgm:pt modelId="{4BC85D77-9F6F-4981-AA9E-2562391CBE7D}">
      <dgm:prSet custT="1"/>
      <dgm:spPr>
        <a:solidFill>
          <a:srgbClr val="0070C0"/>
        </a:solidFill>
      </dgm:spPr>
      <dgm:t>
        <a:bodyPr/>
        <a:lstStyle/>
        <a:p>
          <a:r>
            <a:rPr lang="en-US" sz="1600" dirty="0">
              <a:effectLst>
                <a:outerShdw blurRad="38100" dist="38100" dir="2700000" algn="tl">
                  <a:srgbClr val="000000">
                    <a:alpha val="43137"/>
                  </a:srgbClr>
                </a:outerShdw>
              </a:effectLst>
              <a:latin typeface="+mn-lt"/>
            </a:rPr>
            <a:t>Clarifies that the current authority of an ADAMH Board to remove its executive director for cause applies at any time</a:t>
          </a:r>
        </a:p>
      </dgm:t>
    </dgm:pt>
    <dgm:pt modelId="{20F8A20F-C193-4FD5-A44F-2EA35EA930E9}" type="parTrans" cxnId="{82316F87-0E7F-48D1-BBE0-9BE3265AB962}">
      <dgm:prSet/>
      <dgm:spPr/>
      <dgm:t>
        <a:bodyPr/>
        <a:lstStyle/>
        <a:p>
          <a:endParaRPr lang="en-US">
            <a:effectLst>
              <a:outerShdw blurRad="38100" dist="38100" dir="2700000" algn="tl">
                <a:srgbClr val="000000">
                  <a:alpha val="43137"/>
                </a:srgbClr>
              </a:outerShdw>
            </a:effectLst>
            <a:latin typeface="+mn-lt"/>
          </a:endParaRPr>
        </a:p>
      </dgm:t>
    </dgm:pt>
    <dgm:pt modelId="{1B292C51-DD9E-4BC1-842C-CFF79EC95DB1}" type="sibTrans" cxnId="{82316F87-0E7F-48D1-BBE0-9BE3265AB962}">
      <dgm:prSet/>
      <dgm:spPr/>
      <dgm:t>
        <a:bodyPr/>
        <a:lstStyle/>
        <a:p>
          <a:endParaRPr lang="en-US">
            <a:effectLst>
              <a:outerShdw blurRad="38100" dist="38100" dir="2700000" algn="tl">
                <a:srgbClr val="000000">
                  <a:alpha val="43137"/>
                </a:srgbClr>
              </a:outerShdw>
            </a:effectLst>
            <a:latin typeface="+mn-lt"/>
          </a:endParaRPr>
        </a:p>
      </dgm:t>
    </dgm:pt>
    <dgm:pt modelId="{D88461EF-C09B-4046-926C-15F90BF4F8C2}">
      <dgm:prSet custT="1"/>
      <dgm:spPr>
        <a:solidFill>
          <a:srgbClr val="0070C0"/>
        </a:solidFill>
      </dgm:spPr>
      <dgm:t>
        <a:bodyPr/>
        <a:lstStyle/>
        <a:p>
          <a:r>
            <a:rPr lang="en-US" sz="1400" dirty="0">
              <a:effectLst>
                <a:outerShdw blurRad="38100" dist="38100" dir="2700000" algn="tl">
                  <a:srgbClr val="000000">
                    <a:alpha val="43137"/>
                  </a:srgbClr>
                </a:outerShdw>
              </a:effectLst>
              <a:latin typeface="+mn-lt"/>
            </a:rPr>
            <a:t>Requires each ADAMH Board to annually update and publish a list of all licensed opioid treatment programs operating within the Board's district</a:t>
          </a:r>
        </a:p>
      </dgm:t>
    </dgm:pt>
    <dgm:pt modelId="{654A9C93-A2FF-4E4F-9816-12D3FF008834}" type="parTrans" cxnId="{6719A770-7F96-4B82-AD70-C9D5E3C56765}">
      <dgm:prSet/>
      <dgm:spPr/>
      <dgm:t>
        <a:bodyPr/>
        <a:lstStyle/>
        <a:p>
          <a:endParaRPr lang="en-US">
            <a:effectLst>
              <a:outerShdw blurRad="38100" dist="38100" dir="2700000" algn="tl">
                <a:srgbClr val="000000">
                  <a:alpha val="43137"/>
                </a:srgbClr>
              </a:outerShdw>
            </a:effectLst>
            <a:latin typeface="+mn-lt"/>
          </a:endParaRPr>
        </a:p>
      </dgm:t>
    </dgm:pt>
    <dgm:pt modelId="{A825303E-ACA6-4F1D-82BB-0BB1AF01E466}" type="sibTrans" cxnId="{6719A770-7F96-4B82-AD70-C9D5E3C56765}">
      <dgm:prSet/>
      <dgm:spPr/>
      <dgm:t>
        <a:bodyPr/>
        <a:lstStyle/>
        <a:p>
          <a:endParaRPr lang="en-US">
            <a:effectLst>
              <a:outerShdw blurRad="38100" dist="38100" dir="2700000" algn="tl">
                <a:srgbClr val="000000">
                  <a:alpha val="43137"/>
                </a:srgbClr>
              </a:outerShdw>
            </a:effectLst>
            <a:latin typeface="+mn-lt"/>
          </a:endParaRPr>
        </a:p>
      </dgm:t>
    </dgm:pt>
    <dgm:pt modelId="{63F2185F-9BC6-41BD-BF29-AB20222578DE}">
      <dgm:prSet custT="1"/>
      <dgm:spPr>
        <a:solidFill>
          <a:srgbClr val="0070C0"/>
        </a:solidFill>
      </dgm:spPr>
      <dgm:t>
        <a:bodyPr/>
        <a:lstStyle/>
        <a:p>
          <a:r>
            <a:rPr lang="en-US" sz="1600" dirty="0">
              <a:effectLst>
                <a:outerShdw blurRad="38100" dist="38100" dir="2700000" algn="tl">
                  <a:srgbClr val="000000">
                    <a:alpha val="43137"/>
                  </a:srgbClr>
                </a:outerShdw>
              </a:effectLst>
              <a:latin typeface="+mn-lt"/>
            </a:rPr>
            <a:t>Eliminates obsolete provisions describing past local and statewide reports</a:t>
          </a:r>
        </a:p>
      </dgm:t>
    </dgm:pt>
    <dgm:pt modelId="{9CD871CC-FA01-4DB2-B2CA-5F8C548657E8}" type="parTrans" cxnId="{C3C14A4E-565F-4392-9E4D-104BE4487AD8}">
      <dgm:prSet/>
      <dgm:spPr/>
      <dgm:t>
        <a:bodyPr/>
        <a:lstStyle/>
        <a:p>
          <a:endParaRPr lang="en-US">
            <a:effectLst>
              <a:outerShdw blurRad="38100" dist="38100" dir="2700000" algn="tl">
                <a:srgbClr val="000000">
                  <a:alpha val="43137"/>
                </a:srgbClr>
              </a:outerShdw>
            </a:effectLst>
            <a:latin typeface="+mn-lt"/>
          </a:endParaRPr>
        </a:p>
      </dgm:t>
    </dgm:pt>
    <dgm:pt modelId="{AB89DF1A-F2F5-45BC-86E5-DE4D9D13B3B5}" type="sibTrans" cxnId="{C3C14A4E-565F-4392-9E4D-104BE4487AD8}">
      <dgm:prSet/>
      <dgm:spPr/>
      <dgm:t>
        <a:bodyPr/>
        <a:lstStyle/>
        <a:p>
          <a:endParaRPr lang="en-US">
            <a:effectLst>
              <a:outerShdw blurRad="38100" dist="38100" dir="2700000" algn="tl">
                <a:srgbClr val="000000">
                  <a:alpha val="43137"/>
                </a:srgbClr>
              </a:outerShdw>
            </a:effectLst>
            <a:latin typeface="+mn-lt"/>
          </a:endParaRPr>
        </a:p>
      </dgm:t>
    </dgm:pt>
    <dgm:pt modelId="{9AE16553-5E66-4C89-8F7C-D11A9C40286B}" type="pres">
      <dgm:prSet presAssocID="{42CCE37C-6753-42F8-B99E-36E2A0978B5A}" presName="diagram" presStyleCnt="0">
        <dgm:presLayoutVars>
          <dgm:dir/>
          <dgm:resizeHandles val="exact"/>
        </dgm:presLayoutVars>
      </dgm:prSet>
      <dgm:spPr/>
    </dgm:pt>
    <dgm:pt modelId="{9FF43D5D-6CD2-4922-8B68-4050538C3123}" type="pres">
      <dgm:prSet presAssocID="{C662F55C-8459-4C74-BA1E-272B15532C77}" presName="node" presStyleLbl="node1" presStyleIdx="0" presStyleCnt="9">
        <dgm:presLayoutVars>
          <dgm:bulletEnabled val="1"/>
        </dgm:presLayoutVars>
      </dgm:prSet>
      <dgm:spPr/>
    </dgm:pt>
    <dgm:pt modelId="{977EB515-8FC5-4AC5-9929-7C6622729924}" type="pres">
      <dgm:prSet presAssocID="{7824D72D-3D1E-42F3-943B-2438FC167C71}" presName="sibTrans" presStyleCnt="0"/>
      <dgm:spPr/>
    </dgm:pt>
    <dgm:pt modelId="{D9A3B022-0D30-4229-A0C8-BAA3E6984E02}" type="pres">
      <dgm:prSet presAssocID="{84123123-7D96-4A46-AF4D-330A4CD6CC62}" presName="node" presStyleLbl="node1" presStyleIdx="1" presStyleCnt="9">
        <dgm:presLayoutVars>
          <dgm:bulletEnabled val="1"/>
        </dgm:presLayoutVars>
      </dgm:prSet>
      <dgm:spPr/>
    </dgm:pt>
    <dgm:pt modelId="{FB6BB28E-7FAE-4E43-9814-67282768C27E}" type="pres">
      <dgm:prSet presAssocID="{D3901C75-4EBA-40DD-8B6B-3662F10C8FEC}" presName="sibTrans" presStyleCnt="0"/>
      <dgm:spPr/>
    </dgm:pt>
    <dgm:pt modelId="{E22407D4-CD10-403D-8DE5-A82E22137B59}" type="pres">
      <dgm:prSet presAssocID="{C8E1CFB1-370D-4B06-8A92-28353B323997}" presName="node" presStyleLbl="node1" presStyleIdx="2" presStyleCnt="9">
        <dgm:presLayoutVars>
          <dgm:bulletEnabled val="1"/>
        </dgm:presLayoutVars>
      </dgm:prSet>
      <dgm:spPr/>
    </dgm:pt>
    <dgm:pt modelId="{DDE3F22F-A5C1-42FC-8F12-0CF138299538}" type="pres">
      <dgm:prSet presAssocID="{72E19DE3-362E-4F7F-BDDC-7B7E2EE40F55}" presName="sibTrans" presStyleCnt="0"/>
      <dgm:spPr/>
    </dgm:pt>
    <dgm:pt modelId="{6F79B1B5-FC0F-4184-9313-C33FC6D68958}" type="pres">
      <dgm:prSet presAssocID="{DD055CDE-18B2-4E2E-9B39-9C278B0B1029}" presName="node" presStyleLbl="node1" presStyleIdx="3" presStyleCnt="9">
        <dgm:presLayoutVars>
          <dgm:bulletEnabled val="1"/>
        </dgm:presLayoutVars>
      </dgm:prSet>
      <dgm:spPr/>
    </dgm:pt>
    <dgm:pt modelId="{7F242516-3386-4179-80F9-1C8E07AF5FEE}" type="pres">
      <dgm:prSet presAssocID="{D345C23F-2F52-4A1C-8044-0916677D4FBE}" presName="sibTrans" presStyleCnt="0"/>
      <dgm:spPr/>
    </dgm:pt>
    <dgm:pt modelId="{7E3D7E80-02DD-45CB-8BCC-3E539489C96F}" type="pres">
      <dgm:prSet presAssocID="{D3A54227-EF2C-4BC8-97A4-30E06097B65E}" presName="node" presStyleLbl="node1" presStyleIdx="4" presStyleCnt="9">
        <dgm:presLayoutVars>
          <dgm:bulletEnabled val="1"/>
        </dgm:presLayoutVars>
      </dgm:prSet>
      <dgm:spPr/>
    </dgm:pt>
    <dgm:pt modelId="{AFC729BA-BD93-4D07-8720-2F860B29618E}" type="pres">
      <dgm:prSet presAssocID="{4326DC8C-E5AE-436E-9822-09A377A6791D}" presName="sibTrans" presStyleCnt="0"/>
      <dgm:spPr/>
    </dgm:pt>
    <dgm:pt modelId="{C9117CF1-FC4B-414E-AFDD-3AEB7E6C34DB}" type="pres">
      <dgm:prSet presAssocID="{02A1986A-3031-4732-A4C2-7AC7587A3787}" presName="node" presStyleLbl="node1" presStyleIdx="5" presStyleCnt="9">
        <dgm:presLayoutVars>
          <dgm:bulletEnabled val="1"/>
        </dgm:presLayoutVars>
      </dgm:prSet>
      <dgm:spPr/>
    </dgm:pt>
    <dgm:pt modelId="{2CD7EEC9-BC96-4C62-9871-9F069CD53111}" type="pres">
      <dgm:prSet presAssocID="{A4F2F3FF-C0EA-427E-84E2-E6B1FD9B7C73}" presName="sibTrans" presStyleCnt="0"/>
      <dgm:spPr/>
    </dgm:pt>
    <dgm:pt modelId="{831EBE6E-F301-468F-B66F-787FD5517302}" type="pres">
      <dgm:prSet presAssocID="{4BC85D77-9F6F-4981-AA9E-2562391CBE7D}" presName="node" presStyleLbl="node1" presStyleIdx="6" presStyleCnt="9">
        <dgm:presLayoutVars>
          <dgm:bulletEnabled val="1"/>
        </dgm:presLayoutVars>
      </dgm:prSet>
      <dgm:spPr/>
    </dgm:pt>
    <dgm:pt modelId="{4B1CFDCA-16D0-4D30-9254-52928613B66F}" type="pres">
      <dgm:prSet presAssocID="{1B292C51-DD9E-4BC1-842C-CFF79EC95DB1}" presName="sibTrans" presStyleCnt="0"/>
      <dgm:spPr/>
    </dgm:pt>
    <dgm:pt modelId="{C6EF78D4-AE0C-40AD-96F3-6496C8617583}" type="pres">
      <dgm:prSet presAssocID="{D88461EF-C09B-4046-926C-15F90BF4F8C2}" presName="node" presStyleLbl="node1" presStyleIdx="7" presStyleCnt="9">
        <dgm:presLayoutVars>
          <dgm:bulletEnabled val="1"/>
        </dgm:presLayoutVars>
      </dgm:prSet>
      <dgm:spPr/>
    </dgm:pt>
    <dgm:pt modelId="{52664E47-0885-4B11-A05A-4EC8F89E3828}" type="pres">
      <dgm:prSet presAssocID="{A825303E-ACA6-4F1D-82BB-0BB1AF01E466}" presName="sibTrans" presStyleCnt="0"/>
      <dgm:spPr/>
    </dgm:pt>
    <dgm:pt modelId="{8024172C-26F3-4FBB-9C2B-83812BC71712}" type="pres">
      <dgm:prSet presAssocID="{63F2185F-9BC6-41BD-BF29-AB20222578DE}" presName="node" presStyleLbl="node1" presStyleIdx="8" presStyleCnt="9">
        <dgm:presLayoutVars>
          <dgm:bulletEnabled val="1"/>
        </dgm:presLayoutVars>
      </dgm:prSet>
      <dgm:spPr/>
    </dgm:pt>
  </dgm:ptLst>
  <dgm:cxnLst>
    <dgm:cxn modelId="{76168207-E388-4EC9-99D2-0E7FA4F6D935}" type="presOf" srcId="{D88461EF-C09B-4046-926C-15F90BF4F8C2}" destId="{C6EF78D4-AE0C-40AD-96F3-6496C8617583}" srcOrd="0" destOrd="0" presId="urn:microsoft.com/office/officeart/2005/8/layout/default"/>
    <dgm:cxn modelId="{62E7C909-7AEA-4B8C-B211-D367AA760A77}" type="presOf" srcId="{C8E1CFB1-370D-4B06-8A92-28353B323997}" destId="{E22407D4-CD10-403D-8DE5-A82E22137B59}" srcOrd="0" destOrd="0" presId="urn:microsoft.com/office/officeart/2005/8/layout/default"/>
    <dgm:cxn modelId="{5444534A-ECBC-4DEE-9734-9AD77833227F}" srcId="{42CCE37C-6753-42F8-B99E-36E2A0978B5A}" destId="{C8E1CFB1-370D-4B06-8A92-28353B323997}" srcOrd="2" destOrd="0" parTransId="{07D2DA7E-1E5B-4914-B042-6F73A52625C0}" sibTransId="{72E19DE3-362E-4F7F-BDDC-7B7E2EE40F55}"/>
    <dgm:cxn modelId="{6E5CAD4D-2071-46DE-85ED-9822DD9F4C2D}" srcId="{42CCE37C-6753-42F8-B99E-36E2A0978B5A}" destId="{DD055CDE-18B2-4E2E-9B39-9C278B0B1029}" srcOrd="3" destOrd="0" parTransId="{DE89D015-6D50-4834-B563-A066FFF71D0A}" sibTransId="{D345C23F-2F52-4A1C-8044-0916677D4FBE}"/>
    <dgm:cxn modelId="{C3C14A4E-565F-4392-9E4D-104BE4487AD8}" srcId="{42CCE37C-6753-42F8-B99E-36E2A0978B5A}" destId="{63F2185F-9BC6-41BD-BF29-AB20222578DE}" srcOrd="8" destOrd="0" parTransId="{9CD871CC-FA01-4DB2-B2CA-5F8C548657E8}" sibTransId="{AB89DF1A-F2F5-45BC-86E5-DE4D9D13B3B5}"/>
    <dgm:cxn modelId="{6719A770-7F96-4B82-AD70-C9D5E3C56765}" srcId="{42CCE37C-6753-42F8-B99E-36E2A0978B5A}" destId="{D88461EF-C09B-4046-926C-15F90BF4F8C2}" srcOrd="7" destOrd="0" parTransId="{654A9C93-A2FF-4E4F-9816-12D3FF008834}" sibTransId="{A825303E-ACA6-4F1D-82BB-0BB1AF01E466}"/>
    <dgm:cxn modelId="{42FDAF81-DCD8-4BAE-864D-487A12A604FB}" srcId="{42CCE37C-6753-42F8-B99E-36E2A0978B5A}" destId="{84123123-7D96-4A46-AF4D-330A4CD6CC62}" srcOrd="1" destOrd="0" parTransId="{370E1D0B-41C4-40F8-8694-6484CB74FA75}" sibTransId="{D3901C75-4EBA-40DD-8B6B-3662F10C8FEC}"/>
    <dgm:cxn modelId="{0597E184-098A-4065-9DA4-F5C94FA45F49}" type="presOf" srcId="{63F2185F-9BC6-41BD-BF29-AB20222578DE}" destId="{8024172C-26F3-4FBB-9C2B-83812BC71712}" srcOrd="0" destOrd="0" presId="urn:microsoft.com/office/officeart/2005/8/layout/default"/>
    <dgm:cxn modelId="{82316F87-0E7F-48D1-BBE0-9BE3265AB962}" srcId="{42CCE37C-6753-42F8-B99E-36E2A0978B5A}" destId="{4BC85D77-9F6F-4981-AA9E-2562391CBE7D}" srcOrd="6" destOrd="0" parTransId="{20F8A20F-C193-4FD5-A44F-2EA35EA930E9}" sibTransId="{1B292C51-DD9E-4BC1-842C-CFF79EC95DB1}"/>
    <dgm:cxn modelId="{18B8358B-407F-4C8A-83A8-4911235F5AA9}" type="presOf" srcId="{D3A54227-EF2C-4BC8-97A4-30E06097B65E}" destId="{7E3D7E80-02DD-45CB-8BCC-3E539489C96F}" srcOrd="0" destOrd="0" presId="urn:microsoft.com/office/officeart/2005/8/layout/default"/>
    <dgm:cxn modelId="{61E52EA4-23C8-481A-89A3-CD63FE320641}" type="presOf" srcId="{4BC85D77-9F6F-4981-AA9E-2562391CBE7D}" destId="{831EBE6E-F301-468F-B66F-787FD5517302}" srcOrd="0" destOrd="0" presId="urn:microsoft.com/office/officeart/2005/8/layout/default"/>
    <dgm:cxn modelId="{1CF78DA4-9694-40DF-8856-2419B7F94B50}" type="presOf" srcId="{42CCE37C-6753-42F8-B99E-36E2A0978B5A}" destId="{9AE16553-5E66-4C89-8F7C-D11A9C40286B}" srcOrd="0" destOrd="0" presId="urn:microsoft.com/office/officeart/2005/8/layout/default"/>
    <dgm:cxn modelId="{386CC3CA-FABB-4CBF-9E0B-03B67EDB7A89}" srcId="{42CCE37C-6753-42F8-B99E-36E2A0978B5A}" destId="{02A1986A-3031-4732-A4C2-7AC7587A3787}" srcOrd="5" destOrd="0" parTransId="{1032C8B8-43D2-4426-A36C-BBE0E036E24B}" sibTransId="{A4F2F3FF-C0EA-427E-84E2-E6B1FD9B7C73}"/>
    <dgm:cxn modelId="{5A1E92CC-491C-42C5-96A8-9916D3AB8C5F}" type="presOf" srcId="{02A1986A-3031-4732-A4C2-7AC7587A3787}" destId="{C9117CF1-FC4B-414E-AFDD-3AEB7E6C34DB}" srcOrd="0" destOrd="0" presId="urn:microsoft.com/office/officeart/2005/8/layout/default"/>
    <dgm:cxn modelId="{47305FD4-C6CC-4AD5-B6E4-9D5EFB90E33D}" srcId="{42CCE37C-6753-42F8-B99E-36E2A0978B5A}" destId="{D3A54227-EF2C-4BC8-97A4-30E06097B65E}" srcOrd="4" destOrd="0" parTransId="{90A1B599-CC5B-46D8-9D0B-3C7668F1290D}" sibTransId="{4326DC8C-E5AE-436E-9822-09A377A6791D}"/>
    <dgm:cxn modelId="{F008D4D8-6E81-49E0-BC65-AD1163F203C8}" type="presOf" srcId="{84123123-7D96-4A46-AF4D-330A4CD6CC62}" destId="{D9A3B022-0D30-4229-A0C8-BAA3E6984E02}" srcOrd="0" destOrd="0" presId="urn:microsoft.com/office/officeart/2005/8/layout/default"/>
    <dgm:cxn modelId="{A478F1E1-883D-463F-A987-6B0DDAB94A40}" srcId="{42CCE37C-6753-42F8-B99E-36E2A0978B5A}" destId="{C662F55C-8459-4C74-BA1E-272B15532C77}" srcOrd="0" destOrd="0" parTransId="{4EF7D7DB-211F-4A8C-BFBB-D68ED1E1FA03}" sibTransId="{7824D72D-3D1E-42F3-943B-2438FC167C71}"/>
    <dgm:cxn modelId="{0D0B40EB-54E7-4D24-832D-33B97F4594FF}" type="presOf" srcId="{DD055CDE-18B2-4E2E-9B39-9C278B0B1029}" destId="{6F79B1B5-FC0F-4184-9313-C33FC6D68958}" srcOrd="0" destOrd="0" presId="urn:microsoft.com/office/officeart/2005/8/layout/default"/>
    <dgm:cxn modelId="{2BE27AED-E7A5-427D-B04E-20B10B633120}" type="presOf" srcId="{C662F55C-8459-4C74-BA1E-272B15532C77}" destId="{9FF43D5D-6CD2-4922-8B68-4050538C3123}" srcOrd="0" destOrd="0" presId="urn:microsoft.com/office/officeart/2005/8/layout/default"/>
    <dgm:cxn modelId="{C2A2EFB2-BE60-4B6E-B431-BF72CF4083B2}" type="presParOf" srcId="{9AE16553-5E66-4C89-8F7C-D11A9C40286B}" destId="{9FF43D5D-6CD2-4922-8B68-4050538C3123}" srcOrd="0" destOrd="0" presId="urn:microsoft.com/office/officeart/2005/8/layout/default"/>
    <dgm:cxn modelId="{6209DBCE-54E6-4CBF-A2E0-F468191E3F44}" type="presParOf" srcId="{9AE16553-5E66-4C89-8F7C-D11A9C40286B}" destId="{977EB515-8FC5-4AC5-9929-7C6622729924}" srcOrd="1" destOrd="0" presId="urn:microsoft.com/office/officeart/2005/8/layout/default"/>
    <dgm:cxn modelId="{EFA9D40B-510F-49F7-AE83-C56E26B4AAD1}" type="presParOf" srcId="{9AE16553-5E66-4C89-8F7C-D11A9C40286B}" destId="{D9A3B022-0D30-4229-A0C8-BAA3E6984E02}" srcOrd="2" destOrd="0" presId="urn:microsoft.com/office/officeart/2005/8/layout/default"/>
    <dgm:cxn modelId="{8A425E0D-F7EB-4BE8-A28F-FBB976265513}" type="presParOf" srcId="{9AE16553-5E66-4C89-8F7C-D11A9C40286B}" destId="{FB6BB28E-7FAE-4E43-9814-67282768C27E}" srcOrd="3" destOrd="0" presId="urn:microsoft.com/office/officeart/2005/8/layout/default"/>
    <dgm:cxn modelId="{83B58E13-2060-4CDB-A8AB-1F6AD9E4C0C0}" type="presParOf" srcId="{9AE16553-5E66-4C89-8F7C-D11A9C40286B}" destId="{E22407D4-CD10-403D-8DE5-A82E22137B59}" srcOrd="4" destOrd="0" presId="urn:microsoft.com/office/officeart/2005/8/layout/default"/>
    <dgm:cxn modelId="{E54CB3A8-900D-4517-B63F-AF8A54FDA7E0}" type="presParOf" srcId="{9AE16553-5E66-4C89-8F7C-D11A9C40286B}" destId="{DDE3F22F-A5C1-42FC-8F12-0CF138299538}" srcOrd="5" destOrd="0" presId="urn:microsoft.com/office/officeart/2005/8/layout/default"/>
    <dgm:cxn modelId="{E462F8DE-40EF-484C-B62D-E33B07B0213F}" type="presParOf" srcId="{9AE16553-5E66-4C89-8F7C-D11A9C40286B}" destId="{6F79B1B5-FC0F-4184-9313-C33FC6D68958}" srcOrd="6" destOrd="0" presId="urn:microsoft.com/office/officeart/2005/8/layout/default"/>
    <dgm:cxn modelId="{D7698E45-3AAA-412F-A1E9-611891C2D9E1}" type="presParOf" srcId="{9AE16553-5E66-4C89-8F7C-D11A9C40286B}" destId="{7F242516-3386-4179-80F9-1C8E07AF5FEE}" srcOrd="7" destOrd="0" presId="urn:microsoft.com/office/officeart/2005/8/layout/default"/>
    <dgm:cxn modelId="{9EFD0294-8577-404A-A7EC-631195110BD2}" type="presParOf" srcId="{9AE16553-5E66-4C89-8F7C-D11A9C40286B}" destId="{7E3D7E80-02DD-45CB-8BCC-3E539489C96F}" srcOrd="8" destOrd="0" presId="urn:microsoft.com/office/officeart/2005/8/layout/default"/>
    <dgm:cxn modelId="{C0E8EA0B-7CD9-4365-8F22-04348A6F672D}" type="presParOf" srcId="{9AE16553-5E66-4C89-8F7C-D11A9C40286B}" destId="{AFC729BA-BD93-4D07-8720-2F860B29618E}" srcOrd="9" destOrd="0" presId="urn:microsoft.com/office/officeart/2005/8/layout/default"/>
    <dgm:cxn modelId="{1058C130-2363-42FC-900B-732559CB135E}" type="presParOf" srcId="{9AE16553-5E66-4C89-8F7C-D11A9C40286B}" destId="{C9117CF1-FC4B-414E-AFDD-3AEB7E6C34DB}" srcOrd="10" destOrd="0" presId="urn:microsoft.com/office/officeart/2005/8/layout/default"/>
    <dgm:cxn modelId="{C5A4DF3C-C0A3-41F3-A30C-2532F1373C01}" type="presParOf" srcId="{9AE16553-5E66-4C89-8F7C-D11A9C40286B}" destId="{2CD7EEC9-BC96-4C62-9871-9F069CD53111}" srcOrd="11" destOrd="0" presId="urn:microsoft.com/office/officeart/2005/8/layout/default"/>
    <dgm:cxn modelId="{50B728C3-E30F-4191-BED7-A8FC6DE9C157}" type="presParOf" srcId="{9AE16553-5E66-4C89-8F7C-D11A9C40286B}" destId="{831EBE6E-F301-468F-B66F-787FD5517302}" srcOrd="12" destOrd="0" presId="urn:microsoft.com/office/officeart/2005/8/layout/default"/>
    <dgm:cxn modelId="{D550FD77-9E77-4705-99DC-5A2EB2FA39F5}" type="presParOf" srcId="{9AE16553-5E66-4C89-8F7C-D11A9C40286B}" destId="{4B1CFDCA-16D0-4D30-9254-52928613B66F}" srcOrd="13" destOrd="0" presId="urn:microsoft.com/office/officeart/2005/8/layout/default"/>
    <dgm:cxn modelId="{19F9235E-9773-44F9-A876-780F40E0ACE0}" type="presParOf" srcId="{9AE16553-5E66-4C89-8F7C-D11A9C40286B}" destId="{C6EF78D4-AE0C-40AD-96F3-6496C8617583}" srcOrd="14" destOrd="0" presId="urn:microsoft.com/office/officeart/2005/8/layout/default"/>
    <dgm:cxn modelId="{35F9616D-F6A8-4044-8E0B-150BB3960BC7}" type="presParOf" srcId="{9AE16553-5E66-4C89-8F7C-D11A9C40286B}" destId="{52664E47-0885-4B11-A05A-4EC8F89E3828}" srcOrd="15" destOrd="0" presId="urn:microsoft.com/office/officeart/2005/8/layout/default"/>
    <dgm:cxn modelId="{EE8D82D6-AFF7-4806-9523-2F7CC99663AF}" type="presParOf" srcId="{9AE16553-5E66-4C89-8F7C-D11A9C40286B}" destId="{8024172C-26F3-4FBB-9C2B-83812BC71712}"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098F1F-2035-4B46-A198-FC6FDDCF4934}">
      <dsp:nvSpPr>
        <dsp:cNvPr id="0" name=""/>
        <dsp:cNvSpPr/>
      </dsp:nvSpPr>
      <dsp:spPr>
        <a:xfrm>
          <a:off x="584564" y="1631"/>
          <a:ext cx="2029066" cy="1217440"/>
        </a:xfrm>
        <a:prstGeom prst="rect">
          <a:avLst/>
        </a:prstGeom>
        <a:solidFill>
          <a:srgbClr val="C12637"/>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solidFill>
                <a:sysClr val="window" lastClr="FFFFFF"/>
              </a:solidFill>
              <a:latin typeface="Source Sans Pro" panose="020B0503030403020204" pitchFamily="34" charset="0"/>
              <a:ea typeface="Source Sans Pro" panose="020B0503030403020204" pitchFamily="34" charset="0"/>
              <a:cs typeface="+mn-cs"/>
            </a:rPr>
            <a:t>Prevention and treatment across the lifespan </a:t>
          </a:r>
        </a:p>
      </dsp:txBody>
      <dsp:txXfrm>
        <a:off x="584564" y="1631"/>
        <a:ext cx="2029066" cy="1217440"/>
      </dsp:txXfrm>
    </dsp:sp>
    <dsp:sp modelId="{EA8ABD67-C6F7-4127-8FB5-4C019EE6B844}">
      <dsp:nvSpPr>
        <dsp:cNvPr id="0" name=""/>
        <dsp:cNvSpPr/>
      </dsp:nvSpPr>
      <dsp:spPr>
        <a:xfrm>
          <a:off x="2817532" y="7061"/>
          <a:ext cx="2029066" cy="1205874"/>
        </a:xfrm>
        <a:prstGeom prst="rect">
          <a:avLst/>
        </a:prstGeom>
        <a:solidFill>
          <a:srgbClr val="0E3F75"/>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solidFill>
                <a:sysClr val="window" lastClr="FFFFFF"/>
              </a:solidFill>
              <a:latin typeface="Source Sans Pro" panose="020B0503030403020204" pitchFamily="34" charset="0"/>
              <a:ea typeface="Source Sans Pro" panose="020B0503030403020204" pitchFamily="34" charset="0"/>
              <a:cs typeface="+mn-cs"/>
            </a:rPr>
            <a:t>Children, youth, and families  </a:t>
          </a:r>
        </a:p>
      </dsp:txBody>
      <dsp:txXfrm>
        <a:off x="2817532" y="7061"/>
        <a:ext cx="2029066" cy="1205874"/>
      </dsp:txXfrm>
    </dsp:sp>
    <dsp:sp modelId="{641869E3-C34A-4C4A-BB6E-5E1DD9A57227}">
      <dsp:nvSpPr>
        <dsp:cNvPr id="0" name=""/>
        <dsp:cNvSpPr/>
      </dsp:nvSpPr>
      <dsp:spPr>
        <a:xfrm>
          <a:off x="5050925" y="0"/>
          <a:ext cx="2029066" cy="1217440"/>
        </a:xfrm>
        <a:prstGeom prst="rect">
          <a:avLst/>
        </a:prstGeom>
        <a:solidFill>
          <a:srgbClr val="C12637"/>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Suicide prevention</a:t>
          </a:r>
        </a:p>
      </dsp:txBody>
      <dsp:txXfrm>
        <a:off x="5050925" y="0"/>
        <a:ext cx="2029066" cy="1217440"/>
      </dsp:txXfrm>
    </dsp:sp>
    <dsp:sp modelId="{03228A34-C691-4631-A885-4ABD2166EAE8}">
      <dsp:nvSpPr>
        <dsp:cNvPr id="0" name=""/>
        <dsp:cNvSpPr/>
      </dsp:nvSpPr>
      <dsp:spPr>
        <a:xfrm>
          <a:off x="7280484" y="1631"/>
          <a:ext cx="2029066" cy="1217440"/>
        </a:xfrm>
        <a:prstGeom prst="rect">
          <a:avLst/>
        </a:prstGeom>
        <a:solidFill>
          <a:srgbClr val="0E3F75"/>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Building Ohio’s behavioral health workforce</a:t>
          </a:r>
        </a:p>
      </dsp:txBody>
      <dsp:txXfrm>
        <a:off x="7280484" y="1631"/>
        <a:ext cx="2029066" cy="1217440"/>
      </dsp:txXfrm>
    </dsp:sp>
    <dsp:sp modelId="{E76EC5E2-750C-4EC4-AA29-969C7A04D1A5}">
      <dsp:nvSpPr>
        <dsp:cNvPr id="0" name=""/>
        <dsp:cNvSpPr/>
      </dsp:nvSpPr>
      <dsp:spPr>
        <a:xfrm>
          <a:off x="584564" y="1421977"/>
          <a:ext cx="2029066" cy="1217440"/>
        </a:xfrm>
        <a:prstGeom prst="rect">
          <a:avLst/>
        </a:prstGeom>
        <a:solidFill>
          <a:srgbClr val="0E3F75"/>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Quality care in integrated settings</a:t>
          </a:r>
        </a:p>
      </dsp:txBody>
      <dsp:txXfrm>
        <a:off x="584564" y="1421977"/>
        <a:ext cx="2029066" cy="1217440"/>
      </dsp:txXfrm>
    </dsp:sp>
    <dsp:sp modelId="{386FE3D1-F628-4FED-AFC5-9B759D739005}">
      <dsp:nvSpPr>
        <dsp:cNvPr id="0" name=""/>
        <dsp:cNvSpPr/>
      </dsp:nvSpPr>
      <dsp:spPr>
        <a:xfrm>
          <a:off x="2816537" y="1421977"/>
          <a:ext cx="2029066" cy="1217440"/>
        </a:xfrm>
        <a:prstGeom prst="rect">
          <a:avLst/>
        </a:prstGeom>
        <a:solidFill>
          <a:srgbClr val="C12637"/>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Helping adults with SPMI thrive in communities</a:t>
          </a:r>
        </a:p>
      </dsp:txBody>
      <dsp:txXfrm>
        <a:off x="2816537" y="1421977"/>
        <a:ext cx="2029066" cy="1217440"/>
      </dsp:txXfrm>
    </dsp:sp>
    <dsp:sp modelId="{6C0D8AD4-B3D1-47C2-B2B9-26A75720EAE8}">
      <dsp:nvSpPr>
        <dsp:cNvPr id="0" name=""/>
        <dsp:cNvSpPr/>
      </dsp:nvSpPr>
      <dsp:spPr>
        <a:xfrm>
          <a:off x="5048511" y="1421977"/>
          <a:ext cx="2029066" cy="1217440"/>
        </a:xfrm>
        <a:prstGeom prst="rect">
          <a:avLst/>
        </a:prstGeom>
        <a:solidFill>
          <a:srgbClr val="0E3F75"/>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Preventing overdose deaths</a:t>
          </a:r>
        </a:p>
      </dsp:txBody>
      <dsp:txXfrm>
        <a:off x="5048511" y="1421977"/>
        <a:ext cx="2029066" cy="1217440"/>
      </dsp:txXfrm>
    </dsp:sp>
    <dsp:sp modelId="{B4AFA6AB-C75A-4009-9656-5F85EF94492A}">
      <dsp:nvSpPr>
        <dsp:cNvPr id="0" name=""/>
        <dsp:cNvSpPr/>
      </dsp:nvSpPr>
      <dsp:spPr>
        <a:xfrm>
          <a:off x="7280484" y="1421977"/>
          <a:ext cx="2029066" cy="1217440"/>
        </a:xfrm>
        <a:prstGeom prst="rect">
          <a:avLst/>
        </a:prstGeom>
        <a:solidFill>
          <a:srgbClr val="C12637"/>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Long-term responses and support</a:t>
          </a:r>
        </a:p>
      </dsp:txBody>
      <dsp:txXfrm>
        <a:off x="7280484" y="1421977"/>
        <a:ext cx="2029066" cy="1217440"/>
      </dsp:txXfrm>
    </dsp:sp>
    <dsp:sp modelId="{4E53FA7E-27DF-454A-92B1-A37EC85F1EDC}">
      <dsp:nvSpPr>
        <dsp:cNvPr id="0" name=""/>
        <dsp:cNvSpPr/>
      </dsp:nvSpPr>
      <dsp:spPr>
        <a:xfrm>
          <a:off x="584564" y="2842324"/>
          <a:ext cx="2029066" cy="1217440"/>
        </a:xfrm>
        <a:prstGeom prst="rect">
          <a:avLst/>
        </a:prstGeom>
        <a:solidFill>
          <a:srgbClr val="C12637"/>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Delivering excellent care in our state psychiatric hospitals</a:t>
          </a:r>
        </a:p>
      </dsp:txBody>
      <dsp:txXfrm>
        <a:off x="584564" y="2842324"/>
        <a:ext cx="2029066" cy="1217440"/>
      </dsp:txXfrm>
    </dsp:sp>
    <dsp:sp modelId="{2DE7B8EA-A719-4190-B89F-1670BDF6F499}">
      <dsp:nvSpPr>
        <dsp:cNvPr id="0" name=""/>
        <dsp:cNvSpPr/>
      </dsp:nvSpPr>
      <dsp:spPr>
        <a:xfrm>
          <a:off x="2816537" y="2842324"/>
          <a:ext cx="2029066" cy="1217440"/>
        </a:xfrm>
        <a:prstGeom prst="rect">
          <a:avLst/>
        </a:prstGeom>
        <a:solidFill>
          <a:srgbClr val="0E3F75"/>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Transferring research into practice to support communities</a:t>
          </a:r>
        </a:p>
      </dsp:txBody>
      <dsp:txXfrm>
        <a:off x="2816537" y="2842324"/>
        <a:ext cx="2029066" cy="1217440"/>
      </dsp:txXfrm>
    </dsp:sp>
    <dsp:sp modelId="{E9483381-5417-44CA-B84F-F70D5D681BAD}">
      <dsp:nvSpPr>
        <dsp:cNvPr id="0" name=""/>
        <dsp:cNvSpPr/>
      </dsp:nvSpPr>
      <dsp:spPr>
        <a:xfrm>
          <a:off x="5048511" y="2842324"/>
          <a:ext cx="2029066" cy="1217440"/>
        </a:xfrm>
        <a:prstGeom prst="rect">
          <a:avLst/>
        </a:prstGeom>
        <a:solidFill>
          <a:srgbClr val="C12637"/>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Ensuring safe and quality care in Ohio’s behavioral health system</a:t>
          </a:r>
        </a:p>
      </dsp:txBody>
      <dsp:txXfrm>
        <a:off x="5048511" y="2842324"/>
        <a:ext cx="2029066" cy="1217440"/>
      </dsp:txXfrm>
    </dsp:sp>
    <dsp:sp modelId="{C67361D2-0A60-43BE-9284-B7092102145C}">
      <dsp:nvSpPr>
        <dsp:cNvPr id="0" name=""/>
        <dsp:cNvSpPr/>
      </dsp:nvSpPr>
      <dsp:spPr>
        <a:xfrm>
          <a:off x="7280484" y="2842324"/>
          <a:ext cx="2029066" cy="1217440"/>
        </a:xfrm>
        <a:prstGeom prst="rect">
          <a:avLst/>
        </a:prstGeom>
        <a:solidFill>
          <a:srgbClr val="0E3F75"/>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Better meeting the needs of Multisystem Youth</a:t>
          </a:r>
        </a:p>
      </dsp:txBody>
      <dsp:txXfrm>
        <a:off x="7280484" y="2842324"/>
        <a:ext cx="2029066" cy="12174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CC7772-92CF-4768-813B-32F86E6EB845}">
      <dsp:nvSpPr>
        <dsp:cNvPr id="0" name=""/>
        <dsp:cNvSpPr/>
      </dsp:nvSpPr>
      <dsp:spPr>
        <a:xfrm>
          <a:off x="842" y="632719"/>
          <a:ext cx="3285155" cy="197109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latin typeface="+mn-lt"/>
            </a:rPr>
            <a:t>Ohio Department of Education </a:t>
          </a:r>
        </a:p>
        <a:p>
          <a:pPr marL="0" lvl="0" indent="0" algn="ctr" defTabSz="800100">
            <a:lnSpc>
              <a:spcPct val="90000"/>
            </a:lnSpc>
            <a:spcBef>
              <a:spcPct val="0"/>
            </a:spcBef>
            <a:spcAft>
              <a:spcPct val="35000"/>
            </a:spcAft>
            <a:buNone/>
          </a:pPr>
          <a:r>
            <a:rPr lang="en-US" sz="1800" kern="1200" dirty="0">
              <a:effectLst>
                <a:outerShdw blurRad="38100" dist="38100" dir="2700000" algn="tl">
                  <a:srgbClr val="000000">
                    <a:alpha val="43137"/>
                  </a:srgbClr>
                </a:outerShdw>
              </a:effectLst>
              <a:latin typeface="+mn-lt"/>
            </a:rPr>
            <a:t>Student Wellness and Success (Enhanced accountability; </a:t>
          </a:r>
          <a:br>
            <a:rPr lang="en-US" sz="1800" kern="1200" dirty="0">
              <a:effectLst>
                <a:outerShdw blurRad="38100" dist="38100" dir="2700000" algn="tl">
                  <a:srgbClr val="000000">
                    <a:alpha val="43137"/>
                  </a:srgbClr>
                </a:outerShdw>
              </a:effectLst>
              <a:latin typeface="+mn-lt"/>
            </a:rPr>
          </a:br>
          <a:r>
            <a:rPr lang="en-US" sz="1800" kern="1200" dirty="0">
              <a:effectLst>
                <a:outerShdw blurRad="38100" dist="38100" dir="2700000" algn="tl">
                  <a:srgbClr val="000000">
                    <a:alpha val="43137"/>
                  </a:srgbClr>
                </a:outerShdw>
              </a:effectLst>
              <a:latin typeface="+mn-lt"/>
            </a:rPr>
            <a:t>BH wellness coordinators) </a:t>
          </a:r>
          <a:br>
            <a:rPr lang="en-US" sz="1800" kern="1200" dirty="0">
              <a:effectLst>
                <a:outerShdw blurRad="38100" dist="38100" dir="2700000" algn="tl">
                  <a:srgbClr val="000000">
                    <a:alpha val="43137"/>
                  </a:srgbClr>
                </a:outerShdw>
              </a:effectLst>
              <a:latin typeface="+mn-lt"/>
            </a:rPr>
          </a:br>
          <a:br>
            <a:rPr lang="en-US" sz="1800" kern="1200" dirty="0">
              <a:effectLst>
                <a:outerShdw blurRad="38100" dist="38100" dir="2700000" algn="tl">
                  <a:srgbClr val="000000">
                    <a:alpha val="43137"/>
                  </a:srgbClr>
                </a:outerShdw>
              </a:effectLst>
              <a:latin typeface="+mn-lt"/>
            </a:rPr>
          </a:br>
          <a:r>
            <a:rPr lang="en-US" sz="1800" kern="1200" dirty="0">
              <a:effectLst>
                <a:outerShdw blurRad="38100" dist="38100" dir="2700000" algn="tl">
                  <a:srgbClr val="000000">
                    <a:alpha val="43137"/>
                  </a:srgbClr>
                </a:outerShdw>
              </a:effectLst>
              <a:latin typeface="+mn-lt"/>
            </a:rPr>
            <a:t>MH training for athletic coaches</a:t>
          </a:r>
        </a:p>
      </dsp:txBody>
      <dsp:txXfrm>
        <a:off x="842" y="632719"/>
        <a:ext cx="3285155" cy="1971093"/>
      </dsp:txXfrm>
    </dsp:sp>
    <dsp:sp modelId="{0EFDB7A0-B8E3-4914-B341-ED3FE2A8AFAA}">
      <dsp:nvSpPr>
        <dsp:cNvPr id="0" name=""/>
        <dsp:cNvSpPr/>
      </dsp:nvSpPr>
      <dsp:spPr>
        <a:xfrm>
          <a:off x="3614513" y="632719"/>
          <a:ext cx="3285155" cy="1971093"/>
        </a:xfrm>
        <a:prstGeom prst="rect">
          <a:avLst/>
        </a:prstGeom>
        <a:solidFill>
          <a:schemeClr val="accent2">
            <a:hueOff val="-5050183"/>
            <a:satOff val="-15640"/>
            <a:lumOff val="39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outerShdw blurRad="38100" dist="38100" dir="2700000" algn="tl">
                  <a:srgbClr val="000000">
                    <a:alpha val="43137"/>
                  </a:srgbClr>
                </a:outerShdw>
              </a:effectLst>
              <a:latin typeface="+mn-lt"/>
            </a:rPr>
            <a:t>Ohio Department of </a:t>
          </a:r>
          <a:br>
            <a:rPr lang="en-US" sz="2000" b="1" kern="1200" dirty="0">
              <a:effectLst>
                <a:outerShdw blurRad="38100" dist="38100" dir="2700000" algn="tl">
                  <a:srgbClr val="000000">
                    <a:alpha val="43137"/>
                  </a:srgbClr>
                </a:outerShdw>
              </a:effectLst>
              <a:latin typeface="+mn-lt"/>
            </a:rPr>
          </a:br>
          <a:r>
            <a:rPr lang="en-US" sz="2000" b="1" kern="1200" dirty="0">
              <a:effectLst>
                <a:outerShdw blurRad="38100" dist="38100" dir="2700000" algn="tl">
                  <a:srgbClr val="000000">
                    <a:alpha val="43137"/>
                  </a:srgbClr>
                </a:outerShdw>
              </a:effectLst>
              <a:latin typeface="+mn-lt"/>
            </a:rPr>
            <a:t>Higher Education</a:t>
          </a:r>
        </a:p>
        <a:p>
          <a:pPr marL="0" lvl="0" indent="0" algn="ctr" defTabSz="889000">
            <a:lnSpc>
              <a:spcPct val="90000"/>
            </a:lnSpc>
            <a:spcBef>
              <a:spcPct val="0"/>
            </a:spcBef>
            <a:spcAft>
              <a:spcPct val="35000"/>
            </a:spcAft>
            <a:buNone/>
          </a:pPr>
          <a:r>
            <a:rPr lang="en-US" sz="2000" kern="1200" dirty="0">
              <a:effectLst>
                <a:outerShdw blurRad="38100" dist="38100" dir="2700000" algn="tl">
                  <a:srgbClr val="000000">
                    <a:alpha val="43137"/>
                  </a:srgbClr>
                </a:outerShdw>
              </a:effectLst>
              <a:latin typeface="+mn-lt"/>
            </a:rPr>
            <a:t>Continuation of Funding for Mental Health Supports</a:t>
          </a:r>
        </a:p>
      </dsp:txBody>
      <dsp:txXfrm>
        <a:off x="3614513" y="632719"/>
        <a:ext cx="3285155" cy="1971093"/>
      </dsp:txXfrm>
    </dsp:sp>
    <dsp:sp modelId="{A3419B3C-FBBE-4219-9F33-E0CEED251D03}">
      <dsp:nvSpPr>
        <dsp:cNvPr id="0" name=""/>
        <dsp:cNvSpPr/>
      </dsp:nvSpPr>
      <dsp:spPr>
        <a:xfrm>
          <a:off x="842" y="2932328"/>
          <a:ext cx="3285155" cy="1971093"/>
        </a:xfrm>
        <a:prstGeom prst="rect">
          <a:avLst/>
        </a:prstGeom>
        <a:solidFill>
          <a:schemeClr val="accent2">
            <a:hueOff val="-10100366"/>
            <a:satOff val="-31279"/>
            <a:lumOff val="79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100000"/>
            </a:lnSpc>
            <a:spcBef>
              <a:spcPct val="0"/>
            </a:spcBef>
            <a:spcAft>
              <a:spcPct val="35000"/>
            </a:spcAft>
            <a:buNone/>
          </a:pPr>
          <a:r>
            <a:rPr lang="en-US" sz="2400" b="1" kern="1200" dirty="0">
              <a:effectLst>
                <a:outerShdw blurRad="38100" dist="38100" dir="2700000" algn="tl">
                  <a:srgbClr val="000000">
                    <a:alpha val="43137"/>
                  </a:srgbClr>
                </a:outerShdw>
              </a:effectLst>
              <a:latin typeface="+mn-lt"/>
            </a:rPr>
            <a:t>New</a:t>
          </a:r>
          <a:r>
            <a:rPr lang="en-US" sz="2400" kern="1200" dirty="0">
              <a:effectLst>
                <a:outerShdw blurRad="38100" dist="38100" dir="2700000" algn="tl">
                  <a:srgbClr val="000000">
                    <a:alpha val="43137"/>
                  </a:srgbClr>
                </a:outerShdw>
              </a:effectLst>
              <a:latin typeface="+mn-lt"/>
            </a:rPr>
            <a:t> </a:t>
          </a:r>
          <a:r>
            <a:rPr lang="en-US" sz="2400" b="1" kern="1200" dirty="0">
              <a:effectLst>
                <a:outerShdw blurRad="38100" dist="38100" dir="2700000" algn="tl">
                  <a:srgbClr val="000000">
                    <a:alpha val="43137"/>
                  </a:srgbClr>
                </a:outerShdw>
              </a:effectLst>
              <a:latin typeface="+mn-lt"/>
            </a:rPr>
            <a:t>Department of </a:t>
          </a:r>
          <a:br>
            <a:rPr lang="en-US" sz="2400" b="1" kern="1200" dirty="0">
              <a:effectLst>
                <a:outerShdw blurRad="38100" dist="38100" dir="2700000" algn="tl">
                  <a:srgbClr val="000000">
                    <a:alpha val="43137"/>
                  </a:srgbClr>
                </a:outerShdw>
              </a:effectLst>
              <a:latin typeface="+mn-lt"/>
            </a:rPr>
          </a:br>
          <a:r>
            <a:rPr lang="en-US" sz="2400" b="1" kern="1200" dirty="0">
              <a:effectLst>
                <a:outerShdw blurRad="38100" dist="38100" dir="2700000" algn="tl">
                  <a:srgbClr val="000000">
                    <a:alpha val="43137"/>
                  </a:srgbClr>
                </a:outerShdw>
              </a:effectLst>
              <a:latin typeface="+mn-lt"/>
            </a:rPr>
            <a:t>Children and Youth</a:t>
          </a:r>
        </a:p>
      </dsp:txBody>
      <dsp:txXfrm>
        <a:off x="842" y="2932328"/>
        <a:ext cx="3285155" cy="1971093"/>
      </dsp:txXfrm>
    </dsp:sp>
    <dsp:sp modelId="{31220F1F-26E5-4AB6-947D-777747189FCC}">
      <dsp:nvSpPr>
        <dsp:cNvPr id="0" name=""/>
        <dsp:cNvSpPr/>
      </dsp:nvSpPr>
      <dsp:spPr>
        <a:xfrm>
          <a:off x="3614513" y="2932328"/>
          <a:ext cx="3285155" cy="1971093"/>
        </a:xfrm>
        <a:prstGeom prst="rect">
          <a:avLst/>
        </a:prstGeom>
        <a:solidFill>
          <a:schemeClr val="accent2">
            <a:hueOff val="-15150548"/>
            <a:satOff val="-46919"/>
            <a:lumOff val="1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b="1" kern="1200" dirty="0">
              <a:effectLst>
                <a:outerShdw blurRad="38100" dist="38100" dir="2700000" algn="tl">
                  <a:srgbClr val="000000">
                    <a:alpha val="43137"/>
                  </a:srgbClr>
                </a:outerShdw>
              </a:effectLst>
              <a:latin typeface="+mn-lt"/>
            </a:rPr>
            <a:t>Social Media Parental Notification Act</a:t>
          </a:r>
        </a:p>
      </dsp:txBody>
      <dsp:txXfrm>
        <a:off x="3614513" y="2932328"/>
        <a:ext cx="3285155" cy="19710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098F1F-2035-4B46-A198-FC6FDDCF4934}">
      <dsp:nvSpPr>
        <dsp:cNvPr id="0" name=""/>
        <dsp:cNvSpPr/>
      </dsp:nvSpPr>
      <dsp:spPr>
        <a:xfrm>
          <a:off x="584564" y="1631"/>
          <a:ext cx="2029066" cy="1217440"/>
        </a:xfrm>
        <a:prstGeom prst="rect">
          <a:avLst/>
        </a:prstGeom>
        <a:solidFill>
          <a:srgbClr val="C12637"/>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solidFill>
                <a:sysClr val="window" lastClr="FFFFFF"/>
              </a:solidFill>
              <a:latin typeface="Source Sans Pro" panose="020B0503030403020204" pitchFamily="34" charset="0"/>
              <a:ea typeface="Source Sans Pro" panose="020B0503030403020204" pitchFamily="34" charset="0"/>
              <a:cs typeface="+mn-cs"/>
            </a:rPr>
            <a:t>Prevention and treatment across the lifespan </a:t>
          </a:r>
        </a:p>
      </dsp:txBody>
      <dsp:txXfrm>
        <a:off x="584564" y="1631"/>
        <a:ext cx="2029066" cy="1217440"/>
      </dsp:txXfrm>
    </dsp:sp>
    <dsp:sp modelId="{EA8ABD67-C6F7-4127-8FB5-4C019EE6B844}">
      <dsp:nvSpPr>
        <dsp:cNvPr id="0" name=""/>
        <dsp:cNvSpPr/>
      </dsp:nvSpPr>
      <dsp:spPr>
        <a:xfrm>
          <a:off x="2817532" y="7061"/>
          <a:ext cx="2029066" cy="1205874"/>
        </a:xfrm>
        <a:prstGeom prst="rect">
          <a:avLst/>
        </a:prstGeom>
        <a:solidFill>
          <a:srgbClr val="0E3F75"/>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solidFill>
                <a:sysClr val="window" lastClr="FFFFFF"/>
              </a:solidFill>
              <a:latin typeface="Source Sans Pro" panose="020B0503030403020204" pitchFamily="34" charset="0"/>
              <a:ea typeface="Source Sans Pro" panose="020B0503030403020204" pitchFamily="34" charset="0"/>
              <a:cs typeface="+mn-cs"/>
            </a:rPr>
            <a:t>Children, youth, and families  </a:t>
          </a:r>
        </a:p>
      </dsp:txBody>
      <dsp:txXfrm>
        <a:off x="2817532" y="7061"/>
        <a:ext cx="2029066" cy="1205874"/>
      </dsp:txXfrm>
    </dsp:sp>
    <dsp:sp modelId="{641869E3-C34A-4C4A-BB6E-5E1DD9A57227}">
      <dsp:nvSpPr>
        <dsp:cNvPr id="0" name=""/>
        <dsp:cNvSpPr/>
      </dsp:nvSpPr>
      <dsp:spPr>
        <a:xfrm>
          <a:off x="5050925" y="0"/>
          <a:ext cx="2029066" cy="1217440"/>
        </a:xfrm>
        <a:prstGeom prst="rect">
          <a:avLst/>
        </a:prstGeom>
        <a:solidFill>
          <a:srgbClr val="C12637"/>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Suicide prevention</a:t>
          </a:r>
        </a:p>
      </dsp:txBody>
      <dsp:txXfrm>
        <a:off x="5050925" y="0"/>
        <a:ext cx="2029066" cy="1217440"/>
      </dsp:txXfrm>
    </dsp:sp>
    <dsp:sp modelId="{03228A34-C691-4631-A885-4ABD2166EAE8}">
      <dsp:nvSpPr>
        <dsp:cNvPr id="0" name=""/>
        <dsp:cNvSpPr/>
      </dsp:nvSpPr>
      <dsp:spPr>
        <a:xfrm>
          <a:off x="7280484" y="1631"/>
          <a:ext cx="2029066" cy="1217440"/>
        </a:xfrm>
        <a:prstGeom prst="rect">
          <a:avLst/>
        </a:prstGeom>
        <a:solidFill>
          <a:srgbClr val="0E3F75"/>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Building Ohio’s behavioral health workforce</a:t>
          </a:r>
        </a:p>
      </dsp:txBody>
      <dsp:txXfrm>
        <a:off x="7280484" y="1631"/>
        <a:ext cx="2029066" cy="1217440"/>
      </dsp:txXfrm>
    </dsp:sp>
    <dsp:sp modelId="{E76EC5E2-750C-4EC4-AA29-969C7A04D1A5}">
      <dsp:nvSpPr>
        <dsp:cNvPr id="0" name=""/>
        <dsp:cNvSpPr/>
      </dsp:nvSpPr>
      <dsp:spPr>
        <a:xfrm>
          <a:off x="584564" y="1421977"/>
          <a:ext cx="2029066" cy="1217440"/>
        </a:xfrm>
        <a:prstGeom prst="rect">
          <a:avLst/>
        </a:prstGeom>
        <a:solidFill>
          <a:srgbClr val="0E3F75"/>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Quality care in integrated settings</a:t>
          </a:r>
        </a:p>
      </dsp:txBody>
      <dsp:txXfrm>
        <a:off x="584564" y="1421977"/>
        <a:ext cx="2029066" cy="1217440"/>
      </dsp:txXfrm>
    </dsp:sp>
    <dsp:sp modelId="{386FE3D1-F628-4FED-AFC5-9B759D739005}">
      <dsp:nvSpPr>
        <dsp:cNvPr id="0" name=""/>
        <dsp:cNvSpPr/>
      </dsp:nvSpPr>
      <dsp:spPr>
        <a:xfrm>
          <a:off x="2816537" y="1421977"/>
          <a:ext cx="2029066" cy="1217440"/>
        </a:xfrm>
        <a:prstGeom prst="rect">
          <a:avLst/>
        </a:prstGeom>
        <a:solidFill>
          <a:srgbClr val="C12637"/>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Helping adults with SPMI thrive in communities</a:t>
          </a:r>
        </a:p>
      </dsp:txBody>
      <dsp:txXfrm>
        <a:off x="2816537" y="1421977"/>
        <a:ext cx="2029066" cy="1217440"/>
      </dsp:txXfrm>
    </dsp:sp>
    <dsp:sp modelId="{6C0D8AD4-B3D1-47C2-B2B9-26A75720EAE8}">
      <dsp:nvSpPr>
        <dsp:cNvPr id="0" name=""/>
        <dsp:cNvSpPr/>
      </dsp:nvSpPr>
      <dsp:spPr>
        <a:xfrm>
          <a:off x="5048511" y="1421977"/>
          <a:ext cx="2029066" cy="1217440"/>
        </a:xfrm>
        <a:prstGeom prst="rect">
          <a:avLst/>
        </a:prstGeom>
        <a:solidFill>
          <a:srgbClr val="0E3F75"/>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Preventing overdose deaths</a:t>
          </a:r>
        </a:p>
      </dsp:txBody>
      <dsp:txXfrm>
        <a:off x="5048511" y="1421977"/>
        <a:ext cx="2029066" cy="1217440"/>
      </dsp:txXfrm>
    </dsp:sp>
    <dsp:sp modelId="{B4AFA6AB-C75A-4009-9656-5F85EF94492A}">
      <dsp:nvSpPr>
        <dsp:cNvPr id="0" name=""/>
        <dsp:cNvSpPr/>
      </dsp:nvSpPr>
      <dsp:spPr>
        <a:xfrm>
          <a:off x="7280484" y="1421977"/>
          <a:ext cx="2029066" cy="1217440"/>
        </a:xfrm>
        <a:prstGeom prst="rect">
          <a:avLst/>
        </a:prstGeom>
        <a:solidFill>
          <a:srgbClr val="C12637"/>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Long-term responses and support</a:t>
          </a:r>
        </a:p>
      </dsp:txBody>
      <dsp:txXfrm>
        <a:off x="7280484" y="1421977"/>
        <a:ext cx="2029066" cy="1217440"/>
      </dsp:txXfrm>
    </dsp:sp>
    <dsp:sp modelId="{4E53FA7E-27DF-454A-92B1-A37EC85F1EDC}">
      <dsp:nvSpPr>
        <dsp:cNvPr id="0" name=""/>
        <dsp:cNvSpPr/>
      </dsp:nvSpPr>
      <dsp:spPr>
        <a:xfrm>
          <a:off x="584564" y="2842324"/>
          <a:ext cx="2029066" cy="1217440"/>
        </a:xfrm>
        <a:prstGeom prst="rect">
          <a:avLst/>
        </a:prstGeom>
        <a:solidFill>
          <a:srgbClr val="C12637"/>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Delivering excellent care in our state psychiatric hospitals</a:t>
          </a:r>
        </a:p>
      </dsp:txBody>
      <dsp:txXfrm>
        <a:off x="584564" y="2842324"/>
        <a:ext cx="2029066" cy="1217440"/>
      </dsp:txXfrm>
    </dsp:sp>
    <dsp:sp modelId="{2DE7B8EA-A719-4190-B89F-1670BDF6F499}">
      <dsp:nvSpPr>
        <dsp:cNvPr id="0" name=""/>
        <dsp:cNvSpPr/>
      </dsp:nvSpPr>
      <dsp:spPr>
        <a:xfrm>
          <a:off x="2816537" y="2842324"/>
          <a:ext cx="2029066" cy="1217440"/>
        </a:xfrm>
        <a:prstGeom prst="rect">
          <a:avLst/>
        </a:prstGeom>
        <a:solidFill>
          <a:srgbClr val="0E3F75"/>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Transferring research into practice to support communities</a:t>
          </a:r>
        </a:p>
      </dsp:txBody>
      <dsp:txXfrm>
        <a:off x="2816537" y="2842324"/>
        <a:ext cx="2029066" cy="1217440"/>
      </dsp:txXfrm>
    </dsp:sp>
    <dsp:sp modelId="{E9483381-5417-44CA-B84F-F70D5D681BAD}">
      <dsp:nvSpPr>
        <dsp:cNvPr id="0" name=""/>
        <dsp:cNvSpPr/>
      </dsp:nvSpPr>
      <dsp:spPr>
        <a:xfrm>
          <a:off x="5048511" y="2842324"/>
          <a:ext cx="2029066" cy="1217440"/>
        </a:xfrm>
        <a:prstGeom prst="rect">
          <a:avLst/>
        </a:prstGeom>
        <a:solidFill>
          <a:srgbClr val="C12637"/>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Ensuring safe and quality care in Ohio’s behavioral health system</a:t>
          </a:r>
        </a:p>
      </dsp:txBody>
      <dsp:txXfrm>
        <a:off x="5048511" y="2842324"/>
        <a:ext cx="2029066" cy="1217440"/>
      </dsp:txXfrm>
    </dsp:sp>
    <dsp:sp modelId="{C67361D2-0A60-43BE-9284-B7092102145C}">
      <dsp:nvSpPr>
        <dsp:cNvPr id="0" name=""/>
        <dsp:cNvSpPr/>
      </dsp:nvSpPr>
      <dsp:spPr>
        <a:xfrm>
          <a:off x="7280484" y="2842324"/>
          <a:ext cx="2029066" cy="1217440"/>
        </a:xfrm>
        <a:prstGeom prst="rect">
          <a:avLst/>
        </a:prstGeom>
        <a:solidFill>
          <a:srgbClr val="0E3F75"/>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kern="1200">
              <a:solidFill>
                <a:sysClr val="window" lastClr="FFFFFF"/>
              </a:solidFill>
              <a:latin typeface="Source Sans Pro" panose="020B0503030403020204" pitchFamily="34" charset="0"/>
              <a:ea typeface="Source Sans Pro" panose="020B0503030403020204" pitchFamily="34" charset="0"/>
              <a:cs typeface="Calibri" panose="020F0502020204030204" pitchFamily="34" charset="0"/>
            </a:rPr>
            <a:t>Better meeting the needs of Multisystem Youth</a:t>
          </a:r>
        </a:p>
      </dsp:txBody>
      <dsp:txXfrm>
        <a:off x="7280484" y="2842324"/>
        <a:ext cx="2029066" cy="12174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C1A6C-BB2A-41F9-BFAB-9BF4868B1841}">
      <dsp:nvSpPr>
        <dsp:cNvPr id="0" name=""/>
        <dsp:cNvSpPr/>
      </dsp:nvSpPr>
      <dsp:spPr>
        <a:xfrm>
          <a:off x="0" y="351288"/>
          <a:ext cx="6634416"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CA65E74-60AE-453D-A319-3C173ADADE4B}">
      <dsp:nvSpPr>
        <dsp:cNvPr id="0" name=""/>
        <dsp:cNvSpPr/>
      </dsp:nvSpPr>
      <dsp:spPr>
        <a:xfrm>
          <a:off x="331720" y="26568"/>
          <a:ext cx="4644091"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536" tIns="0" rIns="175536" bIns="0" numCol="1" spcCol="1270" anchor="ctr" anchorCtr="0">
          <a:noAutofit/>
        </a:bodyPr>
        <a:lstStyle/>
        <a:p>
          <a:pPr marL="0" lvl="0" indent="0" algn="l" defTabSz="889000">
            <a:lnSpc>
              <a:spcPct val="90000"/>
            </a:lnSpc>
            <a:spcBef>
              <a:spcPct val="0"/>
            </a:spcBef>
            <a:spcAft>
              <a:spcPct val="35000"/>
            </a:spcAft>
            <a:buNone/>
          </a:pPr>
          <a:r>
            <a:rPr lang="en-US" sz="2000" kern="1200" dirty="0"/>
            <a:t>Building a community care system that increases prevention efforts</a:t>
          </a:r>
        </a:p>
      </dsp:txBody>
      <dsp:txXfrm>
        <a:off x="363423" y="58271"/>
        <a:ext cx="4580685" cy="586034"/>
      </dsp:txXfrm>
    </dsp:sp>
    <dsp:sp modelId="{BCFB26B7-38B9-42E4-9227-D6699D8A70B2}">
      <dsp:nvSpPr>
        <dsp:cNvPr id="0" name=""/>
        <dsp:cNvSpPr/>
      </dsp:nvSpPr>
      <dsp:spPr>
        <a:xfrm>
          <a:off x="0" y="1349208"/>
          <a:ext cx="6634416"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D97A2C-1CDA-4E46-B8A6-56CA95FD5100}">
      <dsp:nvSpPr>
        <dsp:cNvPr id="0" name=""/>
        <dsp:cNvSpPr/>
      </dsp:nvSpPr>
      <dsp:spPr>
        <a:xfrm>
          <a:off x="331720" y="1024488"/>
          <a:ext cx="4644091"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536" tIns="0" rIns="175536" bIns="0" numCol="1" spcCol="1270" anchor="ctr" anchorCtr="0">
          <a:noAutofit/>
        </a:bodyPr>
        <a:lstStyle/>
        <a:p>
          <a:pPr marL="0" lvl="0" indent="0" algn="l" defTabSz="889000">
            <a:lnSpc>
              <a:spcPct val="90000"/>
            </a:lnSpc>
            <a:spcBef>
              <a:spcPct val="0"/>
            </a:spcBef>
            <a:spcAft>
              <a:spcPct val="35000"/>
            </a:spcAft>
            <a:buNone/>
          </a:pPr>
          <a:r>
            <a:rPr lang="en-US" sz="2000" kern="1200" dirty="0"/>
            <a:t>Offering better crisis response services and treatment options</a:t>
          </a:r>
        </a:p>
      </dsp:txBody>
      <dsp:txXfrm>
        <a:off x="363423" y="1056191"/>
        <a:ext cx="4580685" cy="586034"/>
      </dsp:txXfrm>
    </dsp:sp>
    <dsp:sp modelId="{9F555429-9EE0-4A5F-B07B-945FE9367BEF}">
      <dsp:nvSpPr>
        <dsp:cNvPr id="0" name=""/>
        <dsp:cNvSpPr/>
      </dsp:nvSpPr>
      <dsp:spPr>
        <a:xfrm>
          <a:off x="0" y="2347128"/>
          <a:ext cx="6634416"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802618-7B7E-4D05-A4A6-CC950D70A366}">
      <dsp:nvSpPr>
        <dsp:cNvPr id="0" name=""/>
        <dsp:cNvSpPr/>
      </dsp:nvSpPr>
      <dsp:spPr>
        <a:xfrm>
          <a:off x="331720" y="2022408"/>
          <a:ext cx="4644091"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536" tIns="0" rIns="175536" bIns="0" numCol="1" spcCol="1270" anchor="ctr" anchorCtr="0">
          <a:noAutofit/>
        </a:bodyPr>
        <a:lstStyle/>
        <a:p>
          <a:pPr marL="0" lvl="0" indent="0" algn="l" defTabSz="889000">
            <a:lnSpc>
              <a:spcPct val="90000"/>
            </a:lnSpc>
            <a:spcBef>
              <a:spcPct val="0"/>
            </a:spcBef>
            <a:spcAft>
              <a:spcPct val="35000"/>
            </a:spcAft>
            <a:buNone/>
          </a:pPr>
          <a:r>
            <a:rPr lang="en-US" sz="2000" kern="1200" dirty="0"/>
            <a:t>Growing our behavioral health workforce </a:t>
          </a:r>
        </a:p>
      </dsp:txBody>
      <dsp:txXfrm>
        <a:off x="363423" y="2054111"/>
        <a:ext cx="4580685" cy="586034"/>
      </dsp:txXfrm>
    </dsp:sp>
    <dsp:sp modelId="{6EABB351-CED3-4B37-987F-A393F1CCD3FF}">
      <dsp:nvSpPr>
        <dsp:cNvPr id="0" name=""/>
        <dsp:cNvSpPr/>
      </dsp:nvSpPr>
      <dsp:spPr>
        <a:xfrm>
          <a:off x="0" y="3345048"/>
          <a:ext cx="6634416" cy="554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D8B37C-1ADB-4914-A2A1-FADA0F8143DF}">
      <dsp:nvSpPr>
        <dsp:cNvPr id="0" name=""/>
        <dsp:cNvSpPr/>
      </dsp:nvSpPr>
      <dsp:spPr>
        <a:xfrm>
          <a:off x="331720" y="3020328"/>
          <a:ext cx="4644091" cy="6494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5536" tIns="0" rIns="175536" bIns="0" numCol="1" spcCol="1270" anchor="ctr" anchorCtr="0">
          <a:noAutofit/>
        </a:bodyPr>
        <a:lstStyle/>
        <a:p>
          <a:pPr marL="0" lvl="0" indent="0" algn="l" defTabSz="889000">
            <a:lnSpc>
              <a:spcPct val="90000"/>
            </a:lnSpc>
            <a:spcBef>
              <a:spcPct val="0"/>
            </a:spcBef>
            <a:spcAft>
              <a:spcPct val="35000"/>
            </a:spcAft>
            <a:buNone/>
          </a:pPr>
          <a:r>
            <a:rPr lang="en-US" sz="2000" kern="1200" dirty="0"/>
            <a:t>Focusing on much-needed research and innovation</a:t>
          </a:r>
        </a:p>
      </dsp:txBody>
      <dsp:txXfrm>
        <a:off x="363423" y="3052031"/>
        <a:ext cx="4580685" cy="5860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EB0F1-969E-471D-9342-FB631AE57DF8}">
      <dsp:nvSpPr>
        <dsp:cNvPr id="0" name=""/>
        <dsp:cNvSpPr/>
      </dsp:nvSpPr>
      <dsp:spPr>
        <a:xfrm>
          <a:off x="2475186" y="4405831"/>
          <a:ext cx="487611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EBD0A2-DB25-4B80-80F3-4B7D5E2039F1}">
      <dsp:nvSpPr>
        <dsp:cNvPr id="0" name=""/>
        <dsp:cNvSpPr/>
      </dsp:nvSpPr>
      <dsp:spPr>
        <a:xfrm>
          <a:off x="2475186" y="3202890"/>
          <a:ext cx="4059305"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A296DF-8707-4AFF-9288-437F2086D462}">
      <dsp:nvSpPr>
        <dsp:cNvPr id="0" name=""/>
        <dsp:cNvSpPr/>
      </dsp:nvSpPr>
      <dsp:spPr>
        <a:xfrm>
          <a:off x="2475186" y="1747481"/>
          <a:ext cx="4059305"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0EEE80-5C0A-45D9-B112-2B68D7331524}">
      <dsp:nvSpPr>
        <dsp:cNvPr id="0" name=""/>
        <dsp:cNvSpPr/>
      </dsp:nvSpPr>
      <dsp:spPr>
        <a:xfrm>
          <a:off x="2475186" y="544540"/>
          <a:ext cx="4876116"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CCE10A-E5F2-4DFD-8F4B-0E191442B2F2}">
      <dsp:nvSpPr>
        <dsp:cNvPr id="0" name=""/>
        <dsp:cNvSpPr/>
      </dsp:nvSpPr>
      <dsp:spPr>
        <a:xfrm>
          <a:off x="0" y="0"/>
          <a:ext cx="4950372" cy="4950372"/>
        </a:xfrm>
        <a:prstGeom prst="ellipse">
          <a:avLst/>
        </a:prstGeom>
        <a:blipFill>
          <a:blip xmlns:r="http://schemas.openxmlformats.org/officeDocument/2006/relationships" r:embed="rId1" cstate="screen">
            <a:extLst>
              <a:ext uri="{28A0092B-C50C-407E-A947-70E740481C1C}">
                <a14:useLocalDpi xmlns:a14="http://schemas.microsoft.com/office/drawing/2010/main" val="0"/>
              </a:ext>
            </a:extLst>
          </a:blip>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0D8945-B9D8-40F6-AE1F-9B7FF6C460AD}">
      <dsp:nvSpPr>
        <dsp:cNvPr id="0" name=""/>
        <dsp:cNvSpPr/>
      </dsp:nvSpPr>
      <dsp:spPr>
        <a:xfrm>
          <a:off x="891066" y="2628647"/>
          <a:ext cx="3168238" cy="163362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en-US" sz="6500" kern="1200" dirty="0"/>
        </a:p>
      </dsp:txBody>
      <dsp:txXfrm>
        <a:off x="891066" y="2628647"/>
        <a:ext cx="3168238" cy="1633622"/>
      </dsp:txXfrm>
    </dsp:sp>
    <dsp:sp modelId="{1A73FD3F-DED2-4343-9F1F-5301B520D408}">
      <dsp:nvSpPr>
        <dsp:cNvPr id="0" name=""/>
        <dsp:cNvSpPr/>
      </dsp:nvSpPr>
      <dsp:spPr>
        <a:xfrm>
          <a:off x="6806761" y="0"/>
          <a:ext cx="1089081" cy="1089081"/>
        </a:xfrm>
        <a:prstGeom prst="ellipse">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831C88-D559-4A11-8C29-CB9B5DCD001B}">
      <dsp:nvSpPr>
        <dsp:cNvPr id="0" name=""/>
        <dsp:cNvSpPr/>
      </dsp:nvSpPr>
      <dsp:spPr>
        <a:xfrm>
          <a:off x="7895843" y="0"/>
          <a:ext cx="3059544" cy="1089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0" rIns="121920" bIns="0" numCol="1" spcCol="1270" anchor="ctr" anchorCtr="0">
          <a:noAutofit/>
        </a:bodyPr>
        <a:lstStyle/>
        <a:p>
          <a:pPr marL="0" lvl="0" indent="0" algn="l" defTabSz="1422400">
            <a:lnSpc>
              <a:spcPct val="90000"/>
            </a:lnSpc>
            <a:spcBef>
              <a:spcPct val="0"/>
            </a:spcBef>
            <a:spcAft>
              <a:spcPct val="35000"/>
            </a:spcAft>
            <a:buNone/>
          </a:pPr>
          <a:r>
            <a:rPr lang="en-US" sz="3200" kern="1200" dirty="0"/>
            <a:t>Crisis Services &amp;  Integrated Care</a:t>
          </a:r>
        </a:p>
      </dsp:txBody>
      <dsp:txXfrm>
        <a:off x="7895843" y="0"/>
        <a:ext cx="3059544" cy="1089081"/>
      </dsp:txXfrm>
    </dsp:sp>
    <dsp:sp modelId="{D410B0A0-B13C-4B57-B2F3-4BC05F29E161}">
      <dsp:nvSpPr>
        <dsp:cNvPr id="0" name=""/>
        <dsp:cNvSpPr/>
      </dsp:nvSpPr>
      <dsp:spPr>
        <a:xfrm>
          <a:off x="5989950" y="1202940"/>
          <a:ext cx="1089081" cy="1089081"/>
        </a:xfrm>
        <a:prstGeom prst="ellipse">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E36212-B5C4-457D-8853-686B4E1D3116}">
      <dsp:nvSpPr>
        <dsp:cNvPr id="0" name=""/>
        <dsp:cNvSpPr/>
      </dsp:nvSpPr>
      <dsp:spPr>
        <a:xfrm>
          <a:off x="7079031" y="1202940"/>
          <a:ext cx="4913272" cy="1089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0" rIns="121920" bIns="0" numCol="1" spcCol="1270" anchor="ctr" anchorCtr="0">
          <a:noAutofit/>
        </a:bodyPr>
        <a:lstStyle/>
        <a:p>
          <a:pPr marL="0" lvl="0" indent="0" algn="l" defTabSz="1422400">
            <a:lnSpc>
              <a:spcPct val="90000"/>
            </a:lnSpc>
            <a:spcBef>
              <a:spcPct val="0"/>
            </a:spcBef>
            <a:spcAft>
              <a:spcPct val="35000"/>
            </a:spcAft>
            <a:buNone/>
          </a:pPr>
          <a:r>
            <a:rPr lang="en-US" sz="3200" kern="1200" dirty="0"/>
            <a:t>Psychiatric Residential Treatment Facilities (PRTF)</a:t>
          </a:r>
        </a:p>
      </dsp:txBody>
      <dsp:txXfrm>
        <a:off x="7079031" y="1202940"/>
        <a:ext cx="4913272" cy="1089081"/>
      </dsp:txXfrm>
    </dsp:sp>
    <dsp:sp modelId="{12B64D61-71F3-487E-B7B4-CCD4A31EFCDE}">
      <dsp:nvSpPr>
        <dsp:cNvPr id="0" name=""/>
        <dsp:cNvSpPr/>
      </dsp:nvSpPr>
      <dsp:spPr>
        <a:xfrm>
          <a:off x="5989950" y="2658349"/>
          <a:ext cx="1089081" cy="1089081"/>
        </a:xfrm>
        <a:prstGeom prst="ellipse">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7841A3-9C75-45DC-B58A-410F11E9E6CE}">
      <dsp:nvSpPr>
        <dsp:cNvPr id="0" name=""/>
        <dsp:cNvSpPr/>
      </dsp:nvSpPr>
      <dsp:spPr>
        <a:xfrm>
          <a:off x="7079031" y="2658349"/>
          <a:ext cx="3255042" cy="1089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0" rIns="121920" bIns="0" numCol="1" spcCol="1270" anchor="ctr" anchorCtr="0">
          <a:noAutofit/>
        </a:bodyPr>
        <a:lstStyle/>
        <a:p>
          <a:pPr marL="0" lvl="0" indent="0" algn="l" defTabSz="1422400">
            <a:lnSpc>
              <a:spcPct val="90000"/>
            </a:lnSpc>
            <a:spcBef>
              <a:spcPct val="0"/>
            </a:spcBef>
            <a:spcAft>
              <a:spcPct val="35000"/>
            </a:spcAft>
            <a:buNone/>
          </a:pPr>
          <a:r>
            <a:rPr lang="en-US" sz="3200" kern="1200" dirty="0"/>
            <a:t>Expanded Forensic Services </a:t>
          </a:r>
        </a:p>
      </dsp:txBody>
      <dsp:txXfrm>
        <a:off x="7079031" y="2658349"/>
        <a:ext cx="3255042" cy="1089081"/>
      </dsp:txXfrm>
    </dsp:sp>
    <dsp:sp modelId="{5AE40D5D-C731-4BA8-9D62-E6B9462F9A60}">
      <dsp:nvSpPr>
        <dsp:cNvPr id="0" name=""/>
        <dsp:cNvSpPr/>
      </dsp:nvSpPr>
      <dsp:spPr>
        <a:xfrm>
          <a:off x="6806761" y="3861290"/>
          <a:ext cx="1089081" cy="1089081"/>
        </a:xfrm>
        <a:prstGeom prst="ellipse">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1CEF69-EB6A-4E4F-90C3-A4DD94301E2B}">
      <dsp:nvSpPr>
        <dsp:cNvPr id="0" name=""/>
        <dsp:cNvSpPr/>
      </dsp:nvSpPr>
      <dsp:spPr>
        <a:xfrm>
          <a:off x="7895843" y="3861290"/>
          <a:ext cx="2137840" cy="1089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0" rIns="121920" bIns="0" numCol="1" spcCol="1270" anchor="ctr" anchorCtr="0">
          <a:noAutofit/>
        </a:bodyPr>
        <a:lstStyle/>
        <a:p>
          <a:pPr marL="0" lvl="0" indent="0" algn="l" defTabSz="1422400">
            <a:lnSpc>
              <a:spcPct val="90000"/>
            </a:lnSpc>
            <a:spcBef>
              <a:spcPct val="0"/>
            </a:spcBef>
            <a:spcAft>
              <a:spcPct val="35000"/>
            </a:spcAft>
            <a:buNone/>
          </a:pPr>
          <a:r>
            <a:rPr lang="en-US" sz="3200" kern="1200" dirty="0"/>
            <a:t>Prevention</a:t>
          </a:r>
        </a:p>
      </dsp:txBody>
      <dsp:txXfrm>
        <a:off x="7895843" y="3861290"/>
        <a:ext cx="2137840" cy="108908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5D974B-8FDE-4BE0-B745-3936754DD98B}">
      <dsp:nvSpPr>
        <dsp:cNvPr id="0" name=""/>
        <dsp:cNvSpPr/>
      </dsp:nvSpPr>
      <dsp:spPr>
        <a:xfrm>
          <a:off x="1393926" y="24862"/>
          <a:ext cx="3273243" cy="4175056"/>
        </a:xfrm>
        <a:prstGeom prst="roundRect">
          <a:avLst/>
        </a:prstGeom>
        <a:blipFill>
          <a:blip xmlns:r="http://schemas.openxmlformats.org/officeDocument/2006/relationships" r:embed="rId1" cstate="screen">
            <a:extLst>
              <a:ext uri="{28A0092B-C50C-407E-A947-70E740481C1C}">
                <a14:useLocalDpi xmlns:a14="http://schemas.microsoft.com/office/drawing/2010/main" val="0"/>
              </a:ext>
            </a:extLst>
          </a:blip>
          <a:srcRect/>
          <a:stretch>
            <a:fillRect l="-65000" r="-65000"/>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A7C5AF-DCAD-4505-9071-C325D024B522}">
      <dsp:nvSpPr>
        <dsp:cNvPr id="0" name=""/>
        <dsp:cNvSpPr/>
      </dsp:nvSpPr>
      <dsp:spPr>
        <a:xfrm>
          <a:off x="1552547" y="1816379"/>
          <a:ext cx="2520397" cy="2505033"/>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65100" tIns="165100" rIns="165100" bIns="165100" numCol="1" spcCol="1270" anchor="b" anchorCtr="0">
          <a:noAutofit/>
        </a:bodyPr>
        <a:lstStyle/>
        <a:p>
          <a:pPr marL="0" lvl="0" indent="0" algn="l" defTabSz="2889250">
            <a:lnSpc>
              <a:spcPct val="90000"/>
            </a:lnSpc>
            <a:spcBef>
              <a:spcPct val="0"/>
            </a:spcBef>
            <a:spcAft>
              <a:spcPct val="35000"/>
            </a:spcAft>
            <a:buNone/>
          </a:pPr>
          <a:endParaRPr lang="en-US" sz="6500" kern="1200" dirty="0"/>
        </a:p>
      </dsp:txBody>
      <dsp:txXfrm>
        <a:off x="1552547" y="1816379"/>
        <a:ext cx="2520397" cy="2505033"/>
      </dsp:txXfrm>
    </dsp:sp>
    <dsp:sp modelId="{6A326D5B-61A5-48F4-8EA8-35C38BFB18A0}">
      <dsp:nvSpPr>
        <dsp:cNvPr id="0" name=""/>
        <dsp:cNvSpPr/>
      </dsp:nvSpPr>
      <dsp:spPr>
        <a:xfrm>
          <a:off x="4131229" y="104606"/>
          <a:ext cx="1127265" cy="1127265"/>
        </a:xfrm>
        <a:prstGeom prst="ellipse">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56D688-02CA-4E96-A739-B6DFFA6BC856}">
      <dsp:nvSpPr>
        <dsp:cNvPr id="0" name=""/>
        <dsp:cNvSpPr/>
      </dsp:nvSpPr>
      <dsp:spPr>
        <a:xfrm>
          <a:off x="5258494" y="104606"/>
          <a:ext cx="3575356" cy="1127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45720" rIns="91440" bIns="45720" numCol="1" spcCol="1270" anchor="ctr" anchorCtr="0">
          <a:noAutofit/>
        </a:bodyPr>
        <a:lstStyle/>
        <a:p>
          <a:pPr marL="0" lvl="0" indent="0" algn="l" defTabSz="1600200">
            <a:lnSpc>
              <a:spcPct val="90000"/>
            </a:lnSpc>
            <a:spcBef>
              <a:spcPct val="0"/>
            </a:spcBef>
            <a:spcAft>
              <a:spcPct val="35000"/>
            </a:spcAft>
            <a:buNone/>
          </a:pPr>
          <a:r>
            <a:rPr lang="en-US" sz="3600" kern="1200" dirty="0"/>
            <a:t>MRSS</a:t>
          </a:r>
        </a:p>
      </dsp:txBody>
      <dsp:txXfrm>
        <a:off x="5258494" y="104606"/>
        <a:ext cx="3575356" cy="1127265"/>
      </dsp:txXfrm>
    </dsp:sp>
    <dsp:sp modelId="{CB0D322B-5839-472F-A46F-82FC0EDF2FED}">
      <dsp:nvSpPr>
        <dsp:cNvPr id="0" name=""/>
        <dsp:cNvSpPr/>
      </dsp:nvSpPr>
      <dsp:spPr>
        <a:xfrm>
          <a:off x="4131229" y="1434778"/>
          <a:ext cx="1127265" cy="1127265"/>
        </a:xfrm>
        <a:prstGeom prst="ellipse">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E7210D-9124-45B5-81B4-426CF14014BA}">
      <dsp:nvSpPr>
        <dsp:cNvPr id="0" name=""/>
        <dsp:cNvSpPr/>
      </dsp:nvSpPr>
      <dsp:spPr>
        <a:xfrm>
          <a:off x="5258494" y="1434778"/>
          <a:ext cx="3575356" cy="1127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45720" rIns="91440" bIns="45720" numCol="1" spcCol="1270" anchor="ctr" anchorCtr="0">
          <a:noAutofit/>
        </a:bodyPr>
        <a:lstStyle/>
        <a:p>
          <a:pPr marL="0" lvl="0" indent="0" algn="l" defTabSz="1600200">
            <a:lnSpc>
              <a:spcPct val="90000"/>
            </a:lnSpc>
            <a:spcBef>
              <a:spcPct val="0"/>
            </a:spcBef>
            <a:spcAft>
              <a:spcPct val="35000"/>
            </a:spcAft>
            <a:buNone/>
          </a:pPr>
          <a:r>
            <a:rPr lang="en-US" sz="3600" kern="1200" dirty="0"/>
            <a:t>988</a:t>
          </a:r>
        </a:p>
      </dsp:txBody>
      <dsp:txXfrm>
        <a:off x="5258494" y="1434778"/>
        <a:ext cx="3575356" cy="1127265"/>
      </dsp:txXfrm>
    </dsp:sp>
    <dsp:sp modelId="{B7DEA81F-2F9B-4709-A673-A2AC31813E28}">
      <dsp:nvSpPr>
        <dsp:cNvPr id="0" name=""/>
        <dsp:cNvSpPr/>
      </dsp:nvSpPr>
      <dsp:spPr>
        <a:xfrm>
          <a:off x="4131229" y="2764951"/>
          <a:ext cx="1127265" cy="1127265"/>
        </a:xfrm>
        <a:prstGeom prst="ellipse">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9E26BD-C50E-4E26-989B-17CFD6099517}">
      <dsp:nvSpPr>
        <dsp:cNvPr id="0" name=""/>
        <dsp:cNvSpPr/>
      </dsp:nvSpPr>
      <dsp:spPr>
        <a:xfrm>
          <a:off x="5258494" y="2764951"/>
          <a:ext cx="3575356" cy="11272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45720" rIns="91440" bIns="45720" numCol="1" spcCol="1270" anchor="ctr" anchorCtr="0">
          <a:noAutofit/>
        </a:bodyPr>
        <a:lstStyle/>
        <a:p>
          <a:pPr marL="0" lvl="0" indent="0" algn="l" defTabSz="1600200">
            <a:lnSpc>
              <a:spcPct val="90000"/>
            </a:lnSpc>
            <a:spcBef>
              <a:spcPct val="0"/>
            </a:spcBef>
            <a:spcAft>
              <a:spcPct val="35000"/>
            </a:spcAft>
            <a:buNone/>
          </a:pPr>
          <a:r>
            <a:rPr lang="en-US" sz="3600" kern="1200" dirty="0"/>
            <a:t>Investing in Local Crisis Services</a:t>
          </a:r>
        </a:p>
      </dsp:txBody>
      <dsp:txXfrm>
        <a:off x="5258494" y="2764951"/>
        <a:ext cx="3575356" cy="112726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6960F2-C46A-4934-B0F4-2EB5C7F55C24}">
      <dsp:nvSpPr>
        <dsp:cNvPr id="0" name=""/>
        <dsp:cNvSpPr/>
      </dsp:nvSpPr>
      <dsp:spPr>
        <a:xfrm>
          <a:off x="0" y="0"/>
          <a:ext cx="7826829" cy="159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Additional certifications: </a:t>
          </a:r>
        </a:p>
        <a:p>
          <a:pPr marL="0" lvl="0" indent="0" algn="l" defTabSz="1511300">
            <a:lnSpc>
              <a:spcPct val="90000"/>
            </a:lnSpc>
            <a:spcBef>
              <a:spcPct val="0"/>
            </a:spcBef>
            <a:spcAft>
              <a:spcPct val="35000"/>
            </a:spcAft>
            <a:buNone/>
          </a:pPr>
          <a:r>
            <a:rPr lang="en-US" sz="3400" kern="1200" dirty="0"/>
            <a:t>Peer, Youth, Family </a:t>
          </a:r>
        </a:p>
      </dsp:txBody>
      <dsp:txXfrm>
        <a:off x="77676" y="77676"/>
        <a:ext cx="7671477" cy="1435848"/>
      </dsp:txXfrm>
    </dsp:sp>
    <dsp:sp modelId="{525E5FBF-77EC-476F-88EC-FDDC95732F07}">
      <dsp:nvSpPr>
        <dsp:cNvPr id="0" name=""/>
        <dsp:cNvSpPr/>
      </dsp:nvSpPr>
      <dsp:spPr>
        <a:xfrm>
          <a:off x="0" y="1716369"/>
          <a:ext cx="7826829" cy="159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Adding MH Peer Support to Medicaid benefit in 2024</a:t>
          </a:r>
        </a:p>
      </dsp:txBody>
      <dsp:txXfrm>
        <a:off x="77676" y="1794045"/>
        <a:ext cx="7671477" cy="1435848"/>
      </dsp:txXfrm>
    </dsp:sp>
    <dsp:sp modelId="{43E06C87-095C-4087-9FE0-80C35F6ABFF1}">
      <dsp:nvSpPr>
        <dsp:cNvPr id="0" name=""/>
        <dsp:cNvSpPr/>
      </dsp:nvSpPr>
      <dsp:spPr>
        <a:xfrm>
          <a:off x="0" y="3405489"/>
          <a:ext cx="7826829" cy="15912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Streamlined certification process</a:t>
          </a:r>
        </a:p>
      </dsp:txBody>
      <dsp:txXfrm>
        <a:off x="77676" y="3483165"/>
        <a:ext cx="7671477" cy="14358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66A7E-1368-4347-BC79-B65CD5CB18E2}">
      <dsp:nvSpPr>
        <dsp:cNvPr id="0" name=""/>
        <dsp:cNvSpPr/>
      </dsp:nvSpPr>
      <dsp:spPr>
        <a:xfrm>
          <a:off x="-6015703" y="-920738"/>
          <a:ext cx="7163211" cy="7163211"/>
        </a:xfrm>
        <a:prstGeom prst="blockArc">
          <a:avLst>
            <a:gd name="adj1" fmla="val 18900000"/>
            <a:gd name="adj2" fmla="val 2700000"/>
            <a:gd name="adj3" fmla="val 302"/>
          </a:avLst>
        </a:pr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D166976-A850-4908-B2CA-AA551718F475}">
      <dsp:nvSpPr>
        <dsp:cNvPr id="0" name=""/>
        <dsp:cNvSpPr/>
      </dsp:nvSpPr>
      <dsp:spPr>
        <a:xfrm>
          <a:off x="738656" y="532173"/>
          <a:ext cx="8415532" cy="1064347"/>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4825" tIns="55880" rIns="55880" bIns="5588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mn-lt"/>
            </a:rPr>
            <a:t>Promote the safety and wellbeing of people </a:t>
          </a:r>
          <a:r>
            <a:rPr lang="en-US" sz="2200" kern="1200" dirty="0">
              <a:latin typeface="+mn-lt"/>
            </a:rPr>
            <a:t>served by OhioMHAS regulated hospitals, providers, and residential facilities.</a:t>
          </a:r>
        </a:p>
      </dsp:txBody>
      <dsp:txXfrm>
        <a:off x="738656" y="532173"/>
        <a:ext cx="8415532" cy="1064347"/>
      </dsp:txXfrm>
    </dsp:sp>
    <dsp:sp modelId="{DBF6983A-EAF0-4E76-B666-E811AE9FCCA2}">
      <dsp:nvSpPr>
        <dsp:cNvPr id="0" name=""/>
        <dsp:cNvSpPr/>
      </dsp:nvSpPr>
      <dsp:spPr>
        <a:xfrm>
          <a:off x="73439" y="399130"/>
          <a:ext cx="1330433" cy="133043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21D9BE-816C-4A81-AD2D-6B91DA06C322}">
      <dsp:nvSpPr>
        <dsp:cNvPr id="0" name=""/>
        <dsp:cNvSpPr/>
      </dsp:nvSpPr>
      <dsp:spPr>
        <a:xfrm>
          <a:off x="1125546" y="2128694"/>
          <a:ext cx="8028642" cy="1064347"/>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4825" tIns="55880" rIns="55880" bIns="5588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mn-lt"/>
            </a:rPr>
            <a:t>Providing flexibility to counties </a:t>
          </a:r>
          <a:r>
            <a:rPr lang="en-US" sz="2200" kern="1200" dirty="0">
              <a:latin typeface="+mn-lt"/>
            </a:rPr>
            <a:t>through cash management authority and combination of psychotropic and addiction medication reimbursement programs.</a:t>
          </a:r>
        </a:p>
      </dsp:txBody>
      <dsp:txXfrm>
        <a:off x="1125546" y="2128694"/>
        <a:ext cx="8028642" cy="1064347"/>
      </dsp:txXfrm>
    </dsp:sp>
    <dsp:sp modelId="{CC846457-3362-4126-9E60-6D4E816BBA2C}">
      <dsp:nvSpPr>
        <dsp:cNvPr id="0" name=""/>
        <dsp:cNvSpPr/>
      </dsp:nvSpPr>
      <dsp:spPr>
        <a:xfrm>
          <a:off x="460330" y="1995650"/>
          <a:ext cx="1330433" cy="133043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36CE68-59B3-49E1-B920-5168365F11AA}">
      <dsp:nvSpPr>
        <dsp:cNvPr id="0" name=""/>
        <dsp:cNvSpPr/>
      </dsp:nvSpPr>
      <dsp:spPr>
        <a:xfrm>
          <a:off x="738656" y="3725214"/>
          <a:ext cx="8415532" cy="1064347"/>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4825" tIns="55880" rIns="55880" bIns="55880" numCol="1" spcCol="1270" anchor="ctr" anchorCtr="0">
          <a:noAutofit/>
        </a:bodyPr>
        <a:lstStyle/>
        <a:p>
          <a:pPr marL="0" lvl="0" indent="0" algn="l" defTabSz="977900">
            <a:lnSpc>
              <a:spcPct val="90000"/>
            </a:lnSpc>
            <a:spcBef>
              <a:spcPct val="0"/>
            </a:spcBef>
            <a:spcAft>
              <a:spcPct val="35000"/>
            </a:spcAft>
            <a:buNone/>
          </a:pPr>
          <a:r>
            <a:rPr lang="en-US" sz="2200" b="1" kern="1200" dirty="0">
              <a:latin typeface="+mn-lt"/>
            </a:rPr>
            <a:t>Ensuring the quality of Recovery Housing </a:t>
          </a:r>
          <a:r>
            <a:rPr lang="en-US" sz="2200" kern="1200" dirty="0">
              <a:latin typeface="+mn-lt"/>
            </a:rPr>
            <a:t>through enhanced accreditation standards.</a:t>
          </a:r>
        </a:p>
      </dsp:txBody>
      <dsp:txXfrm>
        <a:off x="738656" y="3725214"/>
        <a:ext cx="8415532" cy="1064347"/>
      </dsp:txXfrm>
    </dsp:sp>
    <dsp:sp modelId="{C6B575DC-67E8-4C34-AE6B-01BF2D6EBD1B}">
      <dsp:nvSpPr>
        <dsp:cNvPr id="0" name=""/>
        <dsp:cNvSpPr/>
      </dsp:nvSpPr>
      <dsp:spPr>
        <a:xfrm>
          <a:off x="73439" y="3592171"/>
          <a:ext cx="1330433" cy="133043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487EB0-E4E9-4559-AC98-3177C56DA27A}">
      <dsp:nvSpPr>
        <dsp:cNvPr id="0" name=""/>
        <dsp:cNvSpPr/>
      </dsp:nvSpPr>
      <dsp:spPr>
        <a:xfrm>
          <a:off x="5536" y="962042"/>
          <a:ext cx="2831964" cy="1054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78740" rIns="220472" bIns="78740" numCol="1" spcCol="1270" anchor="ctr" anchorCtr="0">
          <a:noAutofit/>
        </a:bodyPr>
        <a:lstStyle/>
        <a:p>
          <a:pPr marL="0" lvl="0" indent="0" algn="r" defTabSz="1377950">
            <a:lnSpc>
              <a:spcPct val="90000"/>
            </a:lnSpc>
            <a:spcBef>
              <a:spcPct val="0"/>
            </a:spcBef>
            <a:spcAft>
              <a:spcPct val="35000"/>
            </a:spcAft>
            <a:buNone/>
          </a:pPr>
          <a:r>
            <a:rPr lang="en-US" sz="3100" kern="1200" dirty="0"/>
            <a:t>New Provider Requirements</a:t>
          </a:r>
        </a:p>
      </dsp:txBody>
      <dsp:txXfrm>
        <a:off x="5536" y="962042"/>
        <a:ext cx="2831964" cy="1054968"/>
      </dsp:txXfrm>
    </dsp:sp>
    <dsp:sp modelId="{559D6FF5-B613-4564-B7C1-87A71F8CAE22}">
      <dsp:nvSpPr>
        <dsp:cNvPr id="0" name=""/>
        <dsp:cNvSpPr/>
      </dsp:nvSpPr>
      <dsp:spPr>
        <a:xfrm>
          <a:off x="2837501" y="698299"/>
          <a:ext cx="566392" cy="1582453"/>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F3F7DF-C0C2-4504-976D-D04007E41824}">
      <dsp:nvSpPr>
        <dsp:cNvPr id="0" name=""/>
        <dsp:cNvSpPr/>
      </dsp:nvSpPr>
      <dsp:spPr>
        <a:xfrm>
          <a:off x="3630451" y="698299"/>
          <a:ext cx="7702944" cy="15824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mn-lt"/>
            </a:rPr>
            <a:t>New Provider (definition) – a provider who applies for licensure or certification on or after October 3, 2023, or a provider who does not hold OhioMHAS licensure or certification prior to October 3, 2023</a:t>
          </a:r>
        </a:p>
      </dsp:txBody>
      <dsp:txXfrm>
        <a:off x="3630451" y="698299"/>
        <a:ext cx="7702944" cy="1582453"/>
      </dsp:txXfrm>
    </dsp:sp>
    <dsp:sp modelId="{B341FFF6-2645-4836-8547-B1D01347CED4}">
      <dsp:nvSpPr>
        <dsp:cNvPr id="0" name=""/>
        <dsp:cNvSpPr/>
      </dsp:nvSpPr>
      <dsp:spPr>
        <a:xfrm>
          <a:off x="5536" y="2439107"/>
          <a:ext cx="2831964" cy="1496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472" tIns="78740" rIns="220472" bIns="78740" numCol="1" spcCol="1270" anchor="ctr" anchorCtr="0">
          <a:noAutofit/>
        </a:bodyPr>
        <a:lstStyle/>
        <a:p>
          <a:pPr marL="0" lvl="0" indent="0" algn="r" defTabSz="1377950">
            <a:lnSpc>
              <a:spcPct val="90000"/>
            </a:lnSpc>
            <a:spcBef>
              <a:spcPct val="0"/>
            </a:spcBef>
            <a:spcAft>
              <a:spcPct val="35000"/>
            </a:spcAft>
            <a:buNone/>
          </a:pPr>
          <a:r>
            <a:rPr lang="en-US" sz="3100" kern="1200" dirty="0"/>
            <a:t>Current Provider Requirements</a:t>
          </a:r>
        </a:p>
      </dsp:txBody>
      <dsp:txXfrm>
        <a:off x="5536" y="2439107"/>
        <a:ext cx="2831964" cy="1496137"/>
      </dsp:txXfrm>
    </dsp:sp>
    <dsp:sp modelId="{ABF40B9C-5C83-4F55-A9B0-86CB4512AFEB}">
      <dsp:nvSpPr>
        <dsp:cNvPr id="0" name=""/>
        <dsp:cNvSpPr/>
      </dsp:nvSpPr>
      <dsp:spPr>
        <a:xfrm>
          <a:off x="2837501" y="2392353"/>
          <a:ext cx="566392" cy="1589646"/>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BAD2F4-C2EF-402A-AA43-042ED592F8B4}">
      <dsp:nvSpPr>
        <dsp:cNvPr id="0" name=""/>
        <dsp:cNvSpPr/>
      </dsp:nvSpPr>
      <dsp:spPr>
        <a:xfrm>
          <a:off x="3630451" y="2392353"/>
          <a:ext cx="7702944" cy="15896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mn-lt"/>
            </a:rPr>
            <a:t>Current Provider (definition) – a provider who has  submitted an application for licensure/certification prior to October 3, 2023, or a provider who currently holds OhioMHAS licensure or certification prior to Oct. 3, 2023</a:t>
          </a:r>
        </a:p>
      </dsp:txBody>
      <dsp:txXfrm>
        <a:off x="3630451" y="2392353"/>
        <a:ext cx="7702944" cy="15896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F43D5D-6CD2-4922-8B68-4050538C3123}">
      <dsp:nvSpPr>
        <dsp:cNvPr id="0" name=""/>
        <dsp:cNvSpPr/>
      </dsp:nvSpPr>
      <dsp:spPr>
        <a:xfrm>
          <a:off x="1228646" y="824"/>
          <a:ext cx="2486788" cy="149207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effectLst>
                <a:outerShdw blurRad="38100" dist="38100" dir="2700000" algn="tl">
                  <a:srgbClr val="000000">
                    <a:alpha val="43137"/>
                  </a:srgbClr>
                </a:outerShdw>
              </a:effectLst>
              <a:latin typeface="+mn-lt"/>
            </a:rPr>
            <a:t>Ensures that, when there is a withdrawal from a joint-county district, county commissioners will submit a comprehensive plan for withdrawal </a:t>
          </a:r>
        </a:p>
      </dsp:txBody>
      <dsp:txXfrm>
        <a:off x="1228646" y="824"/>
        <a:ext cx="2486788" cy="1492073"/>
      </dsp:txXfrm>
    </dsp:sp>
    <dsp:sp modelId="{D9A3B022-0D30-4229-A0C8-BAA3E6984E02}">
      <dsp:nvSpPr>
        <dsp:cNvPr id="0" name=""/>
        <dsp:cNvSpPr/>
      </dsp:nvSpPr>
      <dsp:spPr>
        <a:xfrm>
          <a:off x="3964113" y="824"/>
          <a:ext cx="2486788" cy="149207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effectLst>
                <a:outerShdw blurRad="38100" dist="38100" dir="2700000" algn="tl">
                  <a:srgbClr val="000000">
                    <a:alpha val="43137"/>
                  </a:srgbClr>
                </a:outerShdw>
              </a:effectLst>
              <a:latin typeface="+mn-lt"/>
            </a:rPr>
            <a:t>Permits ADAMH Boards to have 18, 15, 14, 12, or 9 members</a:t>
          </a:r>
        </a:p>
      </dsp:txBody>
      <dsp:txXfrm>
        <a:off x="3964113" y="824"/>
        <a:ext cx="2486788" cy="1492073"/>
      </dsp:txXfrm>
    </dsp:sp>
    <dsp:sp modelId="{E22407D4-CD10-403D-8DE5-A82E22137B59}">
      <dsp:nvSpPr>
        <dsp:cNvPr id="0" name=""/>
        <dsp:cNvSpPr/>
      </dsp:nvSpPr>
      <dsp:spPr>
        <a:xfrm>
          <a:off x="6699581" y="824"/>
          <a:ext cx="2486788" cy="149207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effectLst>
                <a:outerShdw blurRad="38100" dist="38100" dir="2700000" algn="tl">
                  <a:srgbClr val="000000">
                    <a:alpha val="43137"/>
                  </a:srgbClr>
                </a:outerShdw>
              </a:effectLst>
              <a:latin typeface="+mn-lt"/>
            </a:rPr>
            <a:t>Expands the appointment authority of Boards of county commissioners to two-thirds of ADAMH Board seats, and reduces the appointment authority of the OhioMHAS Director or one-third of ADAMH Board seats</a:t>
          </a:r>
        </a:p>
      </dsp:txBody>
      <dsp:txXfrm>
        <a:off x="6699581" y="824"/>
        <a:ext cx="2486788" cy="1492073"/>
      </dsp:txXfrm>
    </dsp:sp>
    <dsp:sp modelId="{6F79B1B5-FC0F-4184-9313-C33FC6D68958}">
      <dsp:nvSpPr>
        <dsp:cNvPr id="0" name=""/>
        <dsp:cNvSpPr/>
      </dsp:nvSpPr>
      <dsp:spPr>
        <a:xfrm>
          <a:off x="1228646" y="1741575"/>
          <a:ext cx="2486788" cy="149207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effectLst>
                <a:outerShdw blurRad="38100" dist="38100" dir="2700000" algn="tl">
                  <a:srgbClr val="000000">
                    <a:alpha val="43137"/>
                  </a:srgbClr>
                </a:outerShdw>
              </a:effectLst>
              <a:latin typeface="+mn-lt"/>
            </a:rPr>
            <a:t>Allows the appointing authority to remove an ADAMH Board member at will</a:t>
          </a:r>
        </a:p>
      </dsp:txBody>
      <dsp:txXfrm>
        <a:off x="1228646" y="1741575"/>
        <a:ext cx="2486788" cy="1492073"/>
      </dsp:txXfrm>
    </dsp:sp>
    <dsp:sp modelId="{7E3D7E80-02DD-45CB-8BCC-3E539489C96F}">
      <dsp:nvSpPr>
        <dsp:cNvPr id="0" name=""/>
        <dsp:cNvSpPr/>
      </dsp:nvSpPr>
      <dsp:spPr>
        <a:xfrm>
          <a:off x="3964113" y="1741575"/>
          <a:ext cx="2486788" cy="149207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effectLst>
                <a:outerShdw blurRad="38100" dist="38100" dir="2700000" algn="tl">
                  <a:srgbClr val="000000">
                    <a:alpha val="43137"/>
                  </a:srgbClr>
                </a:outerShdw>
              </a:effectLst>
              <a:latin typeface="+mn-lt"/>
            </a:rPr>
            <a:t>Boards may provide input and recommendations to OhioMHAS when an application or renewal of certification has been submitted</a:t>
          </a:r>
        </a:p>
      </dsp:txBody>
      <dsp:txXfrm>
        <a:off x="3964113" y="1741575"/>
        <a:ext cx="2486788" cy="1492073"/>
      </dsp:txXfrm>
    </dsp:sp>
    <dsp:sp modelId="{C9117CF1-FC4B-414E-AFDD-3AEB7E6C34DB}">
      <dsp:nvSpPr>
        <dsp:cNvPr id="0" name=""/>
        <dsp:cNvSpPr/>
      </dsp:nvSpPr>
      <dsp:spPr>
        <a:xfrm>
          <a:off x="6699581" y="1741575"/>
          <a:ext cx="2486788" cy="149207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effectLst>
                <a:outerShdw blurRad="38100" dist="38100" dir="2700000" algn="tl">
                  <a:srgbClr val="000000">
                    <a:alpha val="43137"/>
                  </a:srgbClr>
                </a:outerShdw>
              </a:effectLst>
              <a:latin typeface="+mn-lt"/>
            </a:rPr>
            <a:t>Adds faith-based organizations to the list of entities with which ADAMH Boards may contract</a:t>
          </a:r>
        </a:p>
      </dsp:txBody>
      <dsp:txXfrm>
        <a:off x="6699581" y="1741575"/>
        <a:ext cx="2486788" cy="1492073"/>
      </dsp:txXfrm>
    </dsp:sp>
    <dsp:sp modelId="{831EBE6E-F301-468F-B66F-787FD5517302}">
      <dsp:nvSpPr>
        <dsp:cNvPr id="0" name=""/>
        <dsp:cNvSpPr/>
      </dsp:nvSpPr>
      <dsp:spPr>
        <a:xfrm>
          <a:off x="1228646" y="3482327"/>
          <a:ext cx="2486788" cy="149207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effectLst>
                <a:outerShdw blurRad="38100" dist="38100" dir="2700000" algn="tl">
                  <a:srgbClr val="000000">
                    <a:alpha val="43137"/>
                  </a:srgbClr>
                </a:outerShdw>
              </a:effectLst>
              <a:latin typeface="+mn-lt"/>
            </a:rPr>
            <a:t>Clarifies that the current authority of an ADAMH Board to remove its executive director for cause applies at any time</a:t>
          </a:r>
        </a:p>
      </dsp:txBody>
      <dsp:txXfrm>
        <a:off x="1228646" y="3482327"/>
        <a:ext cx="2486788" cy="1492073"/>
      </dsp:txXfrm>
    </dsp:sp>
    <dsp:sp modelId="{C6EF78D4-AE0C-40AD-96F3-6496C8617583}">
      <dsp:nvSpPr>
        <dsp:cNvPr id="0" name=""/>
        <dsp:cNvSpPr/>
      </dsp:nvSpPr>
      <dsp:spPr>
        <a:xfrm>
          <a:off x="3964113" y="3482327"/>
          <a:ext cx="2486788" cy="149207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effectLst>
                <a:outerShdw blurRad="38100" dist="38100" dir="2700000" algn="tl">
                  <a:srgbClr val="000000">
                    <a:alpha val="43137"/>
                  </a:srgbClr>
                </a:outerShdw>
              </a:effectLst>
              <a:latin typeface="+mn-lt"/>
            </a:rPr>
            <a:t>Requires each ADAMH Board to annually update and publish a list of all licensed opioid treatment programs operating within the Board's district</a:t>
          </a:r>
        </a:p>
      </dsp:txBody>
      <dsp:txXfrm>
        <a:off x="3964113" y="3482327"/>
        <a:ext cx="2486788" cy="1492073"/>
      </dsp:txXfrm>
    </dsp:sp>
    <dsp:sp modelId="{8024172C-26F3-4FBB-9C2B-83812BC71712}">
      <dsp:nvSpPr>
        <dsp:cNvPr id="0" name=""/>
        <dsp:cNvSpPr/>
      </dsp:nvSpPr>
      <dsp:spPr>
        <a:xfrm>
          <a:off x="6699581" y="3482327"/>
          <a:ext cx="2486788" cy="149207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effectLst>
                <a:outerShdw blurRad="38100" dist="38100" dir="2700000" algn="tl">
                  <a:srgbClr val="000000">
                    <a:alpha val="43137"/>
                  </a:srgbClr>
                </a:outerShdw>
              </a:effectLst>
              <a:latin typeface="+mn-lt"/>
            </a:rPr>
            <a:t>Eliminates obsolete provisions describing past local and statewide reports</a:t>
          </a:r>
        </a:p>
      </dsp:txBody>
      <dsp:txXfrm>
        <a:off x="6699581" y="3482327"/>
        <a:ext cx="2486788" cy="149207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9877ACA-8EE1-A1FE-7ACD-B05AC8C47A0C}"/>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3520D00-1D55-F180-802C-BA6750C58482}"/>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1AE78E3-E4AF-429E-B2C1-3F4491C33052}" type="datetimeFigureOut">
              <a:rPr lang="en-US" smtClean="0"/>
              <a:t>10/11/2023</a:t>
            </a:fld>
            <a:endParaRPr lang="en-US"/>
          </a:p>
        </p:txBody>
      </p:sp>
      <p:sp>
        <p:nvSpPr>
          <p:cNvPr id="4" name="Footer Placeholder 3">
            <a:extLst>
              <a:ext uri="{FF2B5EF4-FFF2-40B4-BE49-F238E27FC236}">
                <a16:creationId xmlns:a16="http://schemas.microsoft.com/office/drawing/2014/main" id="{D1D07A71-EE47-F5EF-858C-206DB5CFCF33}"/>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A32984B-EE45-5A8D-43F3-4F585838B187}"/>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8E799A53-3F66-4977-A241-E582A8E7C83D}" type="slidenum">
              <a:rPr lang="en-US" smtClean="0"/>
              <a:t>‹#›</a:t>
            </a:fld>
            <a:endParaRPr lang="en-US"/>
          </a:p>
        </p:txBody>
      </p:sp>
    </p:spTree>
    <p:extLst>
      <p:ext uri="{BB962C8B-B14F-4D97-AF65-F5344CB8AC3E}">
        <p14:creationId xmlns:p14="http://schemas.microsoft.com/office/powerpoint/2010/main" val="29213992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3" tIns="46583" rIns="93163" bIns="46583"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63" tIns="46583" rIns="93163" bIns="46583" rtlCol="0"/>
          <a:lstStyle>
            <a:lvl1pPr algn="r">
              <a:defRPr sz="1200"/>
            </a:lvl1pPr>
          </a:lstStyle>
          <a:p>
            <a:fld id="{CDC4ADDC-17FF-4FE4-A163-D89C2EB8540B}" type="datetimeFigureOut">
              <a:rPr lang="en-US" smtClean="0"/>
              <a:t>10/11/2023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3" tIns="46583" rIns="93163" bIns="46583"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3" tIns="46583" rIns="93163"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3" tIns="46583" rIns="93163"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63" tIns="46583" rIns="93163" bIns="46583" rtlCol="0" anchor="b"/>
          <a:lstStyle>
            <a:lvl1pPr algn="r">
              <a:defRPr sz="1200"/>
            </a:lvl1pPr>
          </a:lstStyle>
          <a:p>
            <a:fld id="{7A6E335F-6B58-4BAC-AAD9-EC2E6DC7157D}" type="slidenum">
              <a:rPr lang="en-US" smtClean="0"/>
              <a:t>‹#›</a:t>
            </a:fld>
            <a:endParaRPr lang="en-US"/>
          </a:p>
        </p:txBody>
      </p:sp>
    </p:spTree>
    <p:extLst>
      <p:ext uri="{BB962C8B-B14F-4D97-AF65-F5344CB8AC3E}">
        <p14:creationId xmlns:p14="http://schemas.microsoft.com/office/powerpoint/2010/main" val="148645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1</a:t>
            </a:fld>
            <a:endParaRPr lang="en-US"/>
          </a:p>
        </p:txBody>
      </p:sp>
    </p:spTree>
    <p:extLst>
      <p:ext uri="{BB962C8B-B14F-4D97-AF65-F5344CB8AC3E}">
        <p14:creationId xmlns:p14="http://schemas.microsoft.com/office/powerpoint/2010/main" val="57784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335F-6B58-4BAC-AAD9-EC2E6DC7157D}" type="slidenum">
              <a:rPr lang="en-US" smtClean="0"/>
              <a:t>10</a:t>
            </a:fld>
            <a:endParaRPr lang="en-US"/>
          </a:p>
        </p:txBody>
      </p:sp>
    </p:spTree>
    <p:extLst>
      <p:ext uri="{BB962C8B-B14F-4D97-AF65-F5344CB8AC3E}">
        <p14:creationId xmlns:p14="http://schemas.microsoft.com/office/powerpoint/2010/main" val="734518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DE9DC-2B25-4055-B776-395FD3832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358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5000"/>
              </a:lnSpc>
              <a:spcBef>
                <a:spcPts val="0"/>
              </a:spcBef>
              <a:spcAft>
                <a:spcPts val="0"/>
              </a:spcAft>
              <a:buClrTx/>
              <a:buSzTx/>
              <a:buFontTx/>
              <a:buNone/>
              <a:tabLst/>
              <a:defRPr/>
            </a:pPr>
            <a:endParaRPr lang="en-US" sz="1600" dirty="0">
              <a:latin typeface="+mn-lt"/>
            </a:endParaRPr>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79F67983-0554-49FB-A026-AE004DEE326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929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13</a:t>
            </a:fld>
            <a:endParaRPr lang="en-US"/>
          </a:p>
        </p:txBody>
      </p:sp>
    </p:spTree>
    <p:extLst>
      <p:ext uri="{BB962C8B-B14F-4D97-AF65-F5344CB8AC3E}">
        <p14:creationId xmlns:p14="http://schemas.microsoft.com/office/powerpoint/2010/main" val="2360615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14</a:t>
            </a:fld>
            <a:endParaRPr lang="en-US"/>
          </a:p>
        </p:txBody>
      </p:sp>
    </p:spTree>
    <p:extLst>
      <p:ext uri="{BB962C8B-B14F-4D97-AF65-F5344CB8AC3E}">
        <p14:creationId xmlns:p14="http://schemas.microsoft.com/office/powerpoint/2010/main" val="741631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A6E335F-6B58-4BAC-AAD9-EC2E6DC7157D}" type="slidenum">
              <a:rPr lang="en-US" smtClean="0"/>
              <a:t>15</a:t>
            </a:fld>
            <a:endParaRPr lang="en-US"/>
          </a:p>
        </p:txBody>
      </p:sp>
    </p:spTree>
    <p:extLst>
      <p:ext uri="{BB962C8B-B14F-4D97-AF65-F5344CB8AC3E}">
        <p14:creationId xmlns:p14="http://schemas.microsoft.com/office/powerpoint/2010/main" val="1764960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16</a:t>
            </a:fld>
            <a:endParaRPr lang="en-US"/>
          </a:p>
        </p:txBody>
      </p:sp>
    </p:spTree>
    <p:extLst>
      <p:ext uri="{BB962C8B-B14F-4D97-AF65-F5344CB8AC3E}">
        <p14:creationId xmlns:p14="http://schemas.microsoft.com/office/powerpoint/2010/main" val="145367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DE9DC-2B25-4055-B776-395FD3832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837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15000"/>
              </a:lnSpc>
              <a:spcBef>
                <a:spcPts val="0"/>
              </a:spcBef>
              <a:spcAft>
                <a:spcPts val="1000"/>
              </a:spcAft>
              <a:buClrTx/>
              <a:buSzTx/>
              <a:buFontTx/>
              <a:buNone/>
              <a:tabLst/>
              <a:defRPr/>
            </a:pPr>
            <a:endParaRPr lang="en-US" sz="1600"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DE9DC-2B25-4055-B776-395FD3832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597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C03C4F6-CBD6-4EE8-BFC9-6038562B57B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464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2</a:t>
            </a:fld>
            <a:endParaRPr lang="en-US"/>
          </a:p>
        </p:txBody>
      </p:sp>
    </p:spTree>
    <p:extLst>
      <p:ext uri="{BB962C8B-B14F-4D97-AF65-F5344CB8AC3E}">
        <p14:creationId xmlns:p14="http://schemas.microsoft.com/office/powerpoint/2010/main" val="851052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DE9DC-2B25-4055-B776-395FD3832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25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21</a:t>
            </a:fld>
            <a:endParaRPr lang="en-US"/>
          </a:p>
        </p:txBody>
      </p:sp>
    </p:spTree>
    <p:extLst>
      <p:ext uri="{BB962C8B-B14F-4D97-AF65-F5344CB8AC3E}">
        <p14:creationId xmlns:p14="http://schemas.microsoft.com/office/powerpoint/2010/main" val="2367404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Arial" panose="020B0604020202020204" pitchFamily="34" charset="0"/>
              <a:buNone/>
            </a:pPr>
            <a:endParaRPr lang="en-US" dirty="0"/>
          </a:p>
        </p:txBody>
      </p:sp>
      <p:sp>
        <p:nvSpPr>
          <p:cNvPr id="4" name="Slide Number Placeholder 3"/>
          <p:cNvSpPr>
            <a:spLocks noGrp="1"/>
          </p:cNvSpPr>
          <p:nvPr>
            <p:ph type="sldNum" sz="quarter" idx="4294967295"/>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2A62B6C-D105-40F2-88B9-6DC5817B29B1}"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11107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E2A62B6C-D105-40F2-88B9-6DC5817B29B1}" type="slidenum">
              <a:rPr lang="en-US" smtClean="0"/>
              <a:t>23</a:t>
            </a:fld>
            <a:endParaRPr lang="en-US"/>
          </a:p>
        </p:txBody>
      </p:sp>
    </p:spTree>
    <p:extLst>
      <p:ext uri="{BB962C8B-B14F-4D97-AF65-F5344CB8AC3E}">
        <p14:creationId xmlns:p14="http://schemas.microsoft.com/office/powerpoint/2010/main" val="38428405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Arial" panose="020B0604020202020204" pitchFamily="34" charse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429496729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3B82BF-81AE-409B-A518-BCA400CB7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372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A62B6C-D105-40F2-88B9-6DC5817B29B1}" type="slidenum">
              <a:rPr lang="en-US" smtClean="0"/>
              <a:t>25</a:t>
            </a:fld>
            <a:endParaRPr lang="en-US"/>
          </a:p>
        </p:txBody>
      </p:sp>
    </p:spTree>
    <p:extLst>
      <p:ext uri="{BB962C8B-B14F-4D97-AF65-F5344CB8AC3E}">
        <p14:creationId xmlns:p14="http://schemas.microsoft.com/office/powerpoint/2010/main" val="2649005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A62B6C-D105-40F2-88B9-6DC5817B29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897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27</a:t>
            </a:fld>
            <a:endParaRPr lang="en-US"/>
          </a:p>
        </p:txBody>
      </p:sp>
    </p:spTree>
    <p:extLst>
      <p:ext uri="{BB962C8B-B14F-4D97-AF65-F5344CB8AC3E}">
        <p14:creationId xmlns:p14="http://schemas.microsoft.com/office/powerpoint/2010/main" val="674766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DE9DC-2B25-4055-B776-395FD3832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4789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29</a:t>
            </a:fld>
            <a:endParaRPr lang="en-US"/>
          </a:p>
        </p:txBody>
      </p:sp>
    </p:spTree>
    <p:extLst>
      <p:ext uri="{BB962C8B-B14F-4D97-AF65-F5344CB8AC3E}">
        <p14:creationId xmlns:p14="http://schemas.microsoft.com/office/powerpoint/2010/main" val="1514733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335F-6B58-4BAC-AAD9-EC2E6DC7157D}" type="slidenum">
              <a:rPr lang="en-US" smtClean="0"/>
              <a:t>3</a:t>
            </a:fld>
            <a:endParaRPr lang="en-US"/>
          </a:p>
        </p:txBody>
      </p:sp>
    </p:spTree>
    <p:extLst>
      <p:ext uri="{BB962C8B-B14F-4D97-AF65-F5344CB8AC3E}">
        <p14:creationId xmlns:p14="http://schemas.microsoft.com/office/powerpoint/2010/main" val="35669411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335F-6B58-4BAC-AAD9-EC2E6DC7157D}" type="slidenum">
              <a:rPr lang="en-US" smtClean="0"/>
              <a:t>30</a:t>
            </a:fld>
            <a:endParaRPr lang="en-US"/>
          </a:p>
        </p:txBody>
      </p:sp>
    </p:spTree>
    <p:extLst>
      <p:ext uri="{BB962C8B-B14F-4D97-AF65-F5344CB8AC3E}">
        <p14:creationId xmlns:p14="http://schemas.microsoft.com/office/powerpoint/2010/main" val="22371312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7A6E335F-6B58-4BAC-AAD9-EC2E6DC7157D}" type="slidenum">
              <a:rPr lang="en-US" smtClean="0"/>
              <a:t>31</a:t>
            </a:fld>
            <a:endParaRPr lang="en-US"/>
          </a:p>
        </p:txBody>
      </p:sp>
    </p:spTree>
    <p:extLst>
      <p:ext uri="{BB962C8B-B14F-4D97-AF65-F5344CB8AC3E}">
        <p14:creationId xmlns:p14="http://schemas.microsoft.com/office/powerpoint/2010/main" val="23499188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335F-6B58-4BAC-AAD9-EC2E6DC7157D}" type="slidenum">
              <a:rPr lang="en-US" smtClean="0"/>
              <a:t>32</a:t>
            </a:fld>
            <a:endParaRPr lang="en-US"/>
          </a:p>
        </p:txBody>
      </p:sp>
    </p:spTree>
    <p:extLst>
      <p:ext uri="{BB962C8B-B14F-4D97-AF65-F5344CB8AC3E}">
        <p14:creationId xmlns:p14="http://schemas.microsoft.com/office/powerpoint/2010/main" val="2271155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DE9DC-2B25-4055-B776-395FD3832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192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335F-6B58-4BAC-AAD9-EC2E6DC7157D}" type="slidenum">
              <a:rPr lang="en-US" smtClean="0"/>
              <a:t>34</a:t>
            </a:fld>
            <a:endParaRPr lang="en-US"/>
          </a:p>
        </p:txBody>
      </p:sp>
    </p:spTree>
    <p:extLst>
      <p:ext uri="{BB962C8B-B14F-4D97-AF65-F5344CB8AC3E}">
        <p14:creationId xmlns:p14="http://schemas.microsoft.com/office/powerpoint/2010/main" val="7685007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335F-6B58-4BAC-AAD9-EC2E6DC7157D}" type="slidenum">
              <a:rPr lang="en-US" smtClean="0"/>
              <a:t>35</a:t>
            </a:fld>
            <a:endParaRPr lang="en-US"/>
          </a:p>
        </p:txBody>
      </p:sp>
    </p:spTree>
    <p:extLst>
      <p:ext uri="{BB962C8B-B14F-4D97-AF65-F5344CB8AC3E}">
        <p14:creationId xmlns:p14="http://schemas.microsoft.com/office/powerpoint/2010/main" val="18070213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600" dirty="0">
              <a:latin typeface="+mn-lt"/>
            </a:endParaRPr>
          </a:p>
          <a:p>
            <a:pPr lvl="1"/>
            <a:endParaRPr lang="en-US" sz="1600"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DE9DC-2B25-4055-B776-395FD3832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3201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dirty="0">
                <a:solidFill>
                  <a:srgbClr val="000000"/>
                </a:solidFill>
                <a:effectLst/>
                <a:latin typeface="Calibri" panose="020F0502020204030204" pitchFamily="34" charset="0"/>
              </a:rPr>
              <a:t> </a:t>
            </a:r>
            <a:endParaRPr lang="en-US" sz="1800"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2CBB5B06-D201-4A72-801B-2C6A847D4825}" type="slidenum">
              <a:rPr lang="en-US" smtClean="0"/>
              <a:t>37</a:t>
            </a:fld>
            <a:endParaRPr lang="en-US"/>
          </a:p>
        </p:txBody>
      </p:sp>
    </p:spTree>
    <p:extLst>
      <p:ext uri="{BB962C8B-B14F-4D97-AF65-F5344CB8AC3E}">
        <p14:creationId xmlns:p14="http://schemas.microsoft.com/office/powerpoint/2010/main" val="40013005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38</a:t>
            </a:fld>
            <a:endParaRPr lang="en-US"/>
          </a:p>
        </p:txBody>
      </p:sp>
    </p:spTree>
    <p:extLst>
      <p:ext uri="{BB962C8B-B14F-4D97-AF65-F5344CB8AC3E}">
        <p14:creationId xmlns:p14="http://schemas.microsoft.com/office/powerpoint/2010/main" val="34460221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BB5B06-D201-4A72-801B-2C6A847D4825}" type="slidenum">
              <a:rPr lang="en-US" smtClean="0"/>
              <a:t>39</a:t>
            </a:fld>
            <a:endParaRPr lang="en-US"/>
          </a:p>
        </p:txBody>
      </p:sp>
    </p:spTree>
    <p:extLst>
      <p:ext uri="{BB962C8B-B14F-4D97-AF65-F5344CB8AC3E}">
        <p14:creationId xmlns:p14="http://schemas.microsoft.com/office/powerpoint/2010/main" val="3988247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4</a:t>
            </a:fld>
            <a:endParaRPr lang="en-US"/>
          </a:p>
        </p:txBody>
      </p:sp>
    </p:spTree>
    <p:extLst>
      <p:ext uri="{BB962C8B-B14F-4D97-AF65-F5344CB8AC3E}">
        <p14:creationId xmlns:p14="http://schemas.microsoft.com/office/powerpoint/2010/main" val="28050682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40</a:t>
            </a:fld>
            <a:endParaRPr lang="en-US"/>
          </a:p>
        </p:txBody>
      </p:sp>
    </p:spTree>
    <p:extLst>
      <p:ext uri="{BB962C8B-B14F-4D97-AF65-F5344CB8AC3E}">
        <p14:creationId xmlns:p14="http://schemas.microsoft.com/office/powerpoint/2010/main" val="12163677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41</a:t>
            </a:fld>
            <a:endParaRPr lang="en-US"/>
          </a:p>
        </p:txBody>
      </p:sp>
    </p:spTree>
    <p:extLst>
      <p:ext uri="{BB962C8B-B14F-4D97-AF65-F5344CB8AC3E}">
        <p14:creationId xmlns:p14="http://schemas.microsoft.com/office/powerpoint/2010/main" val="7330623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42</a:t>
            </a:fld>
            <a:endParaRPr lang="en-US"/>
          </a:p>
        </p:txBody>
      </p:sp>
    </p:spTree>
    <p:extLst>
      <p:ext uri="{BB962C8B-B14F-4D97-AF65-F5344CB8AC3E}">
        <p14:creationId xmlns:p14="http://schemas.microsoft.com/office/powerpoint/2010/main" val="7983012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43</a:t>
            </a:fld>
            <a:endParaRPr lang="en-US"/>
          </a:p>
        </p:txBody>
      </p:sp>
    </p:spTree>
    <p:extLst>
      <p:ext uri="{BB962C8B-B14F-4D97-AF65-F5344CB8AC3E}">
        <p14:creationId xmlns:p14="http://schemas.microsoft.com/office/powerpoint/2010/main" val="21916422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DE9DC-2B25-4055-B776-395FD3832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7771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DE9DC-2B25-4055-B776-395FD3832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4150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46</a:t>
            </a:fld>
            <a:endParaRPr lang="en-US"/>
          </a:p>
        </p:txBody>
      </p:sp>
    </p:spTree>
    <p:extLst>
      <p:ext uri="{BB962C8B-B14F-4D97-AF65-F5344CB8AC3E}">
        <p14:creationId xmlns:p14="http://schemas.microsoft.com/office/powerpoint/2010/main" val="42364994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47</a:t>
            </a:fld>
            <a:endParaRPr lang="en-US"/>
          </a:p>
        </p:txBody>
      </p:sp>
    </p:spTree>
    <p:extLst>
      <p:ext uri="{BB962C8B-B14F-4D97-AF65-F5344CB8AC3E}">
        <p14:creationId xmlns:p14="http://schemas.microsoft.com/office/powerpoint/2010/main" val="2894617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14970C-3301-4DD8-87C8-448E3F893981}" type="slidenum">
              <a:rPr lang="ru-RU" smtClean="0"/>
              <a:t>5</a:t>
            </a:fld>
            <a:endParaRPr lang="ru-RU"/>
          </a:p>
        </p:txBody>
      </p:sp>
    </p:spTree>
    <p:extLst>
      <p:ext uri="{BB962C8B-B14F-4D97-AF65-F5344CB8AC3E}">
        <p14:creationId xmlns:p14="http://schemas.microsoft.com/office/powerpoint/2010/main" val="2784961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DE9DC-2B25-4055-B776-395FD38323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88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7</a:t>
            </a:fld>
            <a:endParaRPr lang="en-US"/>
          </a:p>
        </p:txBody>
      </p:sp>
    </p:spTree>
    <p:extLst>
      <p:ext uri="{BB962C8B-B14F-4D97-AF65-F5344CB8AC3E}">
        <p14:creationId xmlns:p14="http://schemas.microsoft.com/office/powerpoint/2010/main" val="2397345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335F-6B58-4BAC-AAD9-EC2E6DC7157D}" type="slidenum">
              <a:rPr lang="en-US" smtClean="0"/>
              <a:t>8</a:t>
            </a:fld>
            <a:endParaRPr lang="en-US"/>
          </a:p>
        </p:txBody>
      </p:sp>
    </p:spTree>
    <p:extLst>
      <p:ext uri="{BB962C8B-B14F-4D97-AF65-F5344CB8AC3E}">
        <p14:creationId xmlns:p14="http://schemas.microsoft.com/office/powerpoint/2010/main" val="1663960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6E335F-6B58-4BAC-AAD9-EC2E6DC7157D}" type="slidenum">
              <a:rPr lang="en-US" smtClean="0"/>
              <a:t>9</a:t>
            </a:fld>
            <a:endParaRPr lang="en-US"/>
          </a:p>
        </p:txBody>
      </p:sp>
    </p:spTree>
    <p:extLst>
      <p:ext uri="{BB962C8B-B14F-4D97-AF65-F5344CB8AC3E}">
        <p14:creationId xmlns:p14="http://schemas.microsoft.com/office/powerpoint/2010/main" val="13863511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Master" Target="../slideMasters/slideMaster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11.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Intro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ACF7C4BC-3865-A342-A7A3-C874F04EFDC4}"/>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869265" y="5379396"/>
            <a:ext cx="2104204" cy="1001949"/>
          </a:xfrm>
          <a:prstGeom prst="rect">
            <a:avLst/>
          </a:prstGeom>
        </p:spPr>
      </p:pic>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Pro" panose="020B0503030403020204" pitchFamily="34" charset="0"/>
              </a:defRPr>
            </a:lvl1pPr>
            <a:lvl2pPr marL="548640"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Curae;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sp>
        <p:nvSpPr>
          <p:cNvPr id="4" name="Title 1">
            <a:extLst>
              <a:ext uri="{FF2B5EF4-FFF2-40B4-BE49-F238E27FC236}">
                <a16:creationId xmlns:a16="http://schemas.microsoft.com/office/drawing/2014/main" id="{404440EB-CA61-2B95-9FF2-E5DC400DD9BE}"/>
              </a:ext>
            </a:extLst>
          </p:cNvPr>
          <p:cNvSpPr>
            <a:spLocks noGrp="1"/>
          </p:cNvSpPr>
          <p:nvPr>
            <p:ph type="title" hasCustomPrompt="1"/>
          </p:nvPr>
        </p:nvSpPr>
        <p:spPr>
          <a:xfrm>
            <a:off x="2297456" y="926819"/>
            <a:ext cx="7597088" cy="889427"/>
          </a:xfrm>
          <a:prstGeom prst="rect">
            <a:avLst/>
          </a:prstGeom>
        </p:spPr>
        <p:txBody>
          <a:bodyPr anchor="t">
            <a:noAutofit/>
          </a:bodyPr>
          <a:lstStyle>
            <a:lvl1pPr algn="ctr">
              <a:lnSpc>
                <a:spcPts val="6200"/>
              </a:lnSpc>
              <a:defRPr sz="6600">
                <a:latin typeface="Source Sans Pro SemiBold" panose="020B0603030403020204" pitchFamily="34" charset="0"/>
              </a:defRPr>
            </a:lvl1pPr>
          </a:lstStyle>
          <a:p>
            <a:r>
              <a:rPr lang="en-US"/>
              <a:t>CLICK TO EDIT TITLE</a:t>
            </a:r>
          </a:p>
        </p:txBody>
      </p:sp>
    </p:spTree>
    <p:extLst>
      <p:ext uri="{BB962C8B-B14F-4D97-AF65-F5344CB8AC3E}">
        <p14:creationId xmlns:p14="http://schemas.microsoft.com/office/powerpoint/2010/main" val="555408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871458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all" baseline="0">
                <a:latin typeface="Source Sans Pro SemiBold" panose="020B06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all" baseline="0">
                <a:latin typeface="Source Sans Pro SemiBold" panose="020B06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350729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all" baseline="0"/>
            </a:lvl1pPr>
          </a:lstStyle>
          <a:p>
            <a:r>
              <a:rPr lang="en-US"/>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Pro"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a:p>
        </p:txBody>
      </p:sp>
    </p:spTree>
    <p:extLst>
      <p:ext uri="{BB962C8B-B14F-4D97-AF65-F5344CB8AC3E}">
        <p14:creationId xmlns:p14="http://schemas.microsoft.com/office/powerpoint/2010/main" val="20994702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all" baseline="0">
                <a:latin typeface="Source Sans Pro SemiBold" panose="020B0603030403020204" pitchFamily="34" charset="0"/>
              </a:defRPr>
            </a:lvl1pPr>
          </a:lstStyle>
          <a:p>
            <a:r>
              <a:rPr lang="en-US"/>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896282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Pro" panose="020B0503030403020204" pitchFamily="34" charset="0"/>
              </a:defRPr>
            </a:lvl1pPr>
            <a:lvl2pPr>
              <a:defRPr sz="2800">
                <a:latin typeface="Source Sans Pro" panose="020B0503030403020204" pitchFamily="34" charset="0"/>
              </a:defRPr>
            </a:lvl2pPr>
            <a:lvl3pPr>
              <a:defRPr sz="2400">
                <a:latin typeface="Source Sans Pro" panose="020B0503030403020204" pitchFamily="34" charset="0"/>
              </a:defRPr>
            </a:lvl3pPr>
            <a:lvl4pPr>
              <a:defRPr sz="2000">
                <a:latin typeface="Source Sans Pro" panose="020B0503030403020204" pitchFamily="34" charset="0"/>
              </a:defRPr>
            </a:lvl4pPr>
            <a:lvl5pPr>
              <a:defRPr sz="2000">
                <a:latin typeface="Source Sans Pro" panose="020B0503030403020204" pitchFamily="34" charset="0"/>
              </a:defRPr>
            </a:lvl5pPr>
            <a:lvl6pPr>
              <a:defRPr sz="2000"/>
            </a:lvl6pPr>
            <a:lvl7pPr>
              <a:defRPr sz="2000"/>
            </a:lvl7pPr>
            <a:lvl8pPr>
              <a:defRPr sz="2000"/>
            </a:lvl8pPr>
            <a:lvl9pPr>
              <a:defRPr sz="2000"/>
            </a:lvl9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470132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a:latin typeface="Source Sans Pro SemiBold" panose="020B0603030403020204" pitchFamily="34" charset="0"/>
              </a:defRPr>
            </a:lvl1pPr>
          </a:lstStyle>
          <a:p>
            <a:r>
              <a:rPr lang="en-US"/>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Pro"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006219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Pro"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Pro SemiBold" panose="020B06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819645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Pro SemiBold" panose="020B06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Pro" panose="020B0503030403020204" pitchFamily="34" charset="0"/>
              </a:defRPr>
            </a:lvl1pPr>
          </a:lstStyle>
          <a:p>
            <a:pPr lvl="0"/>
            <a:r>
              <a:rPr lang="en-US"/>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mn-lt"/>
              </a:defRPr>
            </a:lvl1pPr>
          </a:lstStyle>
          <a:p>
            <a:pPr lvl="0"/>
            <a:r>
              <a:rPr lang="en-US"/>
              <a:t>Click to Edit Photo Caption</a:t>
            </a:r>
          </a:p>
        </p:txBody>
      </p:sp>
    </p:spTree>
    <p:extLst>
      <p:ext uri="{BB962C8B-B14F-4D97-AF65-F5344CB8AC3E}">
        <p14:creationId xmlns:p14="http://schemas.microsoft.com/office/powerpoint/2010/main" val="3504045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mn-lt"/>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mn-lt"/>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lvl1pPr>
              <a:defRPr>
                <a:latin typeface="+mj-lt"/>
              </a:defRPr>
            </a:lvl1p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mn-lt"/>
              </a:defRPr>
            </a:lvl1pPr>
          </a:lstStyle>
          <a:p>
            <a:r>
              <a:rPr lang="en-US"/>
              <a:t>Click Icon to add picture</a:t>
            </a:r>
          </a:p>
        </p:txBody>
      </p:sp>
    </p:spTree>
    <p:extLst>
      <p:ext uri="{BB962C8B-B14F-4D97-AF65-F5344CB8AC3E}">
        <p14:creationId xmlns:p14="http://schemas.microsoft.com/office/powerpoint/2010/main" val="4275278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Tree>
    <p:extLst>
      <p:ext uri="{BB962C8B-B14F-4D97-AF65-F5344CB8AC3E}">
        <p14:creationId xmlns:p14="http://schemas.microsoft.com/office/powerpoint/2010/main" val="2321316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Intro Slide OhioMH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descr="Blue text on a black background&#10;&#10;Description automatically generated with medium confidence">
            <a:extLst>
              <a:ext uri="{FF2B5EF4-FFF2-40B4-BE49-F238E27FC236}">
                <a16:creationId xmlns:a16="http://schemas.microsoft.com/office/drawing/2014/main" id="{1E286B1F-2FCC-4910-8AD6-5EAFD6104A1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516582" y="5590465"/>
            <a:ext cx="3433477" cy="819508"/>
          </a:xfrm>
          <a:prstGeom prst="rect">
            <a:avLst/>
          </a:prstGeom>
        </p:spPr>
      </p:pic>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Pro" panose="020B0503030403020204" pitchFamily="34" charset="0"/>
              </a:defRPr>
            </a:lvl1pPr>
            <a:lvl2pPr marL="548640"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Curae;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sp>
        <p:nvSpPr>
          <p:cNvPr id="4" name="Title 1">
            <a:extLst>
              <a:ext uri="{FF2B5EF4-FFF2-40B4-BE49-F238E27FC236}">
                <a16:creationId xmlns:a16="http://schemas.microsoft.com/office/drawing/2014/main" id="{5643A8D5-0B21-D5FD-6399-408481E1C98B}"/>
              </a:ext>
            </a:extLst>
          </p:cNvPr>
          <p:cNvSpPr>
            <a:spLocks noGrp="1"/>
          </p:cNvSpPr>
          <p:nvPr>
            <p:ph type="title" hasCustomPrompt="1"/>
          </p:nvPr>
        </p:nvSpPr>
        <p:spPr>
          <a:xfrm>
            <a:off x="2297456" y="926819"/>
            <a:ext cx="7597088" cy="889427"/>
          </a:xfrm>
          <a:prstGeom prst="rect">
            <a:avLst/>
          </a:prstGeom>
        </p:spPr>
        <p:txBody>
          <a:bodyPr anchor="t">
            <a:noAutofit/>
          </a:bodyPr>
          <a:lstStyle>
            <a:lvl1pPr algn="ctr">
              <a:lnSpc>
                <a:spcPts val="6200"/>
              </a:lnSpc>
              <a:defRPr sz="6600">
                <a:latin typeface="Source Sans Pro SemiBold" panose="020B0603030403020204" pitchFamily="34" charset="0"/>
              </a:defRPr>
            </a:lvl1pPr>
          </a:lstStyle>
          <a:p>
            <a:r>
              <a:rPr lang="en-US"/>
              <a:t>CLICK TO EDIT TITLE</a:t>
            </a:r>
          </a:p>
        </p:txBody>
      </p:sp>
    </p:spTree>
    <p:extLst>
      <p:ext uri="{BB962C8B-B14F-4D97-AF65-F5344CB8AC3E}">
        <p14:creationId xmlns:p14="http://schemas.microsoft.com/office/powerpoint/2010/main" val="979810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09527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169903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42379130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88_Version 1">
    <p:bg>
      <p:bgPr>
        <a:blipFill dpi="0" rotWithShape="1">
          <a:blip r:embed="rId2">
            <a:lum/>
          </a:blip>
          <a:srcRect/>
          <a:stretch>
            <a:fillRect t="-1000" b="-15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116030C-B1B9-4D6D-80CC-8F3E0ED54C80}"/>
              </a:ext>
            </a:extLst>
          </p:cNvPr>
          <p:cNvSpPr/>
          <p:nvPr userDrawn="1"/>
        </p:nvSpPr>
        <p:spPr>
          <a:xfrm>
            <a:off x="7780149" y="543719"/>
            <a:ext cx="3564610" cy="4627874"/>
          </a:xfrm>
          <a:prstGeom prst="roundRect">
            <a:avLst/>
          </a:prstGeom>
          <a:solidFill>
            <a:srgbClr val="161E4D"/>
          </a:solidFill>
          <a:ln>
            <a:solidFill>
              <a:srgbClr val="161E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descr="A blue and white sign with white text&#10;&#10;Description automatically generated">
            <a:extLst>
              <a:ext uri="{FF2B5EF4-FFF2-40B4-BE49-F238E27FC236}">
                <a16:creationId xmlns:a16="http://schemas.microsoft.com/office/drawing/2014/main" id="{E5D05BA4-6699-405E-8859-23EB5E7D17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753297" y="6237418"/>
            <a:ext cx="2634949" cy="558590"/>
          </a:xfrm>
          <a:prstGeom prst="rect">
            <a:avLst/>
          </a:prstGeom>
        </p:spPr>
      </p:pic>
      <p:sp>
        <p:nvSpPr>
          <p:cNvPr id="13" name="TextBox 12">
            <a:extLst>
              <a:ext uri="{FF2B5EF4-FFF2-40B4-BE49-F238E27FC236}">
                <a16:creationId xmlns:a16="http://schemas.microsoft.com/office/drawing/2014/main" id="{84B56651-176F-442E-9C30-1FC2EC24D94A}"/>
              </a:ext>
            </a:extLst>
          </p:cNvPr>
          <p:cNvSpPr txBox="1"/>
          <p:nvPr userDrawn="1"/>
        </p:nvSpPr>
        <p:spPr>
          <a:xfrm>
            <a:off x="7834393" y="841719"/>
            <a:ext cx="3456122" cy="4031873"/>
          </a:xfrm>
          <a:prstGeom prst="rect">
            <a:avLst/>
          </a:prstGeom>
          <a:noFill/>
        </p:spPr>
        <p:txBody>
          <a:bodyPr wrap="square" rtlCol="0">
            <a:spAutoFit/>
          </a:bodyPr>
          <a:lstStyle/>
          <a:p>
            <a:pPr algn="ctr"/>
            <a:r>
              <a:rPr lang="en-US" sz="3200" b="0">
                <a:solidFill>
                  <a:schemeClr val="bg1"/>
                </a:solidFill>
                <a:latin typeface="+mn-lt"/>
              </a:rPr>
              <a:t>Call or text </a:t>
            </a:r>
            <a:r>
              <a:rPr lang="en-US" sz="3200" b="1">
                <a:solidFill>
                  <a:schemeClr val="bg1"/>
                </a:solidFill>
                <a:latin typeface="+mn-lt"/>
              </a:rPr>
              <a:t>988</a:t>
            </a:r>
            <a:r>
              <a:rPr lang="en-US" sz="3200" b="0">
                <a:solidFill>
                  <a:schemeClr val="bg1"/>
                </a:solidFill>
                <a:latin typeface="+mn-lt"/>
              </a:rPr>
              <a:t> or chat online at </a:t>
            </a:r>
            <a:r>
              <a:rPr lang="en-US" sz="3200" b="1">
                <a:solidFill>
                  <a:schemeClr val="bg1"/>
                </a:solidFill>
                <a:latin typeface="+mn-lt"/>
              </a:rPr>
              <a:t>988lifeline.org</a:t>
            </a:r>
            <a:r>
              <a:rPr lang="en-US" sz="3200" b="0">
                <a:solidFill>
                  <a:schemeClr val="bg1"/>
                </a:solidFill>
                <a:latin typeface="+mn-lt"/>
              </a:rPr>
              <a:t> to connect to trained specialists for 24/7 resources and support for those in crisis.</a:t>
            </a:r>
          </a:p>
        </p:txBody>
      </p:sp>
      <p:sp>
        <p:nvSpPr>
          <p:cNvPr id="2" name="Slide Number Placeholder 1">
            <a:extLst>
              <a:ext uri="{FF2B5EF4-FFF2-40B4-BE49-F238E27FC236}">
                <a16:creationId xmlns:a16="http://schemas.microsoft.com/office/drawing/2014/main" id="{3B861659-B6E2-4DEB-828F-6EF6D8AA9DB3}"/>
              </a:ext>
            </a:extLst>
          </p:cNvPr>
          <p:cNvSpPr>
            <a:spLocks noGrp="1"/>
          </p:cNvSpPr>
          <p:nvPr>
            <p:ph type="sldNum" sz="quarter" idx="10"/>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2718364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88_Version 2">
    <p:bg>
      <p:bgPr>
        <a:blipFill dpi="0" rotWithShape="1">
          <a:blip r:embed="rId2">
            <a:lum/>
          </a:blip>
          <a:srcRect/>
          <a:stretch>
            <a:fillRect t="-20000" b="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116030C-B1B9-4D6D-80CC-8F3E0ED54C80}"/>
              </a:ext>
            </a:extLst>
          </p:cNvPr>
          <p:cNvSpPr/>
          <p:nvPr userDrawn="1"/>
        </p:nvSpPr>
        <p:spPr>
          <a:xfrm>
            <a:off x="278889" y="1046375"/>
            <a:ext cx="3953745" cy="4996206"/>
          </a:xfrm>
          <a:prstGeom prst="roundRect">
            <a:avLst>
              <a:gd name="adj" fmla="val 4766"/>
            </a:avLst>
          </a:prstGeom>
          <a:solidFill>
            <a:srgbClr val="161E4D"/>
          </a:solidFill>
          <a:ln>
            <a:solidFill>
              <a:srgbClr val="161E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descr="A blue and white sign with white text&#10;&#10;Description automatically generated">
            <a:extLst>
              <a:ext uri="{FF2B5EF4-FFF2-40B4-BE49-F238E27FC236}">
                <a16:creationId xmlns:a16="http://schemas.microsoft.com/office/drawing/2014/main" id="{E5D05BA4-6699-405E-8859-23EB5E7D17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753297" y="6237418"/>
            <a:ext cx="2634949" cy="558590"/>
          </a:xfrm>
          <a:prstGeom prst="rect">
            <a:avLst/>
          </a:prstGeom>
        </p:spPr>
      </p:pic>
      <p:sp>
        <p:nvSpPr>
          <p:cNvPr id="13" name="TextBox 12">
            <a:extLst>
              <a:ext uri="{FF2B5EF4-FFF2-40B4-BE49-F238E27FC236}">
                <a16:creationId xmlns:a16="http://schemas.microsoft.com/office/drawing/2014/main" id="{84B56651-176F-442E-9C30-1FC2EC24D94A}"/>
              </a:ext>
            </a:extLst>
          </p:cNvPr>
          <p:cNvSpPr txBox="1"/>
          <p:nvPr userDrawn="1"/>
        </p:nvSpPr>
        <p:spPr>
          <a:xfrm>
            <a:off x="392010" y="1287310"/>
            <a:ext cx="3727501" cy="4524315"/>
          </a:xfrm>
          <a:prstGeom prst="rect">
            <a:avLst/>
          </a:prstGeom>
          <a:noFill/>
        </p:spPr>
        <p:txBody>
          <a:bodyPr wrap="square" rtlCol="0">
            <a:spAutoFit/>
          </a:bodyPr>
          <a:lstStyle/>
          <a:p>
            <a:pPr algn="ctr"/>
            <a:r>
              <a:rPr lang="en-US" sz="3600" b="0">
                <a:solidFill>
                  <a:schemeClr val="bg1"/>
                </a:solidFill>
                <a:latin typeface="+mn-lt"/>
              </a:rPr>
              <a:t>Call or text </a:t>
            </a:r>
            <a:r>
              <a:rPr lang="en-US" sz="3600" b="1">
                <a:solidFill>
                  <a:schemeClr val="bg1"/>
                </a:solidFill>
                <a:latin typeface="+mn-lt"/>
              </a:rPr>
              <a:t>988</a:t>
            </a:r>
            <a:r>
              <a:rPr lang="en-US" sz="3600" b="0">
                <a:solidFill>
                  <a:schemeClr val="bg1"/>
                </a:solidFill>
                <a:latin typeface="+mn-lt"/>
              </a:rPr>
              <a:t> or </a:t>
            </a:r>
            <a:br>
              <a:rPr lang="en-US" sz="3600" b="0">
                <a:solidFill>
                  <a:schemeClr val="bg1"/>
                </a:solidFill>
                <a:latin typeface="+mn-lt"/>
              </a:rPr>
            </a:br>
            <a:r>
              <a:rPr lang="en-US" sz="3600" b="0">
                <a:solidFill>
                  <a:schemeClr val="bg1"/>
                </a:solidFill>
                <a:latin typeface="+mn-lt"/>
              </a:rPr>
              <a:t>chat online at </a:t>
            </a:r>
            <a:r>
              <a:rPr lang="en-US" sz="3600" b="1">
                <a:solidFill>
                  <a:schemeClr val="bg1"/>
                </a:solidFill>
                <a:latin typeface="+mn-lt"/>
              </a:rPr>
              <a:t>988lifeline.org</a:t>
            </a:r>
            <a:r>
              <a:rPr lang="en-US" sz="3600" b="0">
                <a:solidFill>
                  <a:schemeClr val="bg1"/>
                </a:solidFill>
                <a:latin typeface="+mn-lt"/>
              </a:rPr>
              <a:t> to connect to trained specialists for 24/7 resources and support for those in crisis.</a:t>
            </a:r>
          </a:p>
        </p:txBody>
      </p:sp>
      <p:sp>
        <p:nvSpPr>
          <p:cNvPr id="2" name="Slide Number Placeholder 1">
            <a:extLst>
              <a:ext uri="{FF2B5EF4-FFF2-40B4-BE49-F238E27FC236}">
                <a16:creationId xmlns:a16="http://schemas.microsoft.com/office/drawing/2014/main" id="{73C39CE2-EB5B-4531-B18E-460BD9D3FA15}"/>
              </a:ext>
            </a:extLst>
          </p:cNvPr>
          <p:cNvSpPr>
            <a:spLocks noGrp="1"/>
          </p:cNvSpPr>
          <p:nvPr>
            <p:ph type="sldNum" sz="quarter" idx="10"/>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3282914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1600" b="0">
                <a:solidFill>
                  <a:srgbClr val="575757"/>
                </a:solidFill>
              </a:defRPr>
            </a:lvl1pPr>
          </a:lstStyle>
          <a:p>
            <a:pPr lvl="0"/>
            <a:r>
              <a:rPr lang="en-US" noProof="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400">
                <a:solidFill>
                  <a:srgbClr val="3D7AA9"/>
                </a:solidFill>
              </a:defRPr>
            </a:lvl1pPr>
          </a:lstStyle>
          <a:p>
            <a:r>
              <a:rPr lang="en-US" noProof="0"/>
              <a:t>Click to edit Master title style</a:t>
            </a:r>
          </a:p>
        </p:txBody>
      </p:sp>
      <p:sp>
        <p:nvSpPr>
          <p:cNvPr id="8" name="Slide Number Placeholder 4">
            <a:extLst>
              <a:ext uri="{FF2B5EF4-FFF2-40B4-BE49-F238E27FC236}">
                <a16:creationId xmlns:a16="http://schemas.microsoft.com/office/drawing/2014/main" id="{8BFACAE3-095A-4795-A210-6E228BA080AA}"/>
              </a:ext>
            </a:extLst>
          </p:cNvPr>
          <p:cNvSpPr txBox="1">
            <a:spLocks/>
          </p:cNvSpPr>
          <p:nvPr userDrawn="1"/>
        </p:nvSpPr>
        <p:spPr>
          <a:xfrm>
            <a:off x="9448800" y="6631286"/>
            <a:ext cx="2743200" cy="226714"/>
          </a:xfrm>
          <a:prstGeom prst="rect">
            <a:avLst/>
          </a:prstGeom>
        </p:spPr>
        <p:txBody>
          <a:bodyPr/>
          <a:lstStyle>
            <a:defPPr>
              <a:defRPr lang="en-US"/>
            </a:defPPr>
            <a:lvl1pPr marL="0" algn="r" defTabSz="914400" rtl="0" eaLnBrk="1" latinLnBrk="0" hangingPunct="1">
              <a:defRPr sz="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53A121-4F83-4F26-A108-B06F810F4A69}" type="slidenum">
              <a:rPr lang="en-US" smtClean="0"/>
              <a:pPr/>
              <a:t>‹#›</a:t>
            </a:fld>
            <a:endParaRPr lang="en-US"/>
          </a:p>
        </p:txBody>
      </p:sp>
    </p:spTree>
    <p:extLst>
      <p:ext uri="{BB962C8B-B14F-4D97-AF65-F5344CB8AC3E}">
        <p14:creationId xmlns:p14="http://schemas.microsoft.com/office/powerpoint/2010/main" val="102383621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Graphic Elem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183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OhioMHAS">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78E9019-0A46-4A3D-9BC8-A86BC79302B7}"/>
              </a:ext>
            </a:extLst>
          </p:cNvPr>
          <p:cNvSpPr txBox="1"/>
          <p:nvPr userDrawn="1"/>
        </p:nvSpPr>
        <p:spPr>
          <a:xfrm>
            <a:off x="3870251" y="3244334"/>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MHA.OHIO.GOV</a:t>
            </a:r>
          </a:p>
        </p:txBody>
      </p:sp>
      <p:sp>
        <p:nvSpPr>
          <p:cNvPr id="12" name="TextBox 11">
            <a:extLst>
              <a:ext uri="{FF2B5EF4-FFF2-40B4-BE49-F238E27FC236}">
                <a16:creationId xmlns:a16="http://schemas.microsoft.com/office/drawing/2014/main" id="{FC886C52-92A4-4A2B-9E29-1EA6B7FF7506}"/>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a:solidFill>
                  <a:srgbClr val="002060"/>
                </a:solidFill>
                <a:latin typeface="+mj-lt"/>
              </a:rPr>
              <a:t>THANK YOU</a:t>
            </a:r>
          </a:p>
        </p:txBody>
      </p:sp>
      <p:cxnSp>
        <p:nvCxnSpPr>
          <p:cNvPr id="13" name="Straight Connector 12">
            <a:extLst>
              <a:ext uri="{FF2B5EF4-FFF2-40B4-BE49-F238E27FC236}">
                <a16:creationId xmlns:a16="http://schemas.microsoft.com/office/drawing/2014/main" id="{A54E1005-B988-4668-A407-16685370A169}"/>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4" name="Picture 13" descr="Blue text on a black background&#10;&#10;Description automatically generated with medium confidence">
            <a:extLst>
              <a:ext uri="{FF2B5EF4-FFF2-40B4-BE49-F238E27FC236}">
                <a16:creationId xmlns:a16="http://schemas.microsoft.com/office/drawing/2014/main" id="{47BD2A9B-DD74-4974-9590-3FDA1FF0018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514571" y="5571722"/>
            <a:ext cx="3162857" cy="754916"/>
          </a:xfrm>
          <a:prstGeom prst="rect">
            <a:avLst/>
          </a:prstGeom>
        </p:spPr>
      </p:pic>
    </p:spTree>
    <p:extLst>
      <p:ext uri="{BB962C8B-B14F-4D97-AF65-F5344CB8AC3E}">
        <p14:creationId xmlns:p14="http://schemas.microsoft.com/office/powerpoint/2010/main" val="11469606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44334"/>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869265" y="5379396"/>
            <a:ext cx="2104204" cy="1001949"/>
          </a:xfrm>
          <a:prstGeom prst="rect">
            <a:avLst/>
          </a:prstGeom>
        </p:spPr>
      </p:pic>
    </p:spTree>
    <p:extLst>
      <p:ext uri="{BB962C8B-B14F-4D97-AF65-F5344CB8AC3E}">
        <p14:creationId xmlns:p14="http://schemas.microsoft.com/office/powerpoint/2010/main" val="21852503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estions - OhioMHA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8AD282-6D85-4B3F-90CF-DDB1A53B27F5}"/>
              </a:ext>
            </a:extLst>
          </p:cNvPr>
          <p:cNvSpPr txBox="1"/>
          <p:nvPr userDrawn="1"/>
        </p:nvSpPr>
        <p:spPr>
          <a:xfrm>
            <a:off x="3870251" y="3244334"/>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MHA.OHIO.GOV</a:t>
            </a:r>
          </a:p>
        </p:txBody>
      </p:sp>
      <p:sp>
        <p:nvSpPr>
          <p:cNvPr id="4" name="TextBox 3">
            <a:extLst>
              <a:ext uri="{FF2B5EF4-FFF2-40B4-BE49-F238E27FC236}">
                <a16:creationId xmlns:a16="http://schemas.microsoft.com/office/drawing/2014/main" id="{A7F34E50-C69D-4464-801D-20F25F7CC0F6}"/>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a:solidFill>
                  <a:srgbClr val="002060"/>
                </a:solidFill>
                <a:latin typeface="+mj-lt"/>
              </a:rPr>
              <a:t>QUESTIONS?</a:t>
            </a:r>
          </a:p>
        </p:txBody>
      </p:sp>
      <p:cxnSp>
        <p:nvCxnSpPr>
          <p:cNvPr id="5" name="Straight Connector 4">
            <a:extLst>
              <a:ext uri="{FF2B5EF4-FFF2-40B4-BE49-F238E27FC236}">
                <a16:creationId xmlns:a16="http://schemas.microsoft.com/office/drawing/2014/main" id="{57F017AB-C66D-4BC0-90E2-4B7A31ED961E}"/>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descr="Blue text on a black background&#10;&#10;Description automatically generated with medium confidence">
            <a:extLst>
              <a:ext uri="{FF2B5EF4-FFF2-40B4-BE49-F238E27FC236}">
                <a16:creationId xmlns:a16="http://schemas.microsoft.com/office/drawing/2014/main" id="{24093865-F327-40F9-BA06-0CC9EE96250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514571" y="5571722"/>
            <a:ext cx="3162857" cy="754916"/>
          </a:xfrm>
          <a:prstGeom prst="rect">
            <a:avLst/>
          </a:prstGeom>
        </p:spPr>
      </p:pic>
    </p:spTree>
    <p:extLst>
      <p:ext uri="{BB962C8B-B14F-4D97-AF65-F5344CB8AC3E}">
        <p14:creationId xmlns:p14="http://schemas.microsoft.com/office/powerpoint/2010/main" val="3467104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Pro" panose="020B0503030403020204" pitchFamily="34" charset="0"/>
              </a:defRPr>
            </a:lvl1pPr>
          </a:lstStyle>
          <a:p>
            <a:pPr lvl="0"/>
            <a:r>
              <a:rPr lang="en-US"/>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Pro" panose="020B0503030403020204" pitchFamily="34" charset="0"/>
              </a:defRPr>
            </a:lvl1pPr>
          </a:lstStyle>
          <a:p>
            <a:pPr lvl="0"/>
            <a:r>
              <a:rPr lang="en-US"/>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Pro" panose="020B0503030403020204" pitchFamily="34" charset="0"/>
                <a:ea typeface="Source Serif Pro" panose="02040603050405020204" pitchFamily="18" charset="0"/>
              </a:defRPr>
            </a:lvl1pPr>
          </a:lstStyle>
          <a:p>
            <a:pPr lvl="0"/>
            <a:r>
              <a:rPr lang="en-US"/>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Pro SemiBold" panose="020B0603030403020204" pitchFamily="34" charset="0"/>
              </a:defRPr>
            </a:lvl1pPr>
          </a:lstStyle>
          <a:p>
            <a:pPr lvl="0"/>
            <a:r>
              <a:rPr lang="en-US"/>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Pro SemiBold" panose="020B0603030403020204" pitchFamily="34" charset="0"/>
              </a:defRPr>
            </a:lvl1pPr>
          </a:lstStyle>
          <a:p>
            <a:pPr lvl="0"/>
            <a:r>
              <a:rPr lang="en-US"/>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Pro" panose="020B0503030403020204" pitchFamily="34" charset="0"/>
              </a:defRPr>
            </a:lvl1pPr>
          </a:lstStyle>
          <a:p>
            <a:r>
              <a:rPr lang="en-US"/>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Pro SemiBold" panose="020B0603030403020204" pitchFamily="34" charset="0"/>
              </a:defRPr>
            </a:lvl1pPr>
          </a:lstStyle>
          <a:p>
            <a:r>
              <a:rPr lang="en-US"/>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4112919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869265" y="5379396"/>
            <a:ext cx="2104204" cy="1001949"/>
          </a:xfrm>
          <a:prstGeom prst="rect">
            <a:avLst/>
          </a:prstGeom>
        </p:spPr>
      </p:pic>
    </p:spTree>
    <p:extLst>
      <p:ext uri="{BB962C8B-B14F-4D97-AF65-F5344CB8AC3E}">
        <p14:creationId xmlns:p14="http://schemas.microsoft.com/office/powerpoint/2010/main" val="5364462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ore Info OhioMHAS">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5A79FFC-4674-4DDA-992E-B6487A9579A9}"/>
              </a:ext>
            </a:extLst>
          </p:cNvPr>
          <p:cNvGrpSpPr/>
          <p:nvPr userDrawn="1"/>
        </p:nvGrpSpPr>
        <p:grpSpPr>
          <a:xfrm>
            <a:off x="2058041" y="910196"/>
            <a:ext cx="8075915" cy="2570266"/>
            <a:chOff x="2058042" y="1695937"/>
            <a:chExt cx="8075915" cy="2570266"/>
          </a:xfrm>
        </p:grpSpPr>
        <p:sp>
          <p:nvSpPr>
            <p:cNvPr id="5" name="TextBox 4">
              <a:extLst>
                <a:ext uri="{FF2B5EF4-FFF2-40B4-BE49-F238E27FC236}">
                  <a16:creationId xmlns:a16="http://schemas.microsoft.com/office/drawing/2014/main" id="{27A139B5-1FE0-4034-9E11-EF12117312C8}"/>
                </a:ext>
              </a:extLst>
            </p:cNvPr>
            <p:cNvSpPr txBox="1"/>
            <p:nvPr userDrawn="1"/>
          </p:nvSpPr>
          <p:spPr>
            <a:xfrm>
              <a:off x="3879486" y="3619872"/>
              <a:ext cx="4433026" cy="646331"/>
            </a:xfrm>
            <a:prstGeom prst="rect">
              <a:avLst/>
            </a:prstGeom>
            <a:noFill/>
          </p:spPr>
          <p:txBody>
            <a:bodyPr wrap="square" rtlCol="0">
              <a:spAutoFit/>
            </a:bodyPr>
            <a:lstStyle/>
            <a:p>
              <a:pPr algn="ctr"/>
              <a:r>
                <a:rPr lang="en-US" sz="1800" b="0" i="1" dirty="0">
                  <a:solidFill>
                    <a:srgbClr val="002060"/>
                  </a:solidFill>
                  <a:latin typeface="+mn-lt"/>
                  <a:ea typeface="Open Sans" panose="020B0606030504020204" pitchFamily="34" charset="0"/>
                  <a:cs typeface="Open Sans" panose="020B0606030504020204" pitchFamily="34" charset="0"/>
                </a:rPr>
                <a:t>Join the OhioMHAS listserv for all the latest updates.</a:t>
              </a:r>
            </a:p>
          </p:txBody>
        </p:sp>
        <p:sp>
          <p:nvSpPr>
            <p:cNvPr id="6" name="TextBox 5">
              <a:extLst>
                <a:ext uri="{FF2B5EF4-FFF2-40B4-BE49-F238E27FC236}">
                  <a16:creationId xmlns:a16="http://schemas.microsoft.com/office/drawing/2014/main" id="{BFD840B8-F5FC-402F-975C-A9EAFEF775C2}"/>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MHA.OHIO.GOV</a:t>
              </a:r>
            </a:p>
          </p:txBody>
        </p:sp>
        <p:sp>
          <p:nvSpPr>
            <p:cNvPr id="7" name="TextBox 6">
              <a:extLst>
                <a:ext uri="{FF2B5EF4-FFF2-40B4-BE49-F238E27FC236}">
                  <a16:creationId xmlns:a16="http://schemas.microsoft.com/office/drawing/2014/main" id="{F923FAC9-EE2D-4560-9DC8-129828310D2E}"/>
                </a:ext>
              </a:extLst>
            </p:cNvPr>
            <p:cNvSpPr txBox="1"/>
            <p:nvPr userDrawn="1"/>
          </p:nvSpPr>
          <p:spPr>
            <a:xfrm>
              <a:off x="2058042" y="1695937"/>
              <a:ext cx="8075915" cy="1107996"/>
            </a:xfrm>
            <a:prstGeom prst="rect">
              <a:avLst/>
            </a:prstGeom>
            <a:noFill/>
          </p:spPr>
          <p:txBody>
            <a:bodyPr wrap="square" rtlCol="0">
              <a:spAutoFit/>
            </a:bodyPr>
            <a:lstStyle/>
            <a:p>
              <a:pPr algn="ctr"/>
              <a:r>
                <a:rPr lang="en-US" sz="6600" b="1">
                  <a:solidFill>
                    <a:srgbClr val="002060"/>
                  </a:solidFill>
                  <a:latin typeface="+mj-lt"/>
                </a:rPr>
                <a:t>MORE INFORMATION</a:t>
              </a:r>
            </a:p>
          </p:txBody>
        </p:sp>
        <p:cxnSp>
          <p:nvCxnSpPr>
            <p:cNvPr id="8" name="Straight Connector 7">
              <a:extLst>
                <a:ext uri="{FF2B5EF4-FFF2-40B4-BE49-F238E27FC236}">
                  <a16:creationId xmlns:a16="http://schemas.microsoft.com/office/drawing/2014/main" id="{326D9AE3-5BD1-4786-9733-D9E419B09ADF}"/>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1B276209-1D0A-43B4-A63E-276BE22F074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20138" r="10956" b="18160"/>
          <a:stretch/>
        </p:blipFill>
        <p:spPr>
          <a:xfrm>
            <a:off x="3365268" y="4015108"/>
            <a:ext cx="5461460" cy="1172095"/>
          </a:xfrm>
          <a:prstGeom prst="rect">
            <a:avLst/>
          </a:prstGeom>
        </p:spPr>
      </p:pic>
      <p:pic>
        <p:nvPicPr>
          <p:cNvPr id="10" name="Picture 9" descr="Blue text on a black background&#10;&#10;Description automatically generated with medium confidence">
            <a:extLst>
              <a:ext uri="{FF2B5EF4-FFF2-40B4-BE49-F238E27FC236}">
                <a16:creationId xmlns:a16="http://schemas.microsoft.com/office/drawing/2014/main" id="{67FDF7F6-5ABD-49CA-9233-AB2175A69CE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514571" y="5571722"/>
            <a:ext cx="3162857" cy="754916"/>
          </a:xfrm>
          <a:prstGeom prst="rect">
            <a:avLst/>
          </a:prstGeom>
        </p:spPr>
      </p:pic>
    </p:spTree>
    <p:extLst>
      <p:ext uri="{BB962C8B-B14F-4D97-AF65-F5344CB8AC3E}">
        <p14:creationId xmlns:p14="http://schemas.microsoft.com/office/powerpoint/2010/main" val="877794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ditable Ending OhioMHAS">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32A105F-6BAD-4045-A1C7-1BEBED712BC0}"/>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A56ED9A7-80E3-4C7C-B3BC-9258970D37AA}"/>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Pro" panose="020B0503030403020204" pitchFamily="34" charset="0"/>
              </a:defRPr>
            </a:lvl1pPr>
            <a:lvl2pPr marL="548640"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a:t>
            </a:r>
            <a:r>
              <a:rPr lang="en-US" err="1"/>
              <a:t>Curae</a:t>
            </a:r>
            <a:r>
              <a:rPr lang="en-US"/>
              <a:t>;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sp>
        <p:nvSpPr>
          <p:cNvPr id="13" name="Title 1">
            <a:extLst>
              <a:ext uri="{FF2B5EF4-FFF2-40B4-BE49-F238E27FC236}">
                <a16:creationId xmlns:a16="http://schemas.microsoft.com/office/drawing/2014/main" id="{716E6811-0D37-418F-B897-B989BCB5FEC4}"/>
              </a:ext>
            </a:extLst>
          </p:cNvPr>
          <p:cNvSpPr>
            <a:spLocks noGrp="1"/>
          </p:cNvSpPr>
          <p:nvPr>
            <p:ph type="title" hasCustomPrompt="1"/>
          </p:nvPr>
        </p:nvSpPr>
        <p:spPr>
          <a:xfrm>
            <a:off x="2297456" y="926819"/>
            <a:ext cx="7597088" cy="889427"/>
          </a:xfrm>
          <a:prstGeom prst="rect">
            <a:avLst/>
          </a:prstGeom>
        </p:spPr>
        <p:txBody>
          <a:bodyPr anchor="t">
            <a:noAutofit/>
          </a:bodyPr>
          <a:lstStyle>
            <a:lvl1pPr algn="ctr">
              <a:lnSpc>
                <a:spcPts val="6200"/>
              </a:lnSpc>
              <a:defRPr sz="6600">
                <a:solidFill>
                  <a:schemeClr val="tx2"/>
                </a:solidFill>
                <a:latin typeface="Source Sans Pro SemiBold" panose="020B0603030403020204" pitchFamily="34" charset="0"/>
              </a:defRPr>
            </a:lvl1pPr>
          </a:lstStyle>
          <a:p>
            <a:r>
              <a:rPr lang="en-US"/>
              <a:t>CLICK TO EDIT TITLE</a:t>
            </a:r>
          </a:p>
        </p:txBody>
      </p:sp>
      <p:pic>
        <p:nvPicPr>
          <p:cNvPr id="15" name="Picture 14" descr="Blue text on a black background&#10;&#10;Description automatically generated with medium confidence">
            <a:extLst>
              <a:ext uri="{FF2B5EF4-FFF2-40B4-BE49-F238E27FC236}">
                <a16:creationId xmlns:a16="http://schemas.microsoft.com/office/drawing/2014/main" id="{C358DEB5-3669-45FA-A846-AB467C84000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514571" y="5571722"/>
            <a:ext cx="3162857" cy="754916"/>
          </a:xfrm>
          <a:prstGeom prst="rect">
            <a:avLst/>
          </a:prstGeom>
        </p:spPr>
      </p:pic>
    </p:spTree>
    <p:extLst>
      <p:ext uri="{BB962C8B-B14F-4D97-AF65-F5344CB8AC3E}">
        <p14:creationId xmlns:p14="http://schemas.microsoft.com/office/powerpoint/2010/main" val="38903145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ditable Ending HEART">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32A105F-6BAD-4045-A1C7-1BEBED712BC0}"/>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A56ED9A7-80E3-4C7C-B3BC-9258970D37AA}"/>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Pro" panose="020B0503030403020204" pitchFamily="34" charset="0"/>
              </a:defRPr>
            </a:lvl1pPr>
            <a:lvl2pPr marL="548640"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a:t>
            </a:r>
            <a:r>
              <a:rPr lang="en-US" err="1"/>
              <a:t>Curae</a:t>
            </a:r>
            <a:r>
              <a:rPr lang="en-US"/>
              <a:t>;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sp>
        <p:nvSpPr>
          <p:cNvPr id="13" name="Title 1">
            <a:extLst>
              <a:ext uri="{FF2B5EF4-FFF2-40B4-BE49-F238E27FC236}">
                <a16:creationId xmlns:a16="http://schemas.microsoft.com/office/drawing/2014/main" id="{716E6811-0D37-418F-B897-B989BCB5FEC4}"/>
              </a:ext>
            </a:extLst>
          </p:cNvPr>
          <p:cNvSpPr>
            <a:spLocks noGrp="1"/>
          </p:cNvSpPr>
          <p:nvPr>
            <p:ph type="title" hasCustomPrompt="1"/>
          </p:nvPr>
        </p:nvSpPr>
        <p:spPr>
          <a:xfrm>
            <a:off x="2297456" y="926819"/>
            <a:ext cx="7597088" cy="889427"/>
          </a:xfrm>
          <a:prstGeom prst="rect">
            <a:avLst/>
          </a:prstGeom>
        </p:spPr>
        <p:txBody>
          <a:bodyPr anchor="t">
            <a:noAutofit/>
          </a:bodyPr>
          <a:lstStyle>
            <a:lvl1pPr algn="ctr">
              <a:lnSpc>
                <a:spcPts val="6200"/>
              </a:lnSpc>
              <a:defRPr sz="6600">
                <a:solidFill>
                  <a:schemeClr val="tx2"/>
                </a:solidFill>
                <a:latin typeface="Source Sans Pro SemiBold" panose="020B0603030403020204" pitchFamily="34" charset="0"/>
              </a:defRPr>
            </a:lvl1pPr>
          </a:lstStyle>
          <a:p>
            <a:r>
              <a:rPr lang="en-US"/>
              <a:t>CLICK TO EDIT TITLE</a:t>
            </a:r>
          </a:p>
        </p:txBody>
      </p:sp>
      <p:pic>
        <p:nvPicPr>
          <p:cNvPr id="6" name="Picture 5">
            <a:extLst>
              <a:ext uri="{FF2B5EF4-FFF2-40B4-BE49-F238E27FC236}">
                <a16:creationId xmlns:a16="http://schemas.microsoft.com/office/drawing/2014/main" id="{CB6157BD-2C5E-4D81-8C07-56FADBBF3A22}"/>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4869265" y="5379396"/>
            <a:ext cx="2104204" cy="1001949"/>
          </a:xfrm>
          <a:prstGeom prst="rect">
            <a:avLst/>
          </a:prstGeom>
        </p:spPr>
      </p:pic>
    </p:spTree>
    <p:extLst>
      <p:ext uri="{BB962C8B-B14F-4D97-AF65-F5344CB8AC3E}">
        <p14:creationId xmlns:p14="http://schemas.microsoft.com/office/powerpoint/2010/main" val="30905293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Opening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4766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losing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42B658-2D5A-774F-A585-ED75BF68BE55}"/>
              </a:ext>
            </a:extLst>
          </p:cNvPr>
          <p:cNvSpPr txBox="1"/>
          <p:nvPr userDrawn="1"/>
        </p:nvSpPr>
        <p:spPr>
          <a:xfrm>
            <a:off x="3879487" y="6104321"/>
            <a:ext cx="4433026" cy="461665"/>
          </a:xfrm>
          <a:prstGeom prst="rect">
            <a:avLst/>
          </a:prstGeom>
          <a:noFill/>
        </p:spPr>
        <p:txBody>
          <a:bodyPr wrap="square" rtlCol="0">
            <a:spAutoFit/>
          </a:bodyPr>
          <a:lstStyle/>
          <a:p>
            <a:pPr algn="ctr"/>
            <a:r>
              <a:rPr lang="en-US" sz="2400" b="0">
                <a:solidFill>
                  <a:srgbClr val="002060"/>
                </a:solidFill>
                <a:latin typeface="+mn-lt"/>
                <a:ea typeface="Open Sans" panose="020B0606030504020204" pitchFamily="34" charset="0"/>
                <a:cs typeface="Open Sans" panose="020B0606030504020204" pitchFamily="34" charset="0"/>
              </a:rPr>
              <a:t>OHIO.ORG</a:t>
            </a:r>
          </a:p>
        </p:txBody>
      </p:sp>
    </p:spTree>
    <p:extLst>
      <p:ext uri="{BB962C8B-B14F-4D97-AF65-F5344CB8AC3E}">
        <p14:creationId xmlns:p14="http://schemas.microsoft.com/office/powerpoint/2010/main" val="2839496128"/>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pening OhioMHAS">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314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Slide OhioMHAS">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19F13-D402-C2BE-894F-DC9D2CEE2060}"/>
              </a:ext>
            </a:extLst>
          </p:cNvPr>
          <p:cNvSpPr txBox="1"/>
          <p:nvPr userDrawn="1"/>
        </p:nvSpPr>
        <p:spPr>
          <a:xfrm>
            <a:off x="4064001" y="6289964"/>
            <a:ext cx="3916218" cy="369332"/>
          </a:xfrm>
          <a:prstGeom prst="rect">
            <a:avLst/>
          </a:prstGeom>
          <a:noFill/>
        </p:spPr>
        <p:txBody>
          <a:bodyPr wrap="square" rtlCol="0">
            <a:spAutoFit/>
          </a:bodyPr>
          <a:lstStyle/>
          <a:p>
            <a:pPr algn="ctr"/>
            <a:r>
              <a:rPr lang="en-US">
                <a:solidFill>
                  <a:srgbClr val="0E3F75"/>
                </a:solidFill>
                <a:latin typeface="Source Sans Pro" panose="020B0503030403020204" pitchFamily="34" charset="0"/>
              </a:rPr>
              <a:t>MHA.OHIO.GOV</a:t>
            </a:r>
          </a:p>
        </p:txBody>
      </p:sp>
    </p:spTree>
    <p:extLst>
      <p:ext uri="{BB962C8B-B14F-4D97-AF65-F5344CB8AC3E}">
        <p14:creationId xmlns:p14="http://schemas.microsoft.com/office/powerpoint/2010/main" val="17066858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esentation Intro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ACF7C4BC-3865-A342-A7A3-C874F04EFDC4}"/>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869265" y="5379396"/>
            <a:ext cx="2104204" cy="1001949"/>
          </a:xfrm>
          <a:prstGeom prst="rect">
            <a:avLst/>
          </a:prstGeom>
        </p:spPr>
      </p:pic>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Pro" panose="020B0503030403020204" pitchFamily="34" charset="0"/>
              </a:defRPr>
            </a:lvl1pPr>
            <a:lvl2pPr marL="548640"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Curae;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sp>
        <p:nvSpPr>
          <p:cNvPr id="4" name="Title 1">
            <a:extLst>
              <a:ext uri="{FF2B5EF4-FFF2-40B4-BE49-F238E27FC236}">
                <a16:creationId xmlns:a16="http://schemas.microsoft.com/office/drawing/2014/main" id="{404440EB-CA61-2B95-9FF2-E5DC400DD9BE}"/>
              </a:ext>
            </a:extLst>
          </p:cNvPr>
          <p:cNvSpPr>
            <a:spLocks noGrp="1"/>
          </p:cNvSpPr>
          <p:nvPr>
            <p:ph type="title" hasCustomPrompt="1"/>
          </p:nvPr>
        </p:nvSpPr>
        <p:spPr>
          <a:xfrm>
            <a:off x="2297456" y="926819"/>
            <a:ext cx="7597088" cy="889427"/>
          </a:xfrm>
          <a:prstGeom prst="rect">
            <a:avLst/>
          </a:prstGeom>
        </p:spPr>
        <p:txBody>
          <a:bodyPr anchor="t">
            <a:noAutofit/>
          </a:bodyPr>
          <a:lstStyle>
            <a:lvl1pPr algn="ctr">
              <a:lnSpc>
                <a:spcPts val="6200"/>
              </a:lnSpc>
              <a:defRPr sz="6600">
                <a:latin typeface="Source Sans Pro SemiBold" panose="020B0603030403020204" pitchFamily="34" charset="0"/>
              </a:defRPr>
            </a:lvl1pPr>
          </a:lstStyle>
          <a:p>
            <a:r>
              <a:rPr lang="en-US" dirty="0"/>
              <a:t>CLICK TO EDIT TITLE</a:t>
            </a:r>
          </a:p>
        </p:txBody>
      </p:sp>
    </p:spTree>
    <p:extLst>
      <p:ext uri="{BB962C8B-B14F-4D97-AF65-F5344CB8AC3E}">
        <p14:creationId xmlns:p14="http://schemas.microsoft.com/office/powerpoint/2010/main" val="37486296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resentation Intro Slide OhioMH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descr="Blue text on a black background&#10;&#10;Description automatically generated with medium confidence">
            <a:extLst>
              <a:ext uri="{FF2B5EF4-FFF2-40B4-BE49-F238E27FC236}">
                <a16:creationId xmlns:a16="http://schemas.microsoft.com/office/drawing/2014/main" id="{1E286B1F-2FCC-4910-8AD6-5EAFD6104A1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516582" y="5590465"/>
            <a:ext cx="3433477" cy="819508"/>
          </a:xfrm>
          <a:prstGeom prst="rect">
            <a:avLst/>
          </a:prstGeom>
        </p:spPr>
      </p:pic>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Pro" panose="020B0503030403020204" pitchFamily="34" charset="0"/>
              </a:defRPr>
            </a:lvl1pPr>
            <a:lvl2pPr marL="548640"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Curae;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sp>
        <p:nvSpPr>
          <p:cNvPr id="4" name="Title 1">
            <a:extLst>
              <a:ext uri="{FF2B5EF4-FFF2-40B4-BE49-F238E27FC236}">
                <a16:creationId xmlns:a16="http://schemas.microsoft.com/office/drawing/2014/main" id="{5643A8D5-0B21-D5FD-6399-408481E1C98B}"/>
              </a:ext>
            </a:extLst>
          </p:cNvPr>
          <p:cNvSpPr>
            <a:spLocks noGrp="1"/>
          </p:cNvSpPr>
          <p:nvPr>
            <p:ph type="title" hasCustomPrompt="1"/>
          </p:nvPr>
        </p:nvSpPr>
        <p:spPr>
          <a:xfrm>
            <a:off x="2297456" y="926819"/>
            <a:ext cx="7597088" cy="889427"/>
          </a:xfrm>
          <a:prstGeom prst="rect">
            <a:avLst/>
          </a:prstGeom>
        </p:spPr>
        <p:txBody>
          <a:bodyPr anchor="t">
            <a:noAutofit/>
          </a:bodyPr>
          <a:lstStyle>
            <a:lvl1pPr algn="ctr">
              <a:lnSpc>
                <a:spcPts val="6200"/>
              </a:lnSpc>
              <a:defRPr sz="6600">
                <a:latin typeface="Source Sans Pro SemiBold" panose="020B0603030403020204" pitchFamily="34" charset="0"/>
              </a:defRPr>
            </a:lvl1pPr>
          </a:lstStyle>
          <a:p>
            <a:r>
              <a:rPr lang="en-US" dirty="0"/>
              <a:t>CLICK TO EDIT TITLE</a:t>
            </a:r>
          </a:p>
        </p:txBody>
      </p:sp>
    </p:spTree>
    <p:extLst>
      <p:ext uri="{BB962C8B-B14F-4D97-AF65-F5344CB8AC3E}">
        <p14:creationId xmlns:p14="http://schemas.microsoft.com/office/powerpoint/2010/main" val="4210209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overnor DeWin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a:p>
        </p:txBody>
      </p:sp>
      <p:pic>
        <p:nvPicPr>
          <p:cNvPr id="5" name="Picture 4">
            <a:extLst>
              <a:ext uri="{FF2B5EF4-FFF2-40B4-BE49-F238E27FC236}">
                <a16:creationId xmlns:a16="http://schemas.microsoft.com/office/drawing/2014/main" id="{FFC0F1AE-A755-4FC6-A94E-11653129AAC9}"/>
              </a:ext>
            </a:extLst>
          </p:cNvPr>
          <p:cNvPicPr>
            <a:picLocks noChangeAspect="1"/>
          </p:cNvPicPr>
          <p:nvPr userDrawn="1"/>
        </p:nvPicPr>
        <p:blipFill rotWithShape="1">
          <a:blip r:embed="rId2"/>
          <a:srcRect l="6243" r="7184"/>
          <a:stretch/>
        </p:blipFill>
        <p:spPr>
          <a:xfrm>
            <a:off x="7457137" y="12"/>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Content Placeholder 2">
            <a:extLst>
              <a:ext uri="{FF2B5EF4-FFF2-40B4-BE49-F238E27FC236}">
                <a16:creationId xmlns:a16="http://schemas.microsoft.com/office/drawing/2014/main" id="{305087D0-8398-45A9-94E8-A5B1C575D68F}"/>
              </a:ext>
            </a:extLst>
          </p:cNvPr>
          <p:cNvSpPr>
            <a:spLocks noGrp="1"/>
          </p:cNvSpPr>
          <p:nvPr>
            <p:ph idx="1" hasCustomPrompt="1"/>
          </p:nvPr>
        </p:nvSpPr>
        <p:spPr>
          <a:xfrm>
            <a:off x="381000" y="1736612"/>
            <a:ext cx="6918016"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Pro" panose="020B0503030403020204" pitchFamily="34" charset="0"/>
              </a:defRPr>
            </a:lvl1pPr>
            <a:lvl2pPr>
              <a:spcBef>
                <a:spcPts val="1000"/>
              </a:spcBef>
              <a:spcAft>
                <a:spcPts val="800"/>
              </a:spcAft>
              <a:defRPr>
                <a:latin typeface="Source Sans Pro" panose="020B0503030403020204" pitchFamily="34" charset="0"/>
              </a:defRPr>
            </a:lvl2pPr>
            <a:lvl3pPr>
              <a:spcBef>
                <a:spcPts val="1000"/>
              </a:spcBef>
              <a:defRPr>
                <a:latin typeface="Source Sans Pro" panose="020B0503030403020204" pitchFamily="34" charset="0"/>
              </a:defRPr>
            </a:lvl3pPr>
            <a:lvl4pPr>
              <a:spcBef>
                <a:spcPts val="1000"/>
              </a:spcBef>
              <a:defRPr>
                <a:latin typeface="Source Sans Pro" panose="020B0503030403020204" pitchFamily="34" charset="0"/>
              </a:defRPr>
            </a:lvl4pPr>
            <a:lvl5pPr>
              <a:spcBef>
                <a:spcPts val="1000"/>
              </a:spcBef>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8" name="Title 1">
            <a:extLst>
              <a:ext uri="{FF2B5EF4-FFF2-40B4-BE49-F238E27FC236}">
                <a16:creationId xmlns:a16="http://schemas.microsoft.com/office/drawing/2014/main" id="{CC190D95-1877-4B05-BFCA-A67D15005F31}"/>
              </a:ext>
            </a:extLst>
          </p:cNvPr>
          <p:cNvSpPr>
            <a:spLocks noGrp="1"/>
          </p:cNvSpPr>
          <p:nvPr>
            <p:ph type="title" hasCustomPrompt="1"/>
          </p:nvPr>
        </p:nvSpPr>
        <p:spPr>
          <a:xfrm>
            <a:off x="381000" y="553999"/>
            <a:ext cx="6918016" cy="889427"/>
          </a:xfrm>
          <a:prstGeom prst="rect">
            <a:avLst/>
          </a:prstGeom>
        </p:spPr>
        <p:txBody>
          <a:bodyPr anchor="t"/>
          <a:lstStyle>
            <a:lvl1pPr algn="l">
              <a:lnSpc>
                <a:spcPts val="6200"/>
              </a:lnSpc>
              <a:defRPr sz="6000">
                <a:latin typeface="Source Sans Pro SemiBold" panose="020B0603030403020204" pitchFamily="34" charset="0"/>
              </a:defRPr>
            </a:lvl1pPr>
          </a:lstStyle>
          <a:p>
            <a:r>
              <a:rPr lang="en-US"/>
              <a:t>CLICK TO EDIT TITLE</a:t>
            </a:r>
          </a:p>
        </p:txBody>
      </p:sp>
    </p:spTree>
    <p:extLst>
      <p:ext uri="{BB962C8B-B14F-4D97-AF65-F5344CB8AC3E}">
        <p14:creationId xmlns:p14="http://schemas.microsoft.com/office/powerpoint/2010/main" val="3400659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Pro" panose="020B0503030403020204" pitchFamily="34" charset="0"/>
              </a:defRPr>
            </a:lvl1pPr>
          </a:lstStyle>
          <a:p>
            <a:pPr lvl="0"/>
            <a:r>
              <a:rPr lang="en-US"/>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Pro" panose="020B0503030403020204" pitchFamily="34" charset="0"/>
              </a:defRPr>
            </a:lvl1pPr>
          </a:lstStyle>
          <a:p>
            <a:pPr lvl="0"/>
            <a:r>
              <a:rPr lang="en-US"/>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Pro" panose="020B0503030403020204" pitchFamily="34" charset="0"/>
                <a:ea typeface="Source Serif Pro" panose="02040603050405020204" pitchFamily="18" charset="0"/>
              </a:defRPr>
            </a:lvl1pPr>
          </a:lstStyle>
          <a:p>
            <a:pPr lvl="0"/>
            <a:r>
              <a:rPr lang="en-US"/>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Pro SemiBold" panose="020B0603030403020204" pitchFamily="34" charset="0"/>
              </a:defRPr>
            </a:lvl1pPr>
          </a:lstStyle>
          <a:p>
            <a:pPr lvl="0"/>
            <a:r>
              <a:rPr lang="en-US" dirty="0"/>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Pro SemiBold" panose="020B0603030403020204" pitchFamily="34" charset="0"/>
              </a:defRPr>
            </a:lvl1pPr>
          </a:lstStyle>
          <a:p>
            <a:pPr lvl="0"/>
            <a:r>
              <a:rPr lang="en-US"/>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Pro" panose="020B0503030403020204" pitchFamily="34" charset="0"/>
              </a:defRPr>
            </a:lvl1pPr>
          </a:lstStyle>
          <a:p>
            <a:r>
              <a:rPr lang="en-US"/>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Pro SemiBold" panose="020B0603030403020204" pitchFamily="34" charset="0"/>
              </a:defRPr>
            </a:lvl1pPr>
          </a:lstStyle>
          <a:p>
            <a:r>
              <a:rPr lang="en-US" dirty="0"/>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6835612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overnor DeWin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a:p>
        </p:txBody>
      </p:sp>
      <p:pic>
        <p:nvPicPr>
          <p:cNvPr id="5" name="Picture 4">
            <a:extLst>
              <a:ext uri="{FF2B5EF4-FFF2-40B4-BE49-F238E27FC236}">
                <a16:creationId xmlns:a16="http://schemas.microsoft.com/office/drawing/2014/main" id="{FFC0F1AE-A755-4FC6-A94E-11653129AAC9}"/>
              </a:ext>
            </a:extLst>
          </p:cNvPr>
          <p:cNvPicPr>
            <a:picLocks noChangeAspect="1"/>
          </p:cNvPicPr>
          <p:nvPr userDrawn="1"/>
        </p:nvPicPr>
        <p:blipFill rotWithShape="1">
          <a:blip r:embed="rId2"/>
          <a:srcRect l="6243" r="7184"/>
          <a:stretch/>
        </p:blipFill>
        <p:spPr>
          <a:xfrm>
            <a:off x="7457137" y="12"/>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6" name="Content Placeholder 2">
            <a:extLst>
              <a:ext uri="{FF2B5EF4-FFF2-40B4-BE49-F238E27FC236}">
                <a16:creationId xmlns:a16="http://schemas.microsoft.com/office/drawing/2014/main" id="{305087D0-8398-45A9-94E8-A5B1C575D68F}"/>
              </a:ext>
            </a:extLst>
          </p:cNvPr>
          <p:cNvSpPr>
            <a:spLocks noGrp="1"/>
          </p:cNvSpPr>
          <p:nvPr>
            <p:ph idx="1" hasCustomPrompt="1"/>
          </p:nvPr>
        </p:nvSpPr>
        <p:spPr>
          <a:xfrm>
            <a:off x="381000" y="1736612"/>
            <a:ext cx="6918016"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Pro" panose="020B0503030403020204" pitchFamily="34" charset="0"/>
              </a:defRPr>
            </a:lvl1pPr>
            <a:lvl2pPr>
              <a:spcBef>
                <a:spcPts val="1000"/>
              </a:spcBef>
              <a:spcAft>
                <a:spcPts val="800"/>
              </a:spcAft>
              <a:defRPr>
                <a:latin typeface="Source Sans Pro" panose="020B0503030403020204" pitchFamily="34" charset="0"/>
              </a:defRPr>
            </a:lvl2pPr>
            <a:lvl3pPr>
              <a:spcBef>
                <a:spcPts val="1000"/>
              </a:spcBef>
              <a:defRPr>
                <a:latin typeface="Source Sans Pro" panose="020B0503030403020204" pitchFamily="34" charset="0"/>
              </a:defRPr>
            </a:lvl3pPr>
            <a:lvl4pPr>
              <a:spcBef>
                <a:spcPts val="1000"/>
              </a:spcBef>
              <a:defRPr>
                <a:latin typeface="Source Sans Pro" panose="020B0503030403020204" pitchFamily="34" charset="0"/>
              </a:defRPr>
            </a:lvl4pPr>
            <a:lvl5pPr>
              <a:spcBef>
                <a:spcPts val="1000"/>
              </a:spcBef>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8" name="Title 1">
            <a:extLst>
              <a:ext uri="{FF2B5EF4-FFF2-40B4-BE49-F238E27FC236}">
                <a16:creationId xmlns:a16="http://schemas.microsoft.com/office/drawing/2014/main" id="{CC190D95-1877-4B05-BFCA-A67D15005F31}"/>
              </a:ext>
            </a:extLst>
          </p:cNvPr>
          <p:cNvSpPr>
            <a:spLocks noGrp="1"/>
          </p:cNvSpPr>
          <p:nvPr>
            <p:ph type="title" hasCustomPrompt="1"/>
          </p:nvPr>
        </p:nvSpPr>
        <p:spPr>
          <a:xfrm>
            <a:off x="381000" y="553999"/>
            <a:ext cx="6918016" cy="889427"/>
          </a:xfrm>
          <a:prstGeom prst="rect">
            <a:avLst/>
          </a:prstGeom>
        </p:spPr>
        <p:txBody>
          <a:bodyPr anchor="t"/>
          <a:lstStyle>
            <a:lvl1pPr algn="l">
              <a:lnSpc>
                <a:spcPts val="6200"/>
              </a:lnSpc>
              <a:defRPr sz="6000">
                <a:latin typeface="Source Sans Pro SemiBold" panose="020B0603030403020204" pitchFamily="34" charset="0"/>
              </a:defRPr>
            </a:lvl1pPr>
          </a:lstStyle>
          <a:p>
            <a:r>
              <a:rPr lang="en-US" dirty="0"/>
              <a:t>CLICK TO EDIT TITLE</a:t>
            </a:r>
          </a:p>
        </p:txBody>
      </p:sp>
    </p:spTree>
    <p:extLst>
      <p:ext uri="{BB962C8B-B14F-4D97-AF65-F5344CB8AC3E}">
        <p14:creationId xmlns:p14="http://schemas.microsoft.com/office/powerpoint/2010/main" val="32206285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hioMHAS Prioriti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981324"/>
            <a:ext cx="11086475" cy="889427"/>
          </a:xfrm>
          <a:prstGeom prst="rect">
            <a:avLst/>
          </a:prstGeom>
        </p:spPr>
        <p:txBody>
          <a:bodyPr anchor="t"/>
          <a:lstStyle>
            <a:lvl1pPr algn="l">
              <a:lnSpc>
                <a:spcPts val="6200"/>
              </a:lnSpc>
              <a:defRPr sz="6000">
                <a:latin typeface="Source Sans Pro SemiBold" panose="020B0603030403020204" pitchFamily="34" charset="0"/>
              </a:defRPr>
            </a:lvl1pPr>
          </a:lstStyle>
          <a:p>
            <a:r>
              <a:rPr lang="en-US" dirty="0" err="1"/>
              <a:t>Ohiomhas</a:t>
            </a:r>
            <a:r>
              <a:rPr lang="en-US" dirty="0"/>
              <a:t> priorities</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graphicFrame>
        <p:nvGraphicFramePr>
          <p:cNvPr id="4" name="Content Placeholder 2">
            <a:extLst>
              <a:ext uri="{FF2B5EF4-FFF2-40B4-BE49-F238E27FC236}">
                <a16:creationId xmlns:a16="http://schemas.microsoft.com/office/drawing/2014/main" id="{2B47E5FB-F4EC-4184-BB1E-13B6555EFDF1}"/>
              </a:ext>
            </a:extLst>
          </p:cNvPr>
          <p:cNvGraphicFramePr>
            <a:graphicFrameLocks/>
          </p:cNvGraphicFramePr>
          <p:nvPr userDrawn="1">
            <p:extLst>
              <p:ext uri="{D42A27DB-BD31-4B8C-83A1-F6EECF244321}">
                <p14:modId xmlns:p14="http://schemas.microsoft.com/office/powerpoint/2010/main" val="3843930136"/>
              </p:ext>
            </p:extLst>
          </p:nvPr>
        </p:nvGraphicFramePr>
        <p:xfrm>
          <a:off x="1148942" y="2096522"/>
          <a:ext cx="9894116" cy="4061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666733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3655274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Pro SemiBold" panose="020B06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54180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Pro SemiBold" panose="020B0603030403020204" pitchFamily="34" charset="0"/>
              </a:defRPr>
            </a:lvl1pPr>
          </a:lstStyle>
          <a:p>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539759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Pro" panose="020B0503030403020204" pitchFamily="34" charset="0"/>
              </a:defRPr>
            </a:lvl1pPr>
            <a:lvl2pPr>
              <a:spcBef>
                <a:spcPts val="1000"/>
              </a:spcBef>
              <a:spcAft>
                <a:spcPts val="800"/>
              </a:spcAft>
              <a:defRPr>
                <a:latin typeface="Source Sans Pro" panose="020B0503030403020204" pitchFamily="34" charset="0"/>
              </a:defRPr>
            </a:lvl2pPr>
            <a:lvl3pPr>
              <a:spcBef>
                <a:spcPts val="1000"/>
              </a:spcBef>
              <a:defRPr>
                <a:latin typeface="Source Sans Pro" panose="020B0503030403020204" pitchFamily="34" charset="0"/>
              </a:defRPr>
            </a:lvl3pPr>
            <a:lvl4pPr>
              <a:spcBef>
                <a:spcPts val="1000"/>
              </a:spcBef>
              <a:defRPr>
                <a:latin typeface="Source Sans Pro" panose="020B0503030403020204" pitchFamily="34" charset="0"/>
              </a:defRPr>
            </a:lvl4pPr>
            <a:lvl5pPr>
              <a:spcBef>
                <a:spcPts val="1000"/>
              </a:spcBef>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1521340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41036102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all" baseline="0">
                <a:latin typeface="Source Sans Pro SemiBold" panose="020B06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all" baseline="0">
                <a:latin typeface="Source Sans Pro SemiBold" panose="020B06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7816467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all" baseline="0"/>
            </a:lvl1pPr>
          </a:lstStyle>
          <a:p>
            <a:r>
              <a:rPr lang="en-US"/>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Pro"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a:p>
        </p:txBody>
      </p:sp>
    </p:spTree>
    <p:extLst>
      <p:ext uri="{BB962C8B-B14F-4D97-AF65-F5344CB8AC3E}">
        <p14:creationId xmlns:p14="http://schemas.microsoft.com/office/powerpoint/2010/main" val="975415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hioMHAS Prioriti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981324"/>
            <a:ext cx="11086475" cy="889427"/>
          </a:xfrm>
          <a:prstGeom prst="rect">
            <a:avLst/>
          </a:prstGeom>
        </p:spPr>
        <p:txBody>
          <a:bodyPr anchor="t"/>
          <a:lstStyle>
            <a:lvl1pPr algn="l">
              <a:lnSpc>
                <a:spcPts val="6200"/>
              </a:lnSpc>
              <a:defRPr sz="6000">
                <a:latin typeface="Source Sans Pro SemiBold" panose="020B0603030403020204" pitchFamily="34" charset="0"/>
              </a:defRPr>
            </a:lvl1pPr>
          </a:lstStyle>
          <a:p>
            <a:r>
              <a:rPr lang="en-US" err="1"/>
              <a:t>Ohiomhas</a:t>
            </a:r>
            <a:r>
              <a:rPr lang="en-US"/>
              <a:t> priorities</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graphicFrame>
        <p:nvGraphicFramePr>
          <p:cNvPr id="4" name="Content Placeholder 2">
            <a:extLst>
              <a:ext uri="{FF2B5EF4-FFF2-40B4-BE49-F238E27FC236}">
                <a16:creationId xmlns:a16="http://schemas.microsoft.com/office/drawing/2014/main" id="{2B47E5FB-F4EC-4184-BB1E-13B6555EFDF1}"/>
              </a:ext>
            </a:extLst>
          </p:cNvPr>
          <p:cNvGraphicFramePr>
            <a:graphicFrameLocks/>
          </p:cNvGraphicFramePr>
          <p:nvPr userDrawn="1">
            <p:extLst>
              <p:ext uri="{D42A27DB-BD31-4B8C-83A1-F6EECF244321}">
                <p14:modId xmlns:p14="http://schemas.microsoft.com/office/powerpoint/2010/main" val="3843930136"/>
              </p:ext>
            </p:extLst>
          </p:nvPr>
        </p:nvGraphicFramePr>
        <p:xfrm>
          <a:off x="1148942" y="2096522"/>
          <a:ext cx="9894116" cy="4061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75724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all" baseline="0">
                <a:latin typeface="Source Sans Pro SemiBold" panose="020B0603030403020204" pitchFamily="34" charset="0"/>
              </a:defRPr>
            </a:lvl1pPr>
          </a:lstStyle>
          <a:p>
            <a:r>
              <a:rPr lang="en-US"/>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5365743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Pro" panose="020B0503030403020204" pitchFamily="34" charset="0"/>
              </a:defRPr>
            </a:lvl1pPr>
            <a:lvl2pPr>
              <a:defRPr sz="2800">
                <a:latin typeface="Source Sans Pro" panose="020B0503030403020204" pitchFamily="34" charset="0"/>
              </a:defRPr>
            </a:lvl2pPr>
            <a:lvl3pPr>
              <a:defRPr sz="2400">
                <a:latin typeface="Source Sans Pro" panose="020B0503030403020204" pitchFamily="34" charset="0"/>
              </a:defRPr>
            </a:lvl3pPr>
            <a:lvl4pPr>
              <a:defRPr sz="2000">
                <a:latin typeface="Source Sans Pro" panose="020B0503030403020204" pitchFamily="34" charset="0"/>
              </a:defRPr>
            </a:lvl4pPr>
            <a:lvl5pPr>
              <a:defRPr sz="2000">
                <a:latin typeface="Source Sans Pro" panose="020B0503030403020204" pitchFamily="34" charset="0"/>
              </a:defRPr>
            </a:lvl5pPr>
            <a:lvl6pPr>
              <a:defRPr sz="2000"/>
            </a:lvl6pPr>
            <a:lvl7pPr>
              <a:defRPr sz="2000"/>
            </a:lvl7pPr>
            <a:lvl8pPr>
              <a:defRPr sz="2000"/>
            </a:lvl8pPr>
            <a:lvl9pPr>
              <a:defRPr sz="2000"/>
            </a:lvl9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3187778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a:latin typeface="Source Sans Pro SemiBold" panose="020B0603030403020204" pitchFamily="34" charset="0"/>
              </a:defRPr>
            </a:lvl1pPr>
          </a:lstStyle>
          <a:p>
            <a:r>
              <a:rPr lang="en-US"/>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Pro"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5898989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Pro"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Pro SemiBold" panose="020B06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437099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Pro SemiBold" panose="020B06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Pro" panose="020B0503030403020204" pitchFamily="34" charset="0"/>
              </a:defRPr>
            </a:lvl1pPr>
          </a:lstStyle>
          <a:p>
            <a:pPr lvl="0"/>
            <a:r>
              <a:rPr lang="en-US"/>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mn-lt"/>
              </a:defRPr>
            </a:lvl1pPr>
          </a:lstStyle>
          <a:p>
            <a:pPr lvl="0"/>
            <a:r>
              <a:rPr lang="en-US"/>
              <a:t>Click to Edit Photo Caption</a:t>
            </a:r>
          </a:p>
        </p:txBody>
      </p:sp>
    </p:spTree>
    <p:extLst>
      <p:ext uri="{BB962C8B-B14F-4D97-AF65-F5344CB8AC3E}">
        <p14:creationId xmlns:p14="http://schemas.microsoft.com/office/powerpoint/2010/main" val="19205168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mn-lt"/>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mn-lt"/>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lvl1pPr>
              <a:defRPr>
                <a:latin typeface="+mj-lt"/>
              </a:defRPr>
            </a:lvl1p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mn-lt"/>
              </a:defRPr>
            </a:lvl1pPr>
          </a:lstStyle>
          <a:p>
            <a:r>
              <a:rPr lang="en-US"/>
              <a:t>Click Icon to add picture</a:t>
            </a:r>
          </a:p>
        </p:txBody>
      </p:sp>
    </p:spTree>
    <p:extLst>
      <p:ext uri="{BB962C8B-B14F-4D97-AF65-F5344CB8AC3E}">
        <p14:creationId xmlns:p14="http://schemas.microsoft.com/office/powerpoint/2010/main" val="35941311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Tree>
    <p:extLst>
      <p:ext uri="{BB962C8B-B14F-4D97-AF65-F5344CB8AC3E}">
        <p14:creationId xmlns:p14="http://schemas.microsoft.com/office/powerpoint/2010/main" val="16821017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9352320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0737727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707170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2762448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869265" y="5379396"/>
            <a:ext cx="2104204" cy="1001949"/>
          </a:xfrm>
          <a:prstGeom prst="rect">
            <a:avLst/>
          </a:prstGeom>
        </p:spPr>
      </p:pic>
    </p:spTree>
    <p:extLst>
      <p:ext uri="{BB962C8B-B14F-4D97-AF65-F5344CB8AC3E}">
        <p14:creationId xmlns:p14="http://schemas.microsoft.com/office/powerpoint/2010/main" val="292669416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estions OhioMH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Blue text on a black background&#10;&#10;Description automatically generated with medium confidence">
            <a:extLst>
              <a:ext uri="{FF2B5EF4-FFF2-40B4-BE49-F238E27FC236}">
                <a16:creationId xmlns:a16="http://schemas.microsoft.com/office/drawing/2014/main" id="{0700A106-7AE2-4B6E-90F9-CD8D39442E9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514571" y="5571722"/>
            <a:ext cx="3162857" cy="754916"/>
          </a:xfrm>
          <a:prstGeom prst="rect">
            <a:avLst/>
          </a:prstGeom>
        </p:spPr>
      </p:pic>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MHA.OHIO.GOV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41755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ore Information OhioMH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Blue text on a black background&#10;&#10;Description automatically generated with medium confidence">
            <a:extLst>
              <a:ext uri="{FF2B5EF4-FFF2-40B4-BE49-F238E27FC236}">
                <a16:creationId xmlns:a16="http://schemas.microsoft.com/office/drawing/2014/main" id="{0700A106-7AE2-4B6E-90F9-CD8D39442E9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514569" y="5613264"/>
            <a:ext cx="3162857" cy="754916"/>
          </a:xfrm>
          <a:prstGeom prst="rect">
            <a:avLst/>
          </a:prstGeom>
        </p:spPr>
      </p:pic>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2" name="Group 1">
            <a:extLst>
              <a:ext uri="{FF2B5EF4-FFF2-40B4-BE49-F238E27FC236}">
                <a16:creationId xmlns:a16="http://schemas.microsoft.com/office/drawing/2014/main" id="{4E542790-5255-4414-80EC-2257E4A8E011}"/>
              </a:ext>
            </a:extLst>
          </p:cNvPr>
          <p:cNvGrpSpPr/>
          <p:nvPr userDrawn="1"/>
        </p:nvGrpSpPr>
        <p:grpSpPr>
          <a:xfrm>
            <a:off x="2058041" y="910196"/>
            <a:ext cx="8075915" cy="2570266"/>
            <a:chOff x="2058042" y="1695937"/>
            <a:chExt cx="8075915" cy="2570266"/>
          </a:xfrm>
        </p:grpSpPr>
        <p:sp>
          <p:nvSpPr>
            <p:cNvPr id="10" name="TextBox 9">
              <a:extLst>
                <a:ext uri="{FF2B5EF4-FFF2-40B4-BE49-F238E27FC236}">
                  <a16:creationId xmlns:a16="http://schemas.microsoft.com/office/drawing/2014/main" id="{4DED619E-A22A-4215-BDE8-CBD429BBE60D}"/>
                </a:ext>
              </a:extLst>
            </p:cNvPr>
            <p:cNvSpPr txBox="1"/>
            <p:nvPr userDrawn="1"/>
          </p:nvSpPr>
          <p:spPr>
            <a:xfrm>
              <a:off x="3879486" y="3619872"/>
              <a:ext cx="4433026" cy="646331"/>
            </a:xfrm>
            <a:prstGeom prst="rect">
              <a:avLst/>
            </a:prstGeom>
            <a:noFill/>
          </p:spPr>
          <p:txBody>
            <a:bodyPr wrap="square" rtlCol="0">
              <a:spAutoFit/>
            </a:bodyPr>
            <a:lstStyle/>
            <a:p>
              <a:pPr algn="ctr"/>
              <a:r>
                <a:rPr lang="en-US" sz="1800" b="0" i="1">
                  <a:solidFill>
                    <a:srgbClr val="002060"/>
                  </a:solidFill>
                  <a:latin typeface="+mn-lt"/>
                  <a:ea typeface="Open Sans" panose="020B0606030504020204" pitchFamily="34" charset="0"/>
                  <a:cs typeface="Open Sans" panose="020B0606030504020204" pitchFamily="34" charset="0"/>
                </a:rPr>
                <a:t>Join the </a:t>
              </a:r>
              <a:r>
                <a:rPr lang="en-US" sz="1800" b="0" i="1" err="1">
                  <a:solidFill>
                    <a:srgbClr val="002060"/>
                  </a:solidFill>
                  <a:latin typeface="+mn-lt"/>
                  <a:ea typeface="Open Sans" panose="020B0606030504020204" pitchFamily="34" charset="0"/>
                  <a:cs typeface="Open Sans" panose="020B0606030504020204" pitchFamily="34" charset="0"/>
                </a:rPr>
                <a:t>OhioMHAS</a:t>
              </a:r>
              <a:r>
                <a:rPr lang="en-US" sz="1800" b="0" i="1">
                  <a:solidFill>
                    <a:srgbClr val="002060"/>
                  </a:solidFill>
                  <a:latin typeface="+mn-lt"/>
                  <a:ea typeface="Open Sans" panose="020B0606030504020204" pitchFamily="34" charset="0"/>
                  <a:cs typeface="Open Sans" panose="020B0606030504020204" pitchFamily="34" charset="0"/>
                </a:rPr>
                <a:t> listserv for all the latest updates.</a:t>
              </a:r>
            </a:p>
          </p:txBody>
        </p:sp>
        <p:sp>
          <p:nvSpPr>
            <p:cNvPr id="9" name="TextBox 8">
              <a:extLst>
                <a:ext uri="{FF2B5EF4-FFF2-40B4-BE49-F238E27FC236}">
                  <a16:creationId xmlns:a16="http://schemas.microsoft.com/office/drawing/2014/main" id="{B2C8B8DC-039F-499D-A562-27B068D17577}"/>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MHA.OHIO.GOV</a:t>
              </a:r>
            </a:p>
          </p:txBody>
        </p:sp>
        <p:sp>
          <p:nvSpPr>
            <p:cNvPr id="13" name="TextBox 12">
              <a:extLst>
                <a:ext uri="{FF2B5EF4-FFF2-40B4-BE49-F238E27FC236}">
                  <a16:creationId xmlns:a16="http://schemas.microsoft.com/office/drawing/2014/main" id="{85D7E80D-15FD-409F-A33D-11060D624488}"/>
                </a:ext>
              </a:extLst>
            </p:cNvPr>
            <p:cNvSpPr txBox="1"/>
            <p:nvPr userDrawn="1"/>
          </p:nvSpPr>
          <p:spPr>
            <a:xfrm>
              <a:off x="2058042" y="1695937"/>
              <a:ext cx="8075915" cy="1107996"/>
            </a:xfrm>
            <a:prstGeom prst="rect">
              <a:avLst/>
            </a:prstGeom>
            <a:noFill/>
          </p:spPr>
          <p:txBody>
            <a:bodyPr wrap="square" rtlCol="0">
              <a:spAutoFit/>
            </a:bodyPr>
            <a:lstStyle/>
            <a:p>
              <a:pPr algn="ctr"/>
              <a:r>
                <a:rPr lang="en-US" sz="6600" b="1" dirty="0">
                  <a:solidFill>
                    <a:srgbClr val="002060"/>
                  </a:solidFill>
                  <a:latin typeface="+mj-lt"/>
                </a:rPr>
                <a:t>MORE INFORMATION</a:t>
              </a:r>
            </a:p>
          </p:txBody>
        </p:sp>
        <p:cxnSp>
          <p:nvCxnSpPr>
            <p:cNvPr id="15" name="Straight Connector 14">
              <a:extLst>
                <a:ext uri="{FF2B5EF4-FFF2-40B4-BE49-F238E27FC236}">
                  <a16:creationId xmlns:a16="http://schemas.microsoft.com/office/drawing/2014/main" id="{49378A15-2E76-41C1-AA46-17B2206D92A3}"/>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16" name="Picture 15">
            <a:extLst>
              <a:ext uri="{FF2B5EF4-FFF2-40B4-BE49-F238E27FC236}">
                <a16:creationId xmlns:a16="http://schemas.microsoft.com/office/drawing/2014/main" id="{0826CC1A-22EF-455D-B939-741B9B7BE0C7}"/>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t="20138" r="10956" b="18160"/>
          <a:stretch/>
        </p:blipFill>
        <p:spPr>
          <a:xfrm>
            <a:off x="3365268" y="4015108"/>
            <a:ext cx="5461460" cy="1172095"/>
          </a:xfrm>
          <a:prstGeom prst="rect">
            <a:avLst/>
          </a:prstGeom>
        </p:spPr>
      </p:pic>
    </p:spTree>
    <p:extLst>
      <p:ext uri="{BB962C8B-B14F-4D97-AF65-F5344CB8AC3E}">
        <p14:creationId xmlns:p14="http://schemas.microsoft.com/office/powerpoint/2010/main" val="40859587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ank You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44334"/>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p:blipFill>
        <p:spPr>
          <a:xfrm>
            <a:off x="4869265" y="5379396"/>
            <a:ext cx="2104204" cy="1001949"/>
          </a:xfrm>
          <a:prstGeom prst="rect">
            <a:avLst/>
          </a:prstGeom>
        </p:spPr>
      </p:pic>
    </p:spTree>
    <p:extLst>
      <p:ext uri="{BB962C8B-B14F-4D97-AF65-F5344CB8AC3E}">
        <p14:creationId xmlns:p14="http://schemas.microsoft.com/office/powerpoint/2010/main" val="1171439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OhioMHA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0251" y="3244334"/>
            <a:ext cx="4433026" cy="369332"/>
          </a:xfrm>
          <a:prstGeom prst="rect">
            <a:avLst/>
          </a:prstGeom>
          <a:noFill/>
        </p:spPr>
        <p:txBody>
          <a:bodyPr wrap="square" rtlCol="0">
            <a:spAutoFit/>
          </a:bodyPr>
          <a:lstStyle/>
          <a:p>
            <a:pPr algn="ctr"/>
            <a:r>
              <a:rPr lang="en-US" sz="1800" b="0">
                <a:solidFill>
                  <a:srgbClr val="002060"/>
                </a:solidFill>
                <a:latin typeface="+mn-lt"/>
                <a:ea typeface="Open Sans" panose="020B0606030504020204" pitchFamily="34" charset="0"/>
                <a:cs typeface="Open Sans" panose="020B0606030504020204" pitchFamily="34" charset="0"/>
              </a:rPr>
              <a:t>MHA.OHIO.GOV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Blue text on a black background&#10;&#10;Description automatically generated with medium confidence">
            <a:extLst>
              <a:ext uri="{FF2B5EF4-FFF2-40B4-BE49-F238E27FC236}">
                <a16:creationId xmlns:a16="http://schemas.microsoft.com/office/drawing/2014/main" id="{B1E103D5-082A-4509-8A2B-C64F22093F3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514571" y="5571722"/>
            <a:ext cx="3162857" cy="754916"/>
          </a:xfrm>
          <a:prstGeom prst="rect">
            <a:avLst/>
          </a:prstGeom>
        </p:spPr>
      </p:pic>
    </p:spTree>
    <p:extLst>
      <p:ext uri="{BB962C8B-B14F-4D97-AF65-F5344CB8AC3E}">
        <p14:creationId xmlns:p14="http://schemas.microsoft.com/office/powerpoint/2010/main" val="9099577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88_Version 1">
    <p:bg>
      <p:bgPr>
        <a:blipFill dpi="0" rotWithShape="1">
          <a:blip r:embed="rId2">
            <a:lum/>
          </a:blip>
          <a:srcRect/>
          <a:stretch>
            <a:fillRect t="-1000" b="-15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116030C-B1B9-4D6D-80CC-8F3E0ED54C80}"/>
              </a:ext>
            </a:extLst>
          </p:cNvPr>
          <p:cNvSpPr/>
          <p:nvPr userDrawn="1"/>
        </p:nvSpPr>
        <p:spPr>
          <a:xfrm>
            <a:off x="7780149" y="543719"/>
            <a:ext cx="3564610" cy="4627874"/>
          </a:xfrm>
          <a:prstGeom prst="roundRect">
            <a:avLst/>
          </a:prstGeom>
          <a:solidFill>
            <a:srgbClr val="161E4D"/>
          </a:solidFill>
          <a:ln>
            <a:solidFill>
              <a:srgbClr val="161E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descr="A blue and white sign with white text&#10;&#10;Description automatically generated">
            <a:extLst>
              <a:ext uri="{FF2B5EF4-FFF2-40B4-BE49-F238E27FC236}">
                <a16:creationId xmlns:a16="http://schemas.microsoft.com/office/drawing/2014/main" id="{E5D05BA4-6699-405E-8859-23EB5E7D17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753297" y="6237418"/>
            <a:ext cx="2634949" cy="558590"/>
          </a:xfrm>
          <a:prstGeom prst="rect">
            <a:avLst/>
          </a:prstGeom>
        </p:spPr>
      </p:pic>
      <p:sp>
        <p:nvSpPr>
          <p:cNvPr id="13" name="TextBox 12">
            <a:extLst>
              <a:ext uri="{FF2B5EF4-FFF2-40B4-BE49-F238E27FC236}">
                <a16:creationId xmlns:a16="http://schemas.microsoft.com/office/drawing/2014/main" id="{84B56651-176F-442E-9C30-1FC2EC24D94A}"/>
              </a:ext>
            </a:extLst>
          </p:cNvPr>
          <p:cNvSpPr txBox="1"/>
          <p:nvPr userDrawn="1"/>
        </p:nvSpPr>
        <p:spPr>
          <a:xfrm>
            <a:off x="7834393" y="841719"/>
            <a:ext cx="3456122" cy="4031873"/>
          </a:xfrm>
          <a:prstGeom prst="rect">
            <a:avLst/>
          </a:prstGeom>
          <a:noFill/>
        </p:spPr>
        <p:txBody>
          <a:bodyPr wrap="square" rtlCol="0">
            <a:spAutoFit/>
          </a:bodyPr>
          <a:lstStyle/>
          <a:p>
            <a:pPr algn="ctr"/>
            <a:r>
              <a:rPr lang="en-US" sz="3200" b="0" dirty="0">
                <a:solidFill>
                  <a:schemeClr val="bg1"/>
                </a:solidFill>
                <a:latin typeface="+mn-lt"/>
              </a:rPr>
              <a:t>Call or text </a:t>
            </a:r>
            <a:r>
              <a:rPr lang="en-US" sz="3200" b="1" dirty="0">
                <a:solidFill>
                  <a:schemeClr val="bg1"/>
                </a:solidFill>
                <a:latin typeface="+mn-lt"/>
              </a:rPr>
              <a:t>988</a:t>
            </a:r>
            <a:r>
              <a:rPr lang="en-US" sz="3200" b="0" dirty="0">
                <a:solidFill>
                  <a:schemeClr val="bg1"/>
                </a:solidFill>
                <a:latin typeface="+mn-lt"/>
              </a:rPr>
              <a:t> or chat online at </a:t>
            </a:r>
            <a:r>
              <a:rPr lang="en-US" sz="3200" b="1" dirty="0">
                <a:solidFill>
                  <a:schemeClr val="bg1"/>
                </a:solidFill>
                <a:latin typeface="+mn-lt"/>
              </a:rPr>
              <a:t>988lifeline.org</a:t>
            </a:r>
            <a:r>
              <a:rPr lang="en-US" sz="3200" b="0" dirty="0">
                <a:solidFill>
                  <a:schemeClr val="bg1"/>
                </a:solidFill>
                <a:latin typeface="+mn-lt"/>
              </a:rPr>
              <a:t> to connect to trained specialists for 24/7 resources and support for those in crisis.</a:t>
            </a:r>
          </a:p>
        </p:txBody>
      </p:sp>
    </p:spTree>
    <p:extLst>
      <p:ext uri="{BB962C8B-B14F-4D97-AF65-F5344CB8AC3E}">
        <p14:creationId xmlns:p14="http://schemas.microsoft.com/office/powerpoint/2010/main" val="23228487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988_Version 2">
    <p:bg>
      <p:bgPr>
        <a:blipFill dpi="0" rotWithShape="1">
          <a:blip r:embed="rId2">
            <a:lum/>
          </a:blip>
          <a:srcRect/>
          <a:stretch>
            <a:fillRect t="-20000" b="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116030C-B1B9-4D6D-80CC-8F3E0ED54C80}"/>
              </a:ext>
            </a:extLst>
          </p:cNvPr>
          <p:cNvSpPr/>
          <p:nvPr userDrawn="1"/>
        </p:nvSpPr>
        <p:spPr>
          <a:xfrm>
            <a:off x="278889" y="1046375"/>
            <a:ext cx="3953745" cy="4996206"/>
          </a:xfrm>
          <a:prstGeom prst="roundRect">
            <a:avLst>
              <a:gd name="adj" fmla="val 4766"/>
            </a:avLst>
          </a:prstGeom>
          <a:solidFill>
            <a:srgbClr val="161E4D"/>
          </a:solidFill>
          <a:ln>
            <a:solidFill>
              <a:srgbClr val="161E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descr="A blue and white sign with white text&#10;&#10;Description automatically generated">
            <a:extLst>
              <a:ext uri="{FF2B5EF4-FFF2-40B4-BE49-F238E27FC236}">
                <a16:creationId xmlns:a16="http://schemas.microsoft.com/office/drawing/2014/main" id="{E5D05BA4-6699-405E-8859-23EB5E7D176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753297" y="6237418"/>
            <a:ext cx="2634949" cy="558590"/>
          </a:xfrm>
          <a:prstGeom prst="rect">
            <a:avLst/>
          </a:prstGeom>
        </p:spPr>
      </p:pic>
      <p:sp>
        <p:nvSpPr>
          <p:cNvPr id="13" name="TextBox 12">
            <a:extLst>
              <a:ext uri="{FF2B5EF4-FFF2-40B4-BE49-F238E27FC236}">
                <a16:creationId xmlns:a16="http://schemas.microsoft.com/office/drawing/2014/main" id="{84B56651-176F-442E-9C30-1FC2EC24D94A}"/>
              </a:ext>
            </a:extLst>
          </p:cNvPr>
          <p:cNvSpPr txBox="1"/>
          <p:nvPr userDrawn="1"/>
        </p:nvSpPr>
        <p:spPr>
          <a:xfrm>
            <a:off x="392010" y="1287310"/>
            <a:ext cx="3727501" cy="4524315"/>
          </a:xfrm>
          <a:prstGeom prst="rect">
            <a:avLst/>
          </a:prstGeom>
          <a:noFill/>
        </p:spPr>
        <p:txBody>
          <a:bodyPr wrap="square" rtlCol="0">
            <a:spAutoFit/>
          </a:bodyPr>
          <a:lstStyle/>
          <a:p>
            <a:pPr algn="ctr"/>
            <a:r>
              <a:rPr lang="en-US" sz="3600" b="0" dirty="0">
                <a:solidFill>
                  <a:schemeClr val="bg1"/>
                </a:solidFill>
                <a:latin typeface="+mn-lt"/>
              </a:rPr>
              <a:t>Call or text </a:t>
            </a:r>
            <a:r>
              <a:rPr lang="en-US" sz="3600" b="1" dirty="0">
                <a:solidFill>
                  <a:schemeClr val="bg1"/>
                </a:solidFill>
                <a:latin typeface="+mn-lt"/>
              </a:rPr>
              <a:t>988</a:t>
            </a:r>
            <a:r>
              <a:rPr lang="en-US" sz="3600" b="0" dirty="0">
                <a:solidFill>
                  <a:schemeClr val="bg1"/>
                </a:solidFill>
                <a:latin typeface="+mn-lt"/>
              </a:rPr>
              <a:t> or </a:t>
            </a:r>
            <a:br>
              <a:rPr lang="en-US" sz="3600" b="0" dirty="0">
                <a:solidFill>
                  <a:schemeClr val="bg1"/>
                </a:solidFill>
                <a:latin typeface="+mn-lt"/>
              </a:rPr>
            </a:br>
            <a:r>
              <a:rPr lang="en-US" sz="3600" b="0" dirty="0">
                <a:solidFill>
                  <a:schemeClr val="bg1"/>
                </a:solidFill>
                <a:latin typeface="+mn-lt"/>
              </a:rPr>
              <a:t>chat online at </a:t>
            </a:r>
            <a:r>
              <a:rPr lang="en-US" sz="3600" b="1" dirty="0">
                <a:solidFill>
                  <a:schemeClr val="bg1"/>
                </a:solidFill>
                <a:latin typeface="+mn-lt"/>
              </a:rPr>
              <a:t>988lifeline.org</a:t>
            </a:r>
            <a:r>
              <a:rPr lang="en-US" sz="3600" b="0" dirty="0">
                <a:solidFill>
                  <a:schemeClr val="bg1"/>
                </a:solidFill>
                <a:latin typeface="+mn-lt"/>
              </a:rPr>
              <a:t> to connect to trained specialists for 24/7 resources and support for those in crisis.</a:t>
            </a:r>
          </a:p>
        </p:txBody>
      </p:sp>
    </p:spTree>
    <p:extLst>
      <p:ext uri="{BB962C8B-B14F-4D97-AF65-F5344CB8AC3E}">
        <p14:creationId xmlns:p14="http://schemas.microsoft.com/office/powerpoint/2010/main" val="33047493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1600" b="0">
                <a:solidFill>
                  <a:srgbClr val="575757"/>
                </a:solidFill>
              </a:defRPr>
            </a:lvl1pPr>
          </a:lstStyle>
          <a:p>
            <a:pPr lvl="0"/>
            <a:r>
              <a:rPr lang="en-US" noProof="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400">
                <a:solidFill>
                  <a:srgbClr val="3D7AA9"/>
                </a:solidFill>
              </a:defRPr>
            </a:lvl1pPr>
          </a:lstStyle>
          <a:p>
            <a:r>
              <a:rPr lang="en-US" noProof="0"/>
              <a:t>Click to edit Master title style</a:t>
            </a:r>
          </a:p>
        </p:txBody>
      </p:sp>
      <p:sp>
        <p:nvSpPr>
          <p:cNvPr id="8" name="Slide Number Placeholder 4">
            <a:extLst>
              <a:ext uri="{FF2B5EF4-FFF2-40B4-BE49-F238E27FC236}">
                <a16:creationId xmlns:a16="http://schemas.microsoft.com/office/drawing/2014/main" id="{8BFACAE3-095A-4795-A210-6E228BA080AA}"/>
              </a:ext>
            </a:extLst>
          </p:cNvPr>
          <p:cNvSpPr txBox="1">
            <a:spLocks/>
          </p:cNvSpPr>
          <p:nvPr userDrawn="1"/>
        </p:nvSpPr>
        <p:spPr>
          <a:xfrm>
            <a:off x="9448800" y="6631286"/>
            <a:ext cx="2743200" cy="226714"/>
          </a:xfrm>
          <a:prstGeom prst="rect">
            <a:avLst/>
          </a:prstGeom>
        </p:spPr>
        <p:txBody>
          <a:bodyPr/>
          <a:lstStyle>
            <a:defPPr>
              <a:defRPr lang="en-US"/>
            </a:defPPr>
            <a:lvl1pPr marL="0" algn="r" defTabSz="914400" rtl="0" eaLnBrk="1" latinLnBrk="0" hangingPunct="1">
              <a:defRPr sz="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53A121-4F83-4F26-A108-B06F810F4A69}" type="slidenum">
              <a:rPr lang="en-US" smtClean="0"/>
              <a:pPr/>
              <a:t>‹#›</a:t>
            </a:fld>
            <a:endParaRPr lang="en-US"/>
          </a:p>
        </p:txBody>
      </p:sp>
    </p:spTree>
    <p:extLst>
      <p:ext uri="{BB962C8B-B14F-4D97-AF65-F5344CB8AC3E}">
        <p14:creationId xmlns:p14="http://schemas.microsoft.com/office/powerpoint/2010/main" val="124724588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9A71A3-950D-4899-B79B-35F2758BD331}"/>
              </a:ext>
            </a:extLst>
          </p:cNvPr>
          <p:cNvGrpSpPr/>
          <p:nvPr userDrawn="1"/>
        </p:nvGrpSpPr>
        <p:grpSpPr>
          <a:xfrm>
            <a:off x="0" y="1207336"/>
            <a:ext cx="12192000" cy="4467863"/>
            <a:chOff x="0" y="1207336"/>
            <a:chExt cx="12192000" cy="4467863"/>
          </a:xfrm>
        </p:grpSpPr>
        <p:sp>
          <p:nvSpPr>
            <p:cNvPr id="33" name="Flowchart: Delay 24">
              <a:extLst>
                <a:ext uri="{FF2B5EF4-FFF2-40B4-BE49-F238E27FC236}">
                  <a16:creationId xmlns:a16="http://schemas.microsoft.com/office/drawing/2014/main" id="{928187B2-0394-40AE-9F9C-6682AC71596C}"/>
                </a:ext>
              </a:extLst>
            </p:cNvPr>
            <p:cNvSpPr/>
            <p:nvPr userDrawn="1"/>
          </p:nvSpPr>
          <p:spPr>
            <a:xfrm flipH="1">
              <a:off x="2613003" y="3441616"/>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Flowchart: Delay 24">
              <a:extLst>
                <a:ext uri="{FF2B5EF4-FFF2-40B4-BE49-F238E27FC236}">
                  <a16:creationId xmlns:a16="http://schemas.microsoft.com/office/drawing/2014/main" id="{355D9AC9-E7B7-459E-925B-0047C675B750}"/>
                </a:ext>
              </a:extLst>
            </p:cNvPr>
            <p:cNvSpPr/>
            <p:nvPr userDrawn="1"/>
          </p:nvSpPr>
          <p:spPr>
            <a:xfrm>
              <a:off x="9491472" y="1379494"/>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Rectangle 14">
              <a:extLst>
                <a:ext uri="{FF2B5EF4-FFF2-40B4-BE49-F238E27FC236}">
                  <a16:creationId xmlns:a16="http://schemas.microsoft.com/office/drawing/2014/main" id="{5302FB5C-BDE1-4891-8E91-CB3F868629BB}"/>
                </a:ext>
              </a:extLst>
            </p:cNvPr>
            <p:cNvSpPr/>
            <p:nvPr userDrawn="1"/>
          </p:nvSpPr>
          <p:spPr>
            <a:xfrm>
              <a:off x="4416552" y="1207336"/>
              <a:ext cx="5074920" cy="356616"/>
            </a:xfrm>
            <a:prstGeom prst="rect">
              <a:avLst/>
            </a:prstGeom>
            <a:gradFill flip="none" rotWithShape="1">
              <a:gsLst>
                <a:gs pos="0">
                  <a:srgbClr val="BAC82F"/>
                </a:gs>
                <a:gs pos="100000">
                  <a:srgbClr val="0C6D8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ectangle 10">
              <a:extLst>
                <a:ext uri="{FF2B5EF4-FFF2-40B4-BE49-F238E27FC236}">
                  <a16:creationId xmlns:a16="http://schemas.microsoft.com/office/drawing/2014/main" id="{D09DE4F0-7E7E-4423-A407-CD6485ACBB4F}"/>
                </a:ext>
              </a:extLst>
            </p:cNvPr>
            <p:cNvSpPr/>
            <p:nvPr userDrawn="1"/>
          </p:nvSpPr>
          <p:spPr>
            <a:xfrm>
              <a:off x="0" y="1207336"/>
              <a:ext cx="4416552" cy="356616"/>
            </a:xfrm>
            <a:prstGeom prst="rect">
              <a:avLst/>
            </a:prstGeom>
            <a:gradFill flip="none" rotWithShape="1">
              <a:gsLst>
                <a:gs pos="0">
                  <a:srgbClr val="F2C020"/>
                </a:gs>
                <a:gs pos="100000">
                  <a:srgbClr val="BAC82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4ED74833-8EE3-4FA9-B6D2-03710E410482}"/>
                </a:ext>
              </a:extLst>
            </p:cNvPr>
            <p:cNvSpPr/>
            <p:nvPr userDrawn="1"/>
          </p:nvSpPr>
          <p:spPr>
            <a:xfrm>
              <a:off x="4416552" y="3269385"/>
              <a:ext cx="5074920" cy="356616"/>
            </a:xfrm>
            <a:prstGeom prst="rect">
              <a:avLst/>
            </a:prstGeom>
            <a:gradFill flip="none" rotWithShape="1">
              <a:gsLst>
                <a:gs pos="0">
                  <a:schemeClr val="tx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36">
              <a:extLst>
                <a:ext uri="{FF2B5EF4-FFF2-40B4-BE49-F238E27FC236}">
                  <a16:creationId xmlns:a16="http://schemas.microsoft.com/office/drawing/2014/main" id="{94005B59-B78D-469E-BAA4-E7B2A61E103D}"/>
                </a:ext>
              </a:extLst>
            </p:cNvPr>
            <p:cNvSpPr/>
            <p:nvPr userDrawn="1"/>
          </p:nvSpPr>
          <p:spPr>
            <a:xfrm>
              <a:off x="4414968" y="5318583"/>
              <a:ext cx="5074920" cy="356616"/>
            </a:xfrm>
            <a:prstGeom prst="rect">
              <a:avLst/>
            </a:prstGeom>
            <a:gradFill flip="none" rotWithShape="1">
              <a:gsLst>
                <a:gs pos="0">
                  <a:schemeClr val="tx2"/>
                </a:gs>
                <a:gs pos="52000">
                  <a:schemeClr val="accent3"/>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4" name="Rectangle 63">
              <a:extLst>
                <a:ext uri="{FF2B5EF4-FFF2-40B4-BE49-F238E27FC236}">
                  <a16:creationId xmlns:a16="http://schemas.microsoft.com/office/drawing/2014/main" id="{40BE4BEF-834D-4D0F-8E96-F1F8E6600C46}"/>
                </a:ext>
              </a:extLst>
            </p:cNvPr>
            <p:cNvSpPr/>
            <p:nvPr userDrawn="1"/>
          </p:nvSpPr>
          <p:spPr>
            <a:xfrm>
              <a:off x="9448800" y="5317275"/>
              <a:ext cx="2743200" cy="356616"/>
            </a:xfrm>
            <a:prstGeom prst="rect">
              <a:avLst/>
            </a:prstGeom>
            <a:gradFill flip="none" rotWithShape="1">
              <a:gsLst>
                <a:gs pos="0">
                  <a:schemeClr val="accent5"/>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Title 1">
            <a:extLst>
              <a:ext uri="{FF2B5EF4-FFF2-40B4-BE49-F238E27FC236}">
                <a16:creationId xmlns:a16="http://schemas.microsoft.com/office/drawing/2014/main" id="{1A4D6C00-E83E-4187-903F-A0A515BA93F6}"/>
              </a:ext>
            </a:extLst>
          </p:cNvPr>
          <p:cNvSpPr>
            <a:spLocks noGrp="1"/>
          </p:cNvSpPr>
          <p:nvPr>
            <p:ph type="title" hasCustomPrompt="1"/>
          </p:nvPr>
        </p:nvSpPr>
        <p:spPr>
          <a:xfrm>
            <a:off x="462638" y="2079876"/>
            <a:ext cx="3052087" cy="1475598"/>
          </a:xfrm>
        </p:spPr>
        <p:txBody>
          <a:bodyPr lIns="0" tIns="0" rIns="0" bIns="0"/>
          <a:lstStyle>
            <a:lvl1pPr>
              <a:defRPr/>
            </a:lvl1pPr>
          </a:lstStyle>
          <a:p>
            <a:r>
              <a:rPr lang="en-US" dirty="0"/>
              <a:t>CLICK TO EDIT</a:t>
            </a:r>
            <a:br>
              <a:rPr lang="en-US" dirty="0"/>
            </a:br>
            <a:r>
              <a:rPr lang="en-US" dirty="0"/>
              <a:t>MASTER TITLE</a:t>
            </a:r>
            <a:br>
              <a:rPr lang="en-US" dirty="0"/>
            </a:br>
            <a:r>
              <a:rPr lang="en-US" dirty="0"/>
              <a:t>STYLE</a:t>
            </a:r>
            <a:endParaRPr lang="ru-RU" dirty="0"/>
          </a:p>
        </p:txBody>
      </p:sp>
      <p:sp>
        <p:nvSpPr>
          <p:cNvPr id="8" name="Text Placeholder 7">
            <a:extLst>
              <a:ext uri="{FF2B5EF4-FFF2-40B4-BE49-F238E27FC236}">
                <a16:creationId xmlns:a16="http://schemas.microsoft.com/office/drawing/2014/main" id="{00F0DE95-4ED7-482F-BB4E-C1238B352DAD}"/>
              </a:ext>
            </a:extLst>
          </p:cNvPr>
          <p:cNvSpPr>
            <a:spLocks noGrp="1"/>
          </p:cNvSpPr>
          <p:nvPr>
            <p:ph type="body" sz="quarter" idx="13" hasCustomPrompt="1"/>
          </p:nvPr>
        </p:nvSpPr>
        <p:spPr>
          <a:xfrm>
            <a:off x="461963" y="3587769"/>
            <a:ext cx="1726129" cy="291597"/>
          </a:xfrm>
        </p:spPr>
        <p:txBody>
          <a:bodyPr lIns="0" tIns="0" rIns="0" bIns="0">
            <a:normAutofit/>
          </a:bodyPr>
          <a:lstStyle>
            <a:lvl1pPr marL="0" indent="0">
              <a:buNone/>
              <a:defRPr sz="2000" b="1" i="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20XX-20XX</a:t>
            </a:r>
            <a:endParaRPr lang="ru-RU" dirty="0"/>
          </a:p>
        </p:txBody>
      </p:sp>
      <p:sp>
        <p:nvSpPr>
          <p:cNvPr id="9" name="Text Placeholder 7">
            <a:extLst>
              <a:ext uri="{FF2B5EF4-FFF2-40B4-BE49-F238E27FC236}">
                <a16:creationId xmlns:a16="http://schemas.microsoft.com/office/drawing/2014/main" id="{1F135EA3-D982-467F-B90A-B791DFDDA877}"/>
              </a:ext>
            </a:extLst>
          </p:cNvPr>
          <p:cNvSpPr>
            <a:spLocks noGrp="1"/>
          </p:cNvSpPr>
          <p:nvPr>
            <p:ph type="body" sz="quarter" idx="14" hasCustomPrompt="1"/>
          </p:nvPr>
        </p:nvSpPr>
        <p:spPr>
          <a:xfrm>
            <a:off x="461963" y="3927199"/>
            <a:ext cx="1726129" cy="378571"/>
          </a:xfrm>
        </p:spPr>
        <p:txBody>
          <a:bodyPr lIns="0" tIns="0" rIns="0" bIns="0">
            <a:normAutofit/>
          </a:bodyPr>
          <a:lstStyle>
            <a:lvl1pPr marL="0" indent="0">
              <a:buNone/>
              <a:defRPr sz="2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 Years Plan</a:t>
            </a:r>
            <a:endParaRPr lang="ru-RU" dirty="0"/>
          </a:p>
        </p:txBody>
      </p:sp>
      <p:sp>
        <p:nvSpPr>
          <p:cNvPr id="106" name="Picture Placeholder 104">
            <a:extLst>
              <a:ext uri="{FF2B5EF4-FFF2-40B4-BE49-F238E27FC236}">
                <a16:creationId xmlns:a16="http://schemas.microsoft.com/office/drawing/2014/main" id="{4580320F-7723-4672-AB19-22C87ECD53D3}"/>
              </a:ext>
            </a:extLst>
          </p:cNvPr>
          <p:cNvSpPr>
            <a:spLocks noGrp="1"/>
          </p:cNvSpPr>
          <p:nvPr>
            <p:ph type="pic" sz="quarter" idx="56"/>
          </p:nvPr>
        </p:nvSpPr>
        <p:spPr>
          <a:xfrm>
            <a:off x="461963" y="5725379"/>
            <a:ext cx="950912" cy="685800"/>
          </a:xfrm>
          <a:ln w="3556">
            <a:solidFill>
              <a:srgbClr val="454D55"/>
            </a:solidFill>
          </a:ln>
        </p:spPr>
        <p:txBody>
          <a:bodyPr anchor="ctr" anchorCtr="0">
            <a:noAutofit/>
          </a:bodyPr>
          <a:lstStyle>
            <a:lvl1pPr marL="0" indent="0" algn="ctr">
              <a:buNone/>
              <a:defRPr sz="1200"/>
            </a:lvl1pPr>
          </a:lstStyle>
          <a:p>
            <a:r>
              <a:rPr lang="en-US" dirty="0"/>
              <a:t>Click icon to add picture</a:t>
            </a:r>
            <a:endParaRPr lang="ru-RU"/>
          </a:p>
        </p:txBody>
      </p:sp>
      <p:sp>
        <p:nvSpPr>
          <p:cNvPr id="108" name="Text Placeholder 42">
            <a:extLst>
              <a:ext uri="{FF2B5EF4-FFF2-40B4-BE49-F238E27FC236}">
                <a16:creationId xmlns:a16="http://schemas.microsoft.com/office/drawing/2014/main" id="{F6CA33C8-1786-4D07-8C52-AE1469894B67}"/>
              </a:ext>
            </a:extLst>
          </p:cNvPr>
          <p:cNvSpPr>
            <a:spLocks noGrp="1"/>
          </p:cNvSpPr>
          <p:nvPr>
            <p:ph type="body" sz="quarter" idx="57" hasCustomPrompt="1"/>
          </p:nvPr>
        </p:nvSpPr>
        <p:spPr>
          <a:xfrm>
            <a:off x="2565129" y="863644"/>
            <a:ext cx="1044000" cy="1044000"/>
          </a:xfrm>
          <a:prstGeom prst="ellipse">
            <a:avLst/>
          </a:prstGeom>
          <a:solidFill>
            <a:srgbClr val="BAC82F"/>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44" name="Text Placeholder 42">
            <a:extLst>
              <a:ext uri="{FF2B5EF4-FFF2-40B4-BE49-F238E27FC236}">
                <a16:creationId xmlns:a16="http://schemas.microsoft.com/office/drawing/2014/main" id="{62E3BBD0-72BD-45D7-BE15-8B93AFB86258}"/>
              </a:ext>
            </a:extLst>
          </p:cNvPr>
          <p:cNvSpPr>
            <a:spLocks noGrp="1"/>
          </p:cNvSpPr>
          <p:nvPr>
            <p:ph type="body" sz="quarter" idx="15" hasCustomPrompt="1"/>
          </p:nvPr>
        </p:nvSpPr>
        <p:spPr>
          <a:xfrm>
            <a:off x="4414968" y="843980"/>
            <a:ext cx="1044000" cy="1044000"/>
          </a:xfrm>
          <a:prstGeom prst="ellipse">
            <a:avLst/>
          </a:prstGeom>
          <a:solidFill>
            <a:schemeClr val="bg1"/>
          </a:solidFill>
          <a:ln w="72390">
            <a:solidFill>
              <a:srgbClr val="BAC82F"/>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80" name="Text Placeholder 7">
            <a:extLst>
              <a:ext uri="{FF2B5EF4-FFF2-40B4-BE49-F238E27FC236}">
                <a16:creationId xmlns:a16="http://schemas.microsoft.com/office/drawing/2014/main" id="{C695E72E-773D-407A-AFA4-EF90ADF9D131}"/>
              </a:ext>
            </a:extLst>
          </p:cNvPr>
          <p:cNvSpPr>
            <a:spLocks noGrp="1"/>
          </p:cNvSpPr>
          <p:nvPr>
            <p:ph type="body" sz="quarter" idx="32" hasCustomPrompt="1"/>
          </p:nvPr>
        </p:nvSpPr>
        <p:spPr>
          <a:xfrm>
            <a:off x="4078435" y="436306"/>
            <a:ext cx="1726129" cy="204276"/>
          </a:xfrm>
        </p:spPr>
        <p:txBody>
          <a:bodyPr lIns="0" tIns="0" rIns="0" bIns="0">
            <a:normAutofit/>
          </a:bodyPr>
          <a:lstStyle>
            <a:lvl1pPr marL="0" indent="0" algn="ctr">
              <a:buNone/>
              <a:defRPr sz="1500" b="0" i="0">
                <a:solidFill>
                  <a:srgbClr val="BAC82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1" name="Text Placeholder 7">
            <a:extLst>
              <a:ext uri="{FF2B5EF4-FFF2-40B4-BE49-F238E27FC236}">
                <a16:creationId xmlns:a16="http://schemas.microsoft.com/office/drawing/2014/main" id="{7463FB1C-AFEB-4EAE-B84D-A1613AF5BA7C}"/>
              </a:ext>
            </a:extLst>
          </p:cNvPr>
          <p:cNvSpPr>
            <a:spLocks noGrp="1"/>
          </p:cNvSpPr>
          <p:nvPr>
            <p:ph type="body" sz="quarter" idx="33" hasCustomPrompt="1"/>
          </p:nvPr>
        </p:nvSpPr>
        <p:spPr>
          <a:xfrm>
            <a:off x="4078434"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0" name="Text Placeholder 42">
            <a:extLst>
              <a:ext uri="{FF2B5EF4-FFF2-40B4-BE49-F238E27FC236}">
                <a16:creationId xmlns:a16="http://schemas.microsoft.com/office/drawing/2014/main" id="{12DFAD2F-3ED1-46BF-B662-2E96A42C48E7}"/>
              </a:ext>
            </a:extLst>
          </p:cNvPr>
          <p:cNvSpPr>
            <a:spLocks noGrp="1"/>
          </p:cNvSpPr>
          <p:nvPr>
            <p:ph type="body" sz="quarter" idx="17" hasCustomPrompt="1"/>
          </p:nvPr>
        </p:nvSpPr>
        <p:spPr>
          <a:xfrm>
            <a:off x="5759136" y="863644"/>
            <a:ext cx="1044000" cy="1044000"/>
          </a:xfrm>
          <a:prstGeom prst="ellipse">
            <a:avLst/>
          </a:prstGeom>
          <a:solidFill>
            <a:schemeClr val="bg1"/>
          </a:solidFill>
          <a:ln w="72390">
            <a:solidFill>
              <a:schemeClr val="accent2">
                <a:alpha val="60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82" name="Text Placeholder 7">
            <a:extLst>
              <a:ext uri="{FF2B5EF4-FFF2-40B4-BE49-F238E27FC236}">
                <a16:creationId xmlns:a16="http://schemas.microsoft.com/office/drawing/2014/main" id="{622FB247-DB8F-4B67-B9EA-5741E1DDBEEE}"/>
              </a:ext>
            </a:extLst>
          </p:cNvPr>
          <p:cNvSpPr>
            <a:spLocks noGrp="1"/>
          </p:cNvSpPr>
          <p:nvPr>
            <p:ph type="body" sz="quarter" idx="34" hasCustomPrompt="1"/>
          </p:nvPr>
        </p:nvSpPr>
        <p:spPr>
          <a:xfrm>
            <a:off x="5422681" y="2025874"/>
            <a:ext cx="1726129" cy="204276"/>
          </a:xfrm>
        </p:spPr>
        <p:txBody>
          <a:bodyPr lIns="0" tIns="0" rIns="0" bIns="0">
            <a:normAutofit/>
          </a:bodyPr>
          <a:lstStyle>
            <a:lvl1pPr marL="0" indent="0" algn="ctr">
              <a:buNone/>
              <a:defRPr sz="1500" b="0" i="0">
                <a:solidFill>
                  <a:srgbClr val="81BF3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3" name="Text Placeholder 7">
            <a:extLst>
              <a:ext uri="{FF2B5EF4-FFF2-40B4-BE49-F238E27FC236}">
                <a16:creationId xmlns:a16="http://schemas.microsoft.com/office/drawing/2014/main" id="{CE2C8800-C93B-4E93-9AE2-9CBFC1E6D764}"/>
              </a:ext>
            </a:extLst>
          </p:cNvPr>
          <p:cNvSpPr>
            <a:spLocks noGrp="1"/>
          </p:cNvSpPr>
          <p:nvPr>
            <p:ph type="body" sz="quarter" idx="35" hasCustomPrompt="1"/>
          </p:nvPr>
        </p:nvSpPr>
        <p:spPr>
          <a:xfrm>
            <a:off x="5422680"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9" name="Text Placeholder 42">
            <a:extLst>
              <a:ext uri="{FF2B5EF4-FFF2-40B4-BE49-F238E27FC236}">
                <a16:creationId xmlns:a16="http://schemas.microsoft.com/office/drawing/2014/main" id="{CC1B1148-CFC2-4FF7-8B7C-9502EB650064}"/>
              </a:ext>
            </a:extLst>
          </p:cNvPr>
          <p:cNvSpPr>
            <a:spLocks noGrp="1"/>
          </p:cNvSpPr>
          <p:nvPr>
            <p:ph type="body" sz="quarter" idx="18" hasCustomPrompt="1"/>
          </p:nvPr>
        </p:nvSpPr>
        <p:spPr>
          <a:xfrm>
            <a:off x="7103304" y="863644"/>
            <a:ext cx="1044000" cy="1044000"/>
          </a:xfrm>
          <a:prstGeom prst="ellipse">
            <a:avLst/>
          </a:prstGeom>
          <a:solidFill>
            <a:schemeClr val="bg1"/>
          </a:solidFill>
          <a:ln w="72390">
            <a:solidFill>
              <a:schemeClr val="accent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84" name="Text Placeholder 7">
            <a:extLst>
              <a:ext uri="{FF2B5EF4-FFF2-40B4-BE49-F238E27FC236}">
                <a16:creationId xmlns:a16="http://schemas.microsoft.com/office/drawing/2014/main" id="{60559160-7568-4A5B-88B4-DBB3C42D5D10}"/>
              </a:ext>
            </a:extLst>
          </p:cNvPr>
          <p:cNvSpPr>
            <a:spLocks noGrp="1"/>
          </p:cNvSpPr>
          <p:nvPr>
            <p:ph type="body" sz="quarter" idx="36" hasCustomPrompt="1"/>
          </p:nvPr>
        </p:nvSpPr>
        <p:spPr>
          <a:xfrm>
            <a:off x="6755391" y="437795"/>
            <a:ext cx="1726129" cy="204276"/>
          </a:xfrm>
        </p:spPr>
        <p:txBody>
          <a:bodyPr lIns="0" tIns="0" rIns="0" bIns="0">
            <a:normAutofit/>
          </a:bodyPr>
          <a:lstStyle>
            <a:lvl1pPr marL="0" indent="0" algn="ctr">
              <a:buNone/>
              <a:defRPr sz="1500" b="0" i="0">
                <a:solidFill>
                  <a:srgbClr val="2CA05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5" name="Text Placeholder 7">
            <a:extLst>
              <a:ext uri="{FF2B5EF4-FFF2-40B4-BE49-F238E27FC236}">
                <a16:creationId xmlns:a16="http://schemas.microsoft.com/office/drawing/2014/main" id="{AED30C6D-348A-4701-A27D-F10DFC175AC0}"/>
              </a:ext>
            </a:extLst>
          </p:cNvPr>
          <p:cNvSpPr>
            <a:spLocks noGrp="1"/>
          </p:cNvSpPr>
          <p:nvPr>
            <p:ph type="body" sz="quarter" idx="37" hasCustomPrompt="1"/>
          </p:nvPr>
        </p:nvSpPr>
        <p:spPr>
          <a:xfrm>
            <a:off x="6755390"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6" name="Text Placeholder 42">
            <a:extLst>
              <a:ext uri="{FF2B5EF4-FFF2-40B4-BE49-F238E27FC236}">
                <a16:creationId xmlns:a16="http://schemas.microsoft.com/office/drawing/2014/main" id="{DC934A70-FE40-4A89-9799-1A672346662A}"/>
              </a:ext>
            </a:extLst>
          </p:cNvPr>
          <p:cNvSpPr>
            <a:spLocks noGrp="1"/>
          </p:cNvSpPr>
          <p:nvPr>
            <p:ph type="body" sz="quarter" idx="16" hasCustomPrompt="1"/>
          </p:nvPr>
        </p:nvSpPr>
        <p:spPr>
          <a:xfrm>
            <a:off x="8447472" y="863644"/>
            <a:ext cx="1044000" cy="1044000"/>
          </a:xfrm>
          <a:prstGeom prst="ellipse">
            <a:avLst/>
          </a:prstGeom>
          <a:solidFill>
            <a:schemeClr val="bg1"/>
          </a:solidFill>
          <a:ln w="72390">
            <a:solidFill>
              <a:schemeClr val="accent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6" name="Text Placeholder 7">
            <a:extLst>
              <a:ext uri="{FF2B5EF4-FFF2-40B4-BE49-F238E27FC236}">
                <a16:creationId xmlns:a16="http://schemas.microsoft.com/office/drawing/2014/main" id="{AB11D018-DEEE-4BCE-B5F0-2B33DD39A6B9}"/>
              </a:ext>
            </a:extLst>
          </p:cNvPr>
          <p:cNvSpPr>
            <a:spLocks noGrp="1"/>
          </p:cNvSpPr>
          <p:nvPr>
            <p:ph type="body" sz="quarter" idx="38" hasCustomPrompt="1"/>
          </p:nvPr>
        </p:nvSpPr>
        <p:spPr>
          <a:xfrm>
            <a:off x="8106873" y="2025874"/>
            <a:ext cx="1726129" cy="204276"/>
          </a:xfrm>
        </p:spPr>
        <p:txBody>
          <a:bodyPr lIns="0" tIns="0" rIns="0" bIns="0">
            <a:normAutofit/>
          </a:bodyPr>
          <a:lstStyle>
            <a:lvl1pPr marL="0" indent="0" algn="ctr">
              <a:buNone/>
              <a:defRPr sz="1500" b="0" i="0">
                <a:solidFill>
                  <a:srgbClr val="1B866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7" name="Text Placeholder 7">
            <a:extLst>
              <a:ext uri="{FF2B5EF4-FFF2-40B4-BE49-F238E27FC236}">
                <a16:creationId xmlns:a16="http://schemas.microsoft.com/office/drawing/2014/main" id="{085539ED-B933-484F-8ECB-700829A52CAB}"/>
              </a:ext>
            </a:extLst>
          </p:cNvPr>
          <p:cNvSpPr>
            <a:spLocks noGrp="1"/>
          </p:cNvSpPr>
          <p:nvPr>
            <p:ph type="body" sz="quarter" idx="39" hasCustomPrompt="1"/>
          </p:nvPr>
        </p:nvSpPr>
        <p:spPr>
          <a:xfrm>
            <a:off x="8106872"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3" name="Text Placeholder 42">
            <a:extLst>
              <a:ext uri="{FF2B5EF4-FFF2-40B4-BE49-F238E27FC236}">
                <a16:creationId xmlns:a16="http://schemas.microsoft.com/office/drawing/2014/main" id="{F3728A77-BAED-49CA-87A0-DFCB220B3A28}"/>
              </a:ext>
            </a:extLst>
          </p:cNvPr>
          <p:cNvSpPr>
            <a:spLocks noGrp="1"/>
          </p:cNvSpPr>
          <p:nvPr>
            <p:ph type="body" sz="quarter" idx="28" hasCustomPrompt="1"/>
          </p:nvPr>
        </p:nvSpPr>
        <p:spPr>
          <a:xfrm>
            <a:off x="10705088" y="1917406"/>
            <a:ext cx="1044000" cy="1044000"/>
          </a:xfrm>
          <a:prstGeom prst="ellipse">
            <a:avLst/>
          </a:prstGeom>
          <a:solidFill>
            <a:schemeClr val="tx1"/>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57" name="Text Placeholder 42">
            <a:extLst>
              <a:ext uri="{FF2B5EF4-FFF2-40B4-BE49-F238E27FC236}">
                <a16:creationId xmlns:a16="http://schemas.microsoft.com/office/drawing/2014/main" id="{D7526F27-FC58-40E7-A76A-47A27D23255B}"/>
              </a:ext>
            </a:extLst>
          </p:cNvPr>
          <p:cNvSpPr>
            <a:spLocks noGrp="1"/>
          </p:cNvSpPr>
          <p:nvPr>
            <p:ph type="body" sz="quarter" idx="20" hasCustomPrompt="1"/>
          </p:nvPr>
        </p:nvSpPr>
        <p:spPr>
          <a:xfrm>
            <a:off x="8447472" y="2914158"/>
            <a:ext cx="1044000" cy="1044000"/>
          </a:xfrm>
          <a:prstGeom prst="ellipse">
            <a:avLst/>
          </a:prstGeom>
          <a:solidFill>
            <a:schemeClr val="bg1"/>
          </a:solidFill>
          <a:ln w="72390">
            <a:solidFill>
              <a:schemeClr val="bg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4" name="Text Placeholder 7">
            <a:extLst>
              <a:ext uri="{FF2B5EF4-FFF2-40B4-BE49-F238E27FC236}">
                <a16:creationId xmlns:a16="http://schemas.microsoft.com/office/drawing/2014/main" id="{0D030018-A573-45D1-B6EF-210F3CF92D5F}"/>
              </a:ext>
            </a:extLst>
          </p:cNvPr>
          <p:cNvSpPr>
            <a:spLocks noGrp="1"/>
          </p:cNvSpPr>
          <p:nvPr>
            <p:ph type="body" sz="quarter" idx="46" hasCustomPrompt="1"/>
          </p:nvPr>
        </p:nvSpPr>
        <p:spPr>
          <a:xfrm>
            <a:off x="8105170" y="4073394"/>
            <a:ext cx="1726129" cy="204276"/>
          </a:xfrm>
        </p:spPr>
        <p:txBody>
          <a:bodyPr lIns="0" tIns="0" rIns="0" bIns="0">
            <a:normAutofit/>
          </a:bodyPr>
          <a:lstStyle>
            <a:lvl1pPr marL="0" indent="0" algn="ctr">
              <a:buNone/>
              <a:defRPr sz="1500" b="0" i="0">
                <a:solidFill>
                  <a:srgbClr val="0C6D8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5" name="Text Placeholder 7">
            <a:extLst>
              <a:ext uri="{FF2B5EF4-FFF2-40B4-BE49-F238E27FC236}">
                <a16:creationId xmlns:a16="http://schemas.microsoft.com/office/drawing/2014/main" id="{91FC8372-90CA-42B7-A237-0BC81F2687CB}"/>
              </a:ext>
            </a:extLst>
          </p:cNvPr>
          <p:cNvSpPr>
            <a:spLocks noGrp="1"/>
          </p:cNvSpPr>
          <p:nvPr>
            <p:ph type="body" sz="quarter" idx="47" hasCustomPrompt="1"/>
          </p:nvPr>
        </p:nvSpPr>
        <p:spPr>
          <a:xfrm>
            <a:off x="8105169"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8" name="Text Placeholder 42">
            <a:extLst>
              <a:ext uri="{FF2B5EF4-FFF2-40B4-BE49-F238E27FC236}">
                <a16:creationId xmlns:a16="http://schemas.microsoft.com/office/drawing/2014/main" id="{242D0BB2-4F17-4A8D-87A7-FADA2CAEC6F5}"/>
              </a:ext>
            </a:extLst>
          </p:cNvPr>
          <p:cNvSpPr>
            <a:spLocks noGrp="1"/>
          </p:cNvSpPr>
          <p:nvPr>
            <p:ph type="body" sz="quarter" idx="21" hasCustomPrompt="1"/>
          </p:nvPr>
        </p:nvSpPr>
        <p:spPr>
          <a:xfrm>
            <a:off x="7103304" y="2914158"/>
            <a:ext cx="1044000" cy="1044000"/>
          </a:xfrm>
          <a:prstGeom prst="ellipse">
            <a:avLst/>
          </a:prstGeom>
          <a:solidFill>
            <a:schemeClr val="bg1"/>
          </a:solidFill>
          <a:ln w="72390">
            <a:solidFill>
              <a:schemeClr val="bg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90" name="Text Placeholder 7">
            <a:extLst>
              <a:ext uri="{FF2B5EF4-FFF2-40B4-BE49-F238E27FC236}">
                <a16:creationId xmlns:a16="http://schemas.microsoft.com/office/drawing/2014/main" id="{7F7CC596-D7AD-4DCE-B864-BB1A6A7C8B15}"/>
              </a:ext>
            </a:extLst>
          </p:cNvPr>
          <p:cNvSpPr>
            <a:spLocks noGrp="1"/>
          </p:cNvSpPr>
          <p:nvPr>
            <p:ph type="body" sz="quarter" idx="42" hasCustomPrompt="1"/>
          </p:nvPr>
        </p:nvSpPr>
        <p:spPr>
          <a:xfrm>
            <a:off x="6755390" y="2505648"/>
            <a:ext cx="1726129" cy="204276"/>
          </a:xfrm>
        </p:spPr>
        <p:txBody>
          <a:bodyPr lIns="0" tIns="0" rIns="0" bIns="0">
            <a:normAutofit/>
          </a:bodyPr>
          <a:lstStyle>
            <a:lvl1pPr marL="0" indent="0" algn="ctr">
              <a:buNone/>
              <a:defRPr sz="1500" b="0" i="0">
                <a:solidFill>
                  <a:srgbClr val="403474"/>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1" name="Text Placeholder 7">
            <a:extLst>
              <a:ext uri="{FF2B5EF4-FFF2-40B4-BE49-F238E27FC236}">
                <a16:creationId xmlns:a16="http://schemas.microsoft.com/office/drawing/2014/main" id="{28E66912-ACE9-4007-9A2B-050DC9408A24}"/>
              </a:ext>
            </a:extLst>
          </p:cNvPr>
          <p:cNvSpPr>
            <a:spLocks noGrp="1"/>
          </p:cNvSpPr>
          <p:nvPr>
            <p:ph type="body" sz="quarter" idx="43" hasCustomPrompt="1"/>
          </p:nvPr>
        </p:nvSpPr>
        <p:spPr>
          <a:xfrm>
            <a:off x="6755389"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9" name="Text Placeholder 42">
            <a:extLst>
              <a:ext uri="{FF2B5EF4-FFF2-40B4-BE49-F238E27FC236}">
                <a16:creationId xmlns:a16="http://schemas.microsoft.com/office/drawing/2014/main" id="{CC1EC2BE-5D73-4D49-B2F2-4DA2785D6EAD}"/>
              </a:ext>
            </a:extLst>
          </p:cNvPr>
          <p:cNvSpPr>
            <a:spLocks noGrp="1"/>
          </p:cNvSpPr>
          <p:nvPr>
            <p:ph type="body" sz="quarter" idx="22" hasCustomPrompt="1"/>
          </p:nvPr>
        </p:nvSpPr>
        <p:spPr>
          <a:xfrm>
            <a:off x="5759136" y="2914158"/>
            <a:ext cx="1044000" cy="1044000"/>
          </a:xfrm>
          <a:prstGeom prst="ellipse">
            <a:avLst/>
          </a:prstGeom>
          <a:solidFill>
            <a:schemeClr val="bg1"/>
          </a:solidFill>
          <a:ln w="72390">
            <a:solidFill>
              <a:schemeClr val="accent1">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2" name="Text Placeholder 7">
            <a:extLst>
              <a:ext uri="{FF2B5EF4-FFF2-40B4-BE49-F238E27FC236}">
                <a16:creationId xmlns:a16="http://schemas.microsoft.com/office/drawing/2014/main" id="{441FE3C4-7737-4EB6-9280-FAD8852FB4B8}"/>
              </a:ext>
            </a:extLst>
          </p:cNvPr>
          <p:cNvSpPr>
            <a:spLocks noGrp="1"/>
          </p:cNvSpPr>
          <p:nvPr>
            <p:ph type="body" sz="quarter" idx="44" hasCustomPrompt="1"/>
          </p:nvPr>
        </p:nvSpPr>
        <p:spPr>
          <a:xfrm>
            <a:off x="5420978" y="4073394"/>
            <a:ext cx="1726129" cy="204276"/>
          </a:xfrm>
        </p:spPr>
        <p:txBody>
          <a:bodyPr lIns="0" tIns="0" rIns="0" bIns="0">
            <a:normAutofit/>
          </a:bodyPr>
          <a:lstStyle>
            <a:lvl1pPr marL="0" indent="0" algn="ctr">
              <a:buNone/>
              <a:defRPr sz="1500" b="0" i="0">
                <a:solidFill>
                  <a:srgbClr val="571B6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3" name="Text Placeholder 7">
            <a:extLst>
              <a:ext uri="{FF2B5EF4-FFF2-40B4-BE49-F238E27FC236}">
                <a16:creationId xmlns:a16="http://schemas.microsoft.com/office/drawing/2014/main" id="{70EF49EC-F8D8-463F-B786-F2C04C33AEE7}"/>
              </a:ext>
            </a:extLst>
          </p:cNvPr>
          <p:cNvSpPr>
            <a:spLocks noGrp="1"/>
          </p:cNvSpPr>
          <p:nvPr>
            <p:ph type="body" sz="quarter" idx="45" hasCustomPrompt="1"/>
          </p:nvPr>
        </p:nvSpPr>
        <p:spPr>
          <a:xfrm>
            <a:off x="5420977"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6" name="Text Placeholder 42">
            <a:extLst>
              <a:ext uri="{FF2B5EF4-FFF2-40B4-BE49-F238E27FC236}">
                <a16:creationId xmlns:a16="http://schemas.microsoft.com/office/drawing/2014/main" id="{997AC0B1-99FC-455E-A896-3C370BB38C53}"/>
              </a:ext>
            </a:extLst>
          </p:cNvPr>
          <p:cNvSpPr>
            <a:spLocks noGrp="1"/>
          </p:cNvSpPr>
          <p:nvPr>
            <p:ph type="body" sz="quarter" idx="19" hasCustomPrompt="1"/>
          </p:nvPr>
        </p:nvSpPr>
        <p:spPr>
          <a:xfrm>
            <a:off x="4414968" y="2914158"/>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8" name="Text Placeholder 7">
            <a:extLst>
              <a:ext uri="{FF2B5EF4-FFF2-40B4-BE49-F238E27FC236}">
                <a16:creationId xmlns:a16="http://schemas.microsoft.com/office/drawing/2014/main" id="{D66EAED5-741C-44D6-840F-C90C1AF74A23}"/>
              </a:ext>
            </a:extLst>
          </p:cNvPr>
          <p:cNvSpPr>
            <a:spLocks noGrp="1"/>
          </p:cNvSpPr>
          <p:nvPr>
            <p:ph type="body" sz="quarter" idx="40" hasCustomPrompt="1"/>
          </p:nvPr>
        </p:nvSpPr>
        <p:spPr>
          <a:xfrm>
            <a:off x="4071198" y="2505648"/>
            <a:ext cx="1726129" cy="204276"/>
          </a:xfrm>
        </p:spPr>
        <p:txBody>
          <a:bodyPr lIns="0" tIns="0" rIns="0" bIns="0">
            <a:normAutofit/>
          </a:bodyPr>
          <a:lstStyle>
            <a:lvl1pPr marL="0" indent="0" algn="ctr">
              <a:buNone/>
              <a:defRPr sz="1500" b="0" i="0">
                <a:solidFill>
                  <a:srgbClr val="6F006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9" name="Text Placeholder 7">
            <a:extLst>
              <a:ext uri="{FF2B5EF4-FFF2-40B4-BE49-F238E27FC236}">
                <a16:creationId xmlns:a16="http://schemas.microsoft.com/office/drawing/2014/main" id="{7887B0FE-2AB8-455F-8EC7-C8F31FEA27CC}"/>
              </a:ext>
            </a:extLst>
          </p:cNvPr>
          <p:cNvSpPr>
            <a:spLocks noGrp="1"/>
          </p:cNvSpPr>
          <p:nvPr>
            <p:ph type="body" sz="quarter" idx="41" hasCustomPrompt="1"/>
          </p:nvPr>
        </p:nvSpPr>
        <p:spPr>
          <a:xfrm>
            <a:off x="4071197"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5" name="Text Placeholder 42">
            <a:extLst>
              <a:ext uri="{FF2B5EF4-FFF2-40B4-BE49-F238E27FC236}">
                <a16:creationId xmlns:a16="http://schemas.microsoft.com/office/drawing/2014/main" id="{6F1AC56E-6618-4728-A6EA-8B021EB6BCFB}"/>
              </a:ext>
            </a:extLst>
          </p:cNvPr>
          <p:cNvSpPr>
            <a:spLocks noGrp="1"/>
          </p:cNvSpPr>
          <p:nvPr>
            <p:ph type="body" sz="quarter" idx="29" hasCustomPrompt="1"/>
          </p:nvPr>
        </p:nvSpPr>
        <p:spPr>
          <a:xfrm>
            <a:off x="2188092" y="3979528"/>
            <a:ext cx="1044000" cy="1044000"/>
          </a:xfrm>
          <a:prstGeom prst="ellipse">
            <a:avLst/>
          </a:prstGeom>
          <a:solidFill>
            <a:schemeClr val="tx2"/>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60" name="Text Placeholder 42">
            <a:extLst>
              <a:ext uri="{FF2B5EF4-FFF2-40B4-BE49-F238E27FC236}">
                <a16:creationId xmlns:a16="http://schemas.microsoft.com/office/drawing/2014/main" id="{DB4C9C65-90B1-4A40-BB7B-DE799076D1B1}"/>
              </a:ext>
            </a:extLst>
          </p:cNvPr>
          <p:cNvSpPr>
            <a:spLocks noGrp="1"/>
          </p:cNvSpPr>
          <p:nvPr>
            <p:ph type="body" sz="quarter" idx="23" hasCustomPrompt="1"/>
          </p:nvPr>
        </p:nvSpPr>
        <p:spPr>
          <a:xfrm>
            <a:off x="4414968" y="4970360"/>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6" name="Text Placeholder 7">
            <a:extLst>
              <a:ext uri="{FF2B5EF4-FFF2-40B4-BE49-F238E27FC236}">
                <a16:creationId xmlns:a16="http://schemas.microsoft.com/office/drawing/2014/main" id="{E9ED50CB-058A-4C6B-A8E2-0536EC0E40DA}"/>
              </a:ext>
            </a:extLst>
          </p:cNvPr>
          <p:cNvSpPr>
            <a:spLocks noGrp="1"/>
          </p:cNvSpPr>
          <p:nvPr>
            <p:ph type="body" sz="quarter" idx="48" hasCustomPrompt="1"/>
          </p:nvPr>
        </p:nvSpPr>
        <p:spPr>
          <a:xfrm>
            <a:off x="4075657" y="4567759"/>
            <a:ext cx="1726129" cy="204276"/>
          </a:xfrm>
        </p:spPr>
        <p:txBody>
          <a:bodyPr lIns="0" tIns="0" rIns="0" bIns="0">
            <a:normAutofit/>
          </a:bodyPr>
          <a:lstStyle>
            <a:lvl1pPr marL="0" indent="0" algn="ctr">
              <a:buNone/>
              <a:defRPr sz="1500" b="0" i="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7" name="Text Placeholder 7">
            <a:extLst>
              <a:ext uri="{FF2B5EF4-FFF2-40B4-BE49-F238E27FC236}">
                <a16:creationId xmlns:a16="http://schemas.microsoft.com/office/drawing/2014/main" id="{04D14365-5F59-4F4F-B237-26A11A2DDDD1}"/>
              </a:ext>
            </a:extLst>
          </p:cNvPr>
          <p:cNvSpPr>
            <a:spLocks noGrp="1"/>
          </p:cNvSpPr>
          <p:nvPr>
            <p:ph type="body" sz="quarter" idx="49" hasCustomPrompt="1"/>
          </p:nvPr>
        </p:nvSpPr>
        <p:spPr>
          <a:xfrm>
            <a:off x="4075656"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3" name="Text Placeholder 42">
            <a:extLst>
              <a:ext uri="{FF2B5EF4-FFF2-40B4-BE49-F238E27FC236}">
                <a16:creationId xmlns:a16="http://schemas.microsoft.com/office/drawing/2014/main" id="{CFA7DBCF-F797-4B29-8C96-7AC1602BBC81}"/>
              </a:ext>
            </a:extLst>
          </p:cNvPr>
          <p:cNvSpPr>
            <a:spLocks noGrp="1"/>
          </p:cNvSpPr>
          <p:nvPr>
            <p:ph type="body" sz="quarter" idx="26" hasCustomPrompt="1"/>
          </p:nvPr>
        </p:nvSpPr>
        <p:spPr>
          <a:xfrm>
            <a:off x="5759136" y="4970360"/>
            <a:ext cx="1044000" cy="1044000"/>
          </a:xfrm>
          <a:prstGeom prst="ellipse">
            <a:avLst/>
          </a:prstGeom>
          <a:solidFill>
            <a:schemeClr val="bg1"/>
          </a:solidFill>
          <a:ln w="72390">
            <a:solidFill>
              <a:schemeClr val="accent3"/>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100" name="Text Placeholder 7">
            <a:extLst>
              <a:ext uri="{FF2B5EF4-FFF2-40B4-BE49-F238E27FC236}">
                <a16:creationId xmlns:a16="http://schemas.microsoft.com/office/drawing/2014/main" id="{07524528-CBB1-40C1-A6F2-855A4D99478D}"/>
              </a:ext>
            </a:extLst>
          </p:cNvPr>
          <p:cNvSpPr>
            <a:spLocks noGrp="1"/>
          </p:cNvSpPr>
          <p:nvPr>
            <p:ph type="body" sz="quarter" idx="52" hasCustomPrompt="1"/>
          </p:nvPr>
        </p:nvSpPr>
        <p:spPr>
          <a:xfrm>
            <a:off x="5423464" y="6121335"/>
            <a:ext cx="1726129" cy="204276"/>
          </a:xfrm>
        </p:spPr>
        <p:txBody>
          <a:bodyPr lIns="0" tIns="0" rIns="0" bIns="0">
            <a:normAutofit/>
          </a:bodyPr>
          <a:lstStyle>
            <a:lvl1pPr marL="0" indent="0" algn="ctr">
              <a:buNone/>
              <a:defRPr sz="1500" b="0" i="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1" name="Text Placeholder 7">
            <a:extLst>
              <a:ext uri="{FF2B5EF4-FFF2-40B4-BE49-F238E27FC236}">
                <a16:creationId xmlns:a16="http://schemas.microsoft.com/office/drawing/2014/main" id="{41F799BD-659E-472B-98A7-7C06C2F7458C}"/>
              </a:ext>
            </a:extLst>
          </p:cNvPr>
          <p:cNvSpPr>
            <a:spLocks noGrp="1"/>
          </p:cNvSpPr>
          <p:nvPr>
            <p:ph type="body" sz="quarter" idx="53" hasCustomPrompt="1"/>
          </p:nvPr>
        </p:nvSpPr>
        <p:spPr>
          <a:xfrm>
            <a:off x="5423463"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2" name="Text Placeholder 42">
            <a:extLst>
              <a:ext uri="{FF2B5EF4-FFF2-40B4-BE49-F238E27FC236}">
                <a16:creationId xmlns:a16="http://schemas.microsoft.com/office/drawing/2014/main" id="{113ADCA9-C0A6-4FAB-A09E-4DECBD41D738}"/>
              </a:ext>
            </a:extLst>
          </p:cNvPr>
          <p:cNvSpPr>
            <a:spLocks noGrp="1"/>
          </p:cNvSpPr>
          <p:nvPr>
            <p:ph type="body" sz="quarter" idx="25" hasCustomPrompt="1"/>
          </p:nvPr>
        </p:nvSpPr>
        <p:spPr>
          <a:xfrm>
            <a:off x="7103304" y="4970360"/>
            <a:ext cx="1044000" cy="1044000"/>
          </a:xfrm>
          <a:prstGeom prst="ellipse">
            <a:avLst/>
          </a:prstGeom>
          <a:solidFill>
            <a:schemeClr val="bg1"/>
          </a:solidFill>
          <a:ln w="72390">
            <a:solidFill>
              <a:schemeClr val="accent4"/>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8" name="Text Placeholder 7">
            <a:extLst>
              <a:ext uri="{FF2B5EF4-FFF2-40B4-BE49-F238E27FC236}">
                <a16:creationId xmlns:a16="http://schemas.microsoft.com/office/drawing/2014/main" id="{3EC66011-3B65-49CC-8886-E2CCFBFFABD7}"/>
              </a:ext>
            </a:extLst>
          </p:cNvPr>
          <p:cNvSpPr>
            <a:spLocks noGrp="1"/>
          </p:cNvSpPr>
          <p:nvPr>
            <p:ph type="body" sz="quarter" idx="50" hasCustomPrompt="1"/>
          </p:nvPr>
        </p:nvSpPr>
        <p:spPr>
          <a:xfrm>
            <a:off x="6759849" y="4567759"/>
            <a:ext cx="1726129" cy="204276"/>
          </a:xfrm>
        </p:spPr>
        <p:txBody>
          <a:bodyPr lIns="0" tIns="0" rIns="0" bIns="0">
            <a:normAutofit/>
          </a:bodyPr>
          <a:lstStyle>
            <a:lvl1pPr marL="0" indent="0" algn="ctr">
              <a:buNone/>
              <a:defRPr sz="1500" b="0" i="0">
                <a:solidFill>
                  <a:srgbClr val="E8611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9" name="Text Placeholder 7">
            <a:extLst>
              <a:ext uri="{FF2B5EF4-FFF2-40B4-BE49-F238E27FC236}">
                <a16:creationId xmlns:a16="http://schemas.microsoft.com/office/drawing/2014/main" id="{3B2B5959-E5CC-42A7-B797-463098BE6290}"/>
              </a:ext>
            </a:extLst>
          </p:cNvPr>
          <p:cNvSpPr>
            <a:spLocks noGrp="1"/>
          </p:cNvSpPr>
          <p:nvPr>
            <p:ph type="body" sz="quarter" idx="51" hasCustomPrompt="1"/>
          </p:nvPr>
        </p:nvSpPr>
        <p:spPr>
          <a:xfrm>
            <a:off x="6759848"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1" name="Text Placeholder 42">
            <a:extLst>
              <a:ext uri="{FF2B5EF4-FFF2-40B4-BE49-F238E27FC236}">
                <a16:creationId xmlns:a16="http://schemas.microsoft.com/office/drawing/2014/main" id="{91E8A179-36A3-4D0A-96E7-689F93F9B8F2}"/>
              </a:ext>
            </a:extLst>
          </p:cNvPr>
          <p:cNvSpPr>
            <a:spLocks noGrp="1"/>
          </p:cNvSpPr>
          <p:nvPr>
            <p:ph type="body" sz="quarter" idx="24" hasCustomPrompt="1"/>
          </p:nvPr>
        </p:nvSpPr>
        <p:spPr>
          <a:xfrm>
            <a:off x="8447472" y="4970360"/>
            <a:ext cx="1044000" cy="1044000"/>
          </a:xfrm>
          <a:prstGeom prst="ellipse">
            <a:avLst/>
          </a:prstGeom>
          <a:solidFill>
            <a:schemeClr val="bg1"/>
          </a:solidFill>
          <a:ln w="72390">
            <a:solidFill>
              <a:schemeClr val="accent5"/>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102" name="Text Placeholder 7">
            <a:extLst>
              <a:ext uri="{FF2B5EF4-FFF2-40B4-BE49-F238E27FC236}">
                <a16:creationId xmlns:a16="http://schemas.microsoft.com/office/drawing/2014/main" id="{9FDC66A0-D1C5-4C83-BBEE-D079881FADA3}"/>
              </a:ext>
            </a:extLst>
          </p:cNvPr>
          <p:cNvSpPr>
            <a:spLocks noGrp="1"/>
          </p:cNvSpPr>
          <p:nvPr>
            <p:ph type="body" sz="quarter" idx="54" hasCustomPrompt="1"/>
          </p:nvPr>
        </p:nvSpPr>
        <p:spPr>
          <a:xfrm>
            <a:off x="8107656" y="6121335"/>
            <a:ext cx="1726129" cy="204276"/>
          </a:xfrm>
        </p:spPr>
        <p:txBody>
          <a:bodyPr lIns="0" tIns="0" rIns="0" bIns="0">
            <a:normAutofit/>
          </a:bodyPr>
          <a:lstStyle>
            <a:lvl1pPr marL="0" indent="0" algn="ctr">
              <a:buNone/>
              <a:defRPr sz="1500" b="0" i="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3" name="Text Placeholder 7">
            <a:extLst>
              <a:ext uri="{FF2B5EF4-FFF2-40B4-BE49-F238E27FC236}">
                <a16:creationId xmlns:a16="http://schemas.microsoft.com/office/drawing/2014/main" id="{E4E5E736-BFFC-4245-916F-586110128844}"/>
              </a:ext>
            </a:extLst>
          </p:cNvPr>
          <p:cNvSpPr>
            <a:spLocks noGrp="1"/>
          </p:cNvSpPr>
          <p:nvPr>
            <p:ph type="body" sz="quarter" idx="55" hasCustomPrompt="1"/>
          </p:nvPr>
        </p:nvSpPr>
        <p:spPr>
          <a:xfrm>
            <a:off x="8107655"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110" name="Text Placeholder 42">
            <a:extLst>
              <a:ext uri="{FF2B5EF4-FFF2-40B4-BE49-F238E27FC236}">
                <a16:creationId xmlns:a16="http://schemas.microsoft.com/office/drawing/2014/main" id="{74922A2C-30D3-4ED0-8443-C57494EB4287}"/>
              </a:ext>
            </a:extLst>
          </p:cNvPr>
          <p:cNvSpPr>
            <a:spLocks noGrp="1"/>
          </p:cNvSpPr>
          <p:nvPr>
            <p:ph type="body" sz="quarter" idx="58" hasCustomPrompt="1"/>
          </p:nvPr>
        </p:nvSpPr>
        <p:spPr>
          <a:xfrm>
            <a:off x="10293432" y="4973439"/>
            <a:ext cx="1044000" cy="1044000"/>
          </a:xfrm>
          <a:prstGeom prst="ellipse">
            <a:avLst/>
          </a:prstGeom>
          <a:solidFill>
            <a:schemeClr val="accent5"/>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5" name="Footer Placeholder 4">
            <a:extLst>
              <a:ext uri="{FF2B5EF4-FFF2-40B4-BE49-F238E27FC236}">
                <a16:creationId xmlns:a16="http://schemas.microsoft.com/office/drawing/2014/main" id="{4953E081-530B-464A-B47C-C858A60EB2EA}"/>
              </a:ext>
            </a:extLst>
          </p:cNvPr>
          <p:cNvSpPr>
            <a:spLocks noGrp="1"/>
          </p:cNvSpPr>
          <p:nvPr>
            <p:ph type="ftr" sz="quarter" idx="11"/>
          </p:nvPr>
        </p:nvSpPr>
        <p:spPr/>
        <p:txBody>
          <a:bodyPr/>
          <a:lstStyle/>
          <a:p>
            <a:r>
              <a:rPr lang="en-US" dirty="0"/>
              <a:t>ADD A FOOTER</a:t>
            </a:r>
            <a:endParaRPr lang="ru-RU" dirty="0"/>
          </a:p>
        </p:txBody>
      </p:sp>
      <p:sp>
        <p:nvSpPr>
          <p:cNvPr id="4" name="Date Placeholder 3">
            <a:extLst>
              <a:ext uri="{FF2B5EF4-FFF2-40B4-BE49-F238E27FC236}">
                <a16:creationId xmlns:a16="http://schemas.microsoft.com/office/drawing/2014/main" id="{7C0373A1-F9A6-4E7C-A04F-22454F3A60CF}"/>
              </a:ext>
            </a:extLst>
          </p:cNvPr>
          <p:cNvSpPr>
            <a:spLocks noGrp="1"/>
          </p:cNvSpPr>
          <p:nvPr>
            <p:ph type="dt" sz="half" idx="10"/>
          </p:nvPr>
        </p:nvSpPr>
        <p:spPr>
          <a:xfrm>
            <a:off x="9005888" y="550858"/>
            <a:ext cx="2743200" cy="176716"/>
          </a:xfrm>
          <a:prstGeom prst="rect">
            <a:avLst/>
          </a:prstGeom>
        </p:spPr>
        <p:txBody>
          <a:bodyPr/>
          <a:lstStyle/>
          <a:p>
            <a:fld id="{F0BF70C0-85C8-4782-A2DC-740B0F58DBF8}" type="datetime1">
              <a:rPr lang="ru-RU" smtClean="0"/>
              <a:t>11.10.2023</a:t>
            </a:fld>
            <a:endParaRPr lang="ru-RU"/>
          </a:p>
        </p:txBody>
      </p:sp>
      <p:sp>
        <p:nvSpPr>
          <p:cNvPr id="6" name="Slide Number Placeholder 5">
            <a:extLst>
              <a:ext uri="{FF2B5EF4-FFF2-40B4-BE49-F238E27FC236}">
                <a16:creationId xmlns:a16="http://schemas.microsoft.com/office/drawing/2014/main" id="{B09BF57F-FEA7-4D09-AA29-F32AA5577A04}"/>
              </a:ext>
            </a:extLst>
          </p:cNvPr>
          <p:cNvSpPr>
            <a:spLocks noGrp="1"/>
          </p:cNvSpPr>
          <p:nvPr>
            <p:ph type="sldNum" sz="quarter" idx="12"/>
          </p:nvPr>
        </p:nvSpPr>
        <p:spPr/>
        <p:txBody>
          <a:bodyPr/>
          <a:lstStyle/>
          <a:p>
            <a:fld id="{93C1428B-5ACF-4E79-A091-05E2328DA75D}" type="slidenum">
              <a:rPr lang="ru-RU" smtClean="0"/>
              <a:t>‹#›</a:t>
            </a:fld>
            <a:endParaRPr lang="ru-RU"/>
          </a:p>
        </p:txBody>
      </p:sp>
    </p:spTree>
    <p:extLst>
      <p:ext uri="{BB962C8B-B14F-4D97-AF65-F5344CB8AC3E}">
        <p14:creationId xmlns:p14="http://schemas.microsoft.com/office/powerpoint/2010/main" val="7750048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06"/>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363"/>
            </a:lvl1pPr>
            <a:lvl2pPr marL="450056" indent="0" algn="ctr">
              <a:buNone/>
              <a:defRPr sz="1969"/>
            </a:lvl2pPr>
            <a:lvl3pPr marL="900113" indent="0" algn="ctr">
              <a:buNone/>
              <a:defRPr sz="1772"/>
            </a:lvl3pPr>
            <a:lvl4pPr marL="1350169" indent="0" algn="ctr">
              <a:buNone/>
              <a:defRPr sz="1575"/>
            </a:lvl4pPr>
            <a:lvl5pPr marL="1800225" indent="0" algn="ctr">
              <a:buNone/>
              <a:defRPr sz="1575"/>
            </a:lvl5pPr>
            <a:lvl6pPr marL="2250281" indent="0" algn="ctr">
              <a:buNone/>
              <a:defRPr sz="1575"/>
            </a:lvl6pPr>
            <a:lvl7pPr marL="2700338" indent="0" algn="ctr">
              <a:buNone/>
              <a:defRPr sz="1575"/>
            </a:lvl7pPr>
            <a:lvl8pPr marL="3150394" indent="0" algn="ctr">
              <a:buNone/>
              <a:defRPr sz="1575"/>
            </a:lvl8pPr>
            <a:lvl9pPr marL="3600450" indent="0" algn="ctr">
              <a:buNone/>
              <a:defRPr sz="1575"/>
            </a:lvl9pPr>
          </a:lstStyle>
          <a:p>
            <a:r>
              <a:rPr lang="en-US"/>
              <a:t>Click to edit Master subtitle style</a:t>
            </a:r>
          </a:p>
        </p:txBody>
      </p:sp>
      <p:sp>
        <p:nvSpPr>
          <p:cNvPr id="4" name="Date Placeholder 3"/>
          <p:cNvSpPr>
            <a:spLocks noGrp="1"/>
          </p:cNvSpPr>
          <p:nvPr>
            <p:ph type="dt" sz="half" idx="10"/>
          </p:nvPr>
        </p:nvSpPr>
        <p:spPr/>
        <p:txBody>
          <a:bodyPr/>
          <a:lstStyle/>
          <a:p>
            <a:fld id="{58626192-5CBC-46D8-BE46-76D6F226C4EA}" type="datetime1">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8A9F1-3996-4DD1-AEAB-7EF6CBF874DB}" type="slidenum">
              <a:rPr lang="en-US" smtClean="0"/>
              <a:t>‹#›</a:t>
            </a:fld>
            <a:endParaRPr lang="en-US"/>
          </a:p>
        </p:txBody>
      </p:sp>
    </p:spTree>
    <p:extLst>
      <p:ext uri="{BB962C8B-B14F-4D97-AF65-F5344CB8AC3E}">
        <p14:creationId xmlns:p14="http://schemas.microsoft.com/office/powerpoint/2010/main" val="370731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Pro SemiBold" panose="020B06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1869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270943-ADE3-4431-992C-122CE8FBAA74}" type="datetime1">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8A9F1-3996-4DD1-AEAB-7EF6CBF874DB}" type="slidenum">
              <a:rPr lang="en-US" smtClean="0"/>
              <a:t>‹#›</a:t>
            </a:fld>
            <a:endParaRPr lang="en-US"/>
          </a:p>
        </p:txBody>
      </p:sp>
    </p:spTree>
    <p:extLst>
      <p:ext uri="{BB962C8B-B14F-4D97-AF65-F5344CB8AC3E}">
        <p14:creationId xmlns:p14="http://schemas.microsoft.com/office/powerpoint/2010/main" val="24235023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906"/>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363">
                <a:solidFill>
                  <a:schemeClr val="tx1">
                    <a:tint val="75000"/>
                  </a:schemeClr>
                </a:solidFill>
              </a:defRPr>
            </a:lvl1pPr>
            <a:lvl2pPr marL="450056" indent="0">
              <a:buNone/>
              <a:defRPr sz="1969">
                <a:solidFill>
                  <a:schemeClr val="tx1">
                    <a:tint val="75000"/>
                  </a:schemeClr>
                </a:solidFill>
              </a:defRPr>
            </a:lvl2pPr>
            <a:lvl3pPr marL="900113" indent="0">
              <a:buNone/>
              <a:defRPr sz="1772">
                <a:solidFill>
                  <a:schemeClr val="tx1">
                    <a:tint val="75000"/>
                  </a:schemeClr>
                </a:solidFill>
              </a:defRPr>
            </a:lvl3pPr>
            <a:lvl4pPr marL="1350169" indent="0">
              <a:buNone/>
              <a:defRPr sz="1575">
                <a:solidFill>
                  <a:schemeClr val="tx1">
                    <a:tint val="75000"/>
                  </a:schemeClr>
                </a:solidFill>
              </a:defRPr>
            </a:lvl4pPr>
            <a:lvl5pPr marL="1800225" indent="0">
              <a:buNone/>
              <a:defRPr sz="1575">
                <a:solidFill>
                  <a:schemeClr val="tx1">
                    <a:tint val="75000"/>
                  </a:schemeClr>
                </a:solidFill>
              </a:defRPr>
            </a:lvl5pPr>
            <a:lvl6pPr marL="2250281" indent="0">
              <a:buNone/>
              <a:defRPr sz="1575">
                <a:solidFill>
                  <a:schemeClr val="tx1">
                    <a:tint val="75000"/>
                  </a:schemeClr>
                </a:solidFill>
              </a:defRPr>
            </a:lvl6pPr>
            <a:lvl7pPr marL="2700338" indent="0">
              <a:buNone/>
              <a:defRPr sz="1575">
                <a:solidFill>
                  <a:schemeClr val="tx1">
                    <a:tint val="75000"/>
                  </a:schemeClr>
                </a:solidFill>
              </a:defRPr>
            </a:lvl7pPr>
            <a:lvl8pPr marL="3150394" indent="0">
              <a:buNone/>
              <a:defRPr sz="1575">
                <a:solidFill>
                  <a:schemeClr val="tx1">
                    <a:tint val="75000"/>
                  </a:schemeClr>
                </a:solidFill>
              </a:defRPr>
            </a:lvl8pPr>
            <a:lvl9pPr marL="3600450" indent="0">
              <a:buNone/>
              <a:defRPr sz="157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068BDF-FD30-4C40-9132-8946865FF9DD}" type="datetime1">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8A9F1-3996-4DD1-AEAB-7EF6CBF874DB}" type="slidenum">
              <a:rPr lang="en-US" smtClean="0"/>
              <a:t>‹#›</a:t>
            </a:fld>
            <a:endParaRPr lang="en-US"/>
          </a:p>
        </p:txBody>
      </p:sp>
    </p:spTree>
    <p:extLst>
      <p:ext uri="{BB962C8B-B14F-4D97-AF65-F5344CB8AC3E}">
        <p14:creationId xmlns:p14="http://schemas.microsoft.com/office/powerpoint/2010/main" val="6581828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CBE806-3247-4A3F-9CD2-D3F8F423DB89}" type="datetime1">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A8A9F1-3996-4DD1-AEAB-7EF6CBF874DB}" type="slidenum">
              <a:rPr lang="en-US" smtClean="0"/>
              <a:t>‹#›</a:t>
            </a:fld>
            <a:endParaRPr lang="en-US"/>
          </a:p>
        </p:txBody>
      </p:sp>
    </p:spTree>
    <p:extLst>
      <p:ext uri="{BB962C8B-B14F-4D97-AF65-F5344CB8AC3E}">
        <p14:creationId xmlns:p14="http://schemas.microsoft.com/office/powerpoint/2010/main" val="37339912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4"/>
            <a:ext cx="5157787" cy="823912"/>
          </a:xfrm>
        </p:spPr>
        <p:txBody>
          <a:bodyPr anchor="b"/>
          <a:lstStyle>
            <a:lvl1pPr marL="0" indent="0">
              <a:buNone/>
              <a:defRPr sz="2363" b="1"/>
            </a:lvl1pPr>
            <a:lvl2pPr marL="450056" indent="0">
              <a:buNone/>
              <a:defRPr sz="1969" b="1"/>
            </a:lvl2pPr>
            <a:lvl3pPr marL="900113" indent="0">
              <a:buNone/>
              <a:defRPr sz="1772" b="1"/>
            </a:lvl3pPr>
            <a:lvl4pPr marL="1350169" indent="0">
              <a:buNone/>
              <a:defRPr sz="1575" b="1"/>
            </a:lvl4pPr>
            <a:lvl5pPr marL="1800225" indent="0">
              <a:buNone/>
              <a:defRPr sz="1575" b="1"/>
            </a:lvl5pPr>
            <a:lvl6pPr marL="2250281" indent="0">
              <a:buNone/>
              <a:defRPr sz="1575" b="1"/>
            </a:lvl6pPr>
            <a:lvl7pPr marL="2700338" indent="0">
              <a:buNone/>
              <a:defRPr sz="1575" b="1"/>
            </a:lvl7pPr>
            <a:lvl8pPr marL="3150394" indent="0">
              <a:buNone/>
              <a:defRPr sz="1575" b="1"/>
            </a:lvl8pPr>
            <a:lvl9pPr marL="3600450" indent="0">
              <a:buNone/>
              <a:defRPr sz="1575"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4"/>
            <a:ext cx="5183188" cy="823912"/>
          </a:xfrm>
        </p:spPr>
        <p:txBody>
          <a:bodyPr anchor="b"/>
          <a:lstStyle>
            <a:lvl1pPr marL="0" indent="0">
              <a:buNone/>
              <a:defRPr sz="2363" b="1"/>
            </a:lvl1pPr>
            <a:lvl2pPr marL="450056" indent="0">
              <a:buNone/>
              <a:defRPr sz="1969" b="1"/>
            </a:lvl2pPr>
            <a:lvl3pPr marL="900113" indent="0">
              <a:buNone/>
              <a:defRPr sz="1772" b="1"/>
            </a:lvl3pPr>
            <a:lvl4pPr marL="1350169" indent="0">
              <a:buNone/>
              <a:defRPr sz="1575" b="1"/>
            </a:lvl4pPr>
            <a:lvl5pPr marL="1800225" indent="0">
              <a:buNone/>
              <a:defRPr sz="1575" b="1"/>
            </a:lvl5pPr>
            <a:lvl6pPr marL="2250281" indent="0">
              <a:buNone/>
              <a:defRPr sz="1575" b="1"/>
            </a:lvl6pPr>
            <a:lvl7pPr marL="2700338" indent="0">
              <a:buNone/>
              <a:defRPr sz="1575" b="1"/>
            </a:lvl7pPr>
            <a:lvl8pPr marL="3150394" indent="0">
              <a:buNone/>
              <a:defRPr sz="1575" b="1"/>
            </a:lvl8pPr>
            <a:lvl9pPr marL="3600450" indent="0">
              <a:buNone/>
              <a:defRPr sz="1575"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97AFA4-6E05-41BA-BA77-F189779F6AD6}" type="datetime1">
              <a:rPr lang="en-US" smtClean="0"/>
              <a:t>10/11/2023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A8A9F1-3996-4DD1-AEAB-7EF6CBF874DB}" type="slidenum">
              <a:rPr lang="en-US" smtClean="0"/>
              <a:t>‹#›</a:t>
            </a:fld>
            <a:endParaRPr lang="en-US"/>
          </a:p>
        </p:txBody>
      </p:sp>
    </p:spTree>
    <p:extLst>
      <p:ext uri="{BB962C8B-B14F-4D97-AF65-F5344CB8AC3E}">
        <p14:creationId xmlns:p14="http://schemas.microsoft.com/office/powerpoint/2010/main" val="34703128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56ACBD-6A53-4BD5-A3A4-4B39D941304B}" type="datetime1">
              <a:rPr lang="en-US" smtClean="0"/>
              <a:t>10/11/2023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A8A9F1-3996-4DD1-AEAB-7EF6CBF874DB}" type="slidenum">
              <a:rPr lang="en-US" smtClean="0"/>
              <a:t>‹#›</a:t>
            </a:fld>
            <a:endParaRPr lang="en-US"/>
          </a:p>
        </p:txBody>
      </p:sp>
    </p:spTree>
    <p:extLst>
      <p:ext uri="{BB962C8B-B14F-4D97-AF65-F5344CB8AC3E}">
        <p14:creationId xmlns:p14="http://schemas.microsoft.com/office/powerpoint/2010/main" val="267480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3E18F5-C629-442E-BE9F-7276A57F32CD}" type="datetime1">
              <a:rPr lang="en-US" smtClean="0"/>
              <a:t>10/11/2023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A8A9F1-3996-4DD1-AEAB-7EF6CBF874DB}" type="slidenum">
              <a:rPr lang="en-US" smtClean="0"/>
              <a:t>‹#›</a:t>
            </a:fld>
            <a:endParaRPr lang="en-US"/>
          </a:p>
        </p:txBody>
      </p:sp>
    </p:spTree>
    <p:extLst>
      <p:ext uri="{BB962C8B-B14F-4D97-AF65-F5344CB8AC3E}">
        <p14:creationId xmlns:p14="http://schemas.microsoft.com/office/powerpoint/2010/main" val="18114781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5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150"/>
            </a:lvl1pPr>
            <a:lvl2pPr>
              <a:defRPr sz="2756"/>
            </a:lvl2pPr>
            <a:lvl3pPr>
              <a:defRPr sz="2363"/>
            </a:lvl3pPr>
            <a:lvl4pPr>
              <a:defRPr sz="1969"/>
            </a:lvl4pPr>
            <a:lvl5pPr>
              <a:defRPr sz="1969"/>
            </a:lvl5pPr>
            <a:lvl6pPr>
              <a:defRPr sz="1969"/>
            </a:lvl6pPr>
            <a:lvl7pPr>
              <a:defRPr sz="1969"/>
            </a:lvl7pPr>
            <a:lvl8pPr>
              <a:defRPr sz="1969"/>
            </a:lvl8pPr>
            <a:lvl9pPr>
              <a:defRPr sz="196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75"/>
            </a:lvl1pPr>
            <a:lvl2pPr marL="450056" indent="0">
              <a:buNone/>
              <a:defRPr sz="1378"/>
            </a:lvl2pPr>
            <a:lvl3pPr marL="900113" indent="0">
              <a:buNone/>
              <a:defRPr sz="1181"/>
            </a:lvl3pPr>
            <a:lvl4pPr marL="1350169" indent="0">
              <a:buNone/>
              <a:defRPr sz="984"/>
            </a:lvl4pPr>
            <a:lvl5pPr marL="1800225" indent="0">
              <a:buNone/>
              <a:defRPr sz="984"/>
            </a:lvl5pPr>
            <a:lvl6pPr marL="2250281" indent="0">
              <a:buNone/>
              <a:defRPr sz="984"/>
            </a:lvl6pPr>
            <a:lvl7pPr marL="2700338" indent="0">
              <a:buNone/>
              <a:defRPr sz="984"/>
            </a:lvl7pPr>
            <a:lvl8pPr marL="3150394" indent="0">
              <a:buNone/>
              <a:defRPr sz="984"/>
            </a:lvl8pPr>
            <a:lvl9pPr marL="3600450" indent="0">
              <a:buNone/>
              <a:defRPr sz="984"/>
            </a:lvl9pPr>
          </a:lstStyle>
          <a:p>
            <a:pPr lvl="0"/>
            <a:r>
              <a:rPr lang="en-US"/>
              <a:t>Click to edit Master text styles</a:t>
            </a:r>
          </a:p>
        </p:txBody>
      </p:sp>
      <p:sp>
        <p:nvSpPr>
          <p:cNvPr id="5" name="Date Placeholder 4"/>
          <p:cNvSpPr>
            <a:spLocks noGrp="1"/>
          </p:cNvSpPr>
          <p:nvPr>
            <p:ph type="dt" sz="half" idx="10"/>
          </p:nvPr>
        </p:nvSpPr>
        <p:spPr/>
        <p:txBody>
          <a:bodyPr/>
          <a:lstStyle/>
          <a:p>
            <a:fld id="{527A305B-5482-4004-B320-0FCC34A817A2}" type="datetime1">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A8A9F1-3996-4DD1-AEAB-7EF6CBF874DB}" type="slidenum">
              <a:rPr lang="en-US" smtClean="0"/>
              <a:t>‹#›</a:t>
            </a:fld>
            <a:endParaRPr lang="en-US"/>
          </a:p>
        </p:txBody>
      </p:sp>
    </p:spTree>
    <p:extLst>
      <p:ext uri="{BB962C8B-B14F-4D97-AF65-F5344CB8AC3E}">
        <p14:creationId xmlns:p14="http://schemas.microsoft.com/office/powerpoint/2010/main" val="19541486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50"/>
            </a:lvl1pPr>
          </a:lstStyle>
          <a:p>
            <a:r>
              <a:rPr lang="en-US"/>
              <a:t>Click to edit Master title style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50"/>
            </a:lvl1pPr>
            <a:lvl2pPr marL="450056" indent="0">
              <a:buNone/>
              <a:defRPr sz="2756"/>
            </a:lvl2pPr>
            <a:lvl3pPr marL="900113" indent="0">
              <a:buNone/>
              <a:defRPr sz="2363"/>
            </a:lvl3pPr>
            <a:lvl4pPr marL="1350169" indent="0">
              <a:buNone/>
              <a:defRPr sz="1969"/>
            </a:lvl4pPr>
            <a:lvl5pPr marL="1800225" indent="0">
              <a:buNone/>
              <a:defRPr sz="1969"/>
            </a:lvl5pPr>
            <a:lvl6pPr marL="2250281" indent="0">
              <a:buNone/>
              <a:defRPr sz="1969"/>
            </a:lvl6pPr>
            <a:lvl7pPr marL="2700338" indent="0">
              <a:buNone/>
              <a:defRPr sz="1969"/>
            </a:lvl7pPr>
            <a:lvl8pPr marL="3150394" indent="0">
              <a:buNone/>
              <a:defRPr sz="1969"/>
            </a:lvl8pPr>
            <a:lvl9pPr marL="3600450" indent="0">
              <a:buNone/>
              <a:defRPr sz="1969"/>
            </a:lvl9pPr>
          </a:lstStyle>
          <a:p>
            <a:r>
              <a:rPr lang="en-US"/>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75"/>
            </a:lvl1pPr>
            <a:lvl2pPr marL="450056" indent="0">
              <a:buNone/>
              <a:defRPr sz="1378"/>
            </a:lvl2pPr>
            <a:lvl3pPr marL="900113" indent="0">
              <a:buNone/>
              <a:defRPr sz="1181"/>
            </a:lvl3pPr>
            <a:lvl4pPr marL="1350169" indent="0">
              <a:buNone/>
              <a:defRPr sz="984"/>
            </a:lvl4pPr>
            <a:lvl5pPr marL="1800225" indent="0">
              <a:buNone/>
              <a:defRPr sz="984"/>
            </a:lvl5pPr>
            <a:lvl6pPr marL="2250281" indent="0">
              <a:buNone/>
              <a:defRPr sz="984"/>
            </a:lvl6pPr>
            <a:lvl7pPr marL="2700338" indent="0">
              <a:buNone/>
              <a:defRPr sz="984"/>
            </a:lvl7pPr>
            <a:lvl8pPr marL="3150394" indent="0">
              <a:buNone/>
              <a:defRPr sz="984"/>
            </a:lvl8pPr>
            <a:lvl9pPr marL="3600450" indent="0">
              <a:buNone/>
              <a:defRPr sz="984"/>
            </a:lvl9pPr>
          </a:lstStyle>
          <a:p>
            <a:pPr lvl="0"/>
            <a:r>
              <a:rPr lang="en-US"/>
              <a:t>Click to edit Master text styles</a:t>
            </a:r>
          </a:p>
        </p:txBody>
      </p:sp>
      <p:sp>
        <p:nvSpPr>
          <p:cNvPr id="5" name="Date Placeholder 4"/>
          <p:cNvSpPr>
            <a:spLocks noGrp="1"/>
          </p:cNvSpPr>
          <p:nvPr>
            <p:ph type="dt" sz="half" idx="10"/>
          </p:nvPr>
        </p:nvSpPr>
        <p:spPr/>
        <p:txBody>
          <a:bodyPr/>
          <a:lstStyle/>
          <a:p>
            <a:fld id="{DADCC18F-BE57-4142-ABE3-1BA17FF6AF73}" type="datetime1">
              <a:rPr lang="en-US" smtClean="0"/>
              <a:t>10/11/2023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A8A9F1-3996-4DD1-AEAB-7EF6CBF874DB}" type="slidenum">
              <a:rPr lang="en-US" smtClean="0"/>
              <a:t>‹#›</a:t>
            </a:fld>
            <a:endParaRPr lang="en-US"/>
          </a:p>
        </p:txBody>
      </p:sp>
    </p:spTree>
    <p:extLst>
      <p:ext uri="{BB962C8B-B14F-4D97-AF65-F5344CB8AC3E}">
        <p14:creationId xmlns:p14="http://schemas.microsoft.com/office/powerpoint/2010/main" val="21100005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31EFB7-A96B-4CAC-B4D3-FF83859C2D36}" type="datetime1">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8A9F1-3996-4DD1-AEAB-7EF6CBF874DB}" type="slidenum">
              <a:rPr lang="en-US" smtClean="0"/>
              <a:t>‹#›</a:t>
            </a:fld>
            <a:endParaRPr lang="en-US"/>
          </a:p>
        </p:txBody>
      </p:sp>
    </p:spTree>
    <p:extLst>
      <p:ext uri="{BB962C8B-B14F-4D97-AF65-F5344CB8AC3E}">
        <p14:creationId xmlns:p14="http://schemas.microsoft.com/office/powerpoint/2010/main" val="9615301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A710C1-7FB3-454A-B784-AD576F25A8A0}" type="datetime1">
              <a:rPr lang="en-US" smtClean="0"/>
              <a:t>10/11/2023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A8A9F1-3996-4DD1-AEAB-7EF6CBF874DB}" type="slidenum">
              <a:rPr lang="en-US" smtClean="0"/>
              <a:t>‹#›</a:t>
            </a:fld>
            <a:endParaRPr lang="en-US"/>
          </a:p>
        </p:txBody>
      </p:sp>
    </p:spTree>
    <p:extLst>
      <p:ext uri="{BB962C8B-B14F-4D97-AF65-F5344CB8AC3E}">
        <p14:creationId xmlns:p14="http://schemas.microsoft.com/office/powerpoint/2010/main" val="3003261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Pro SemiBold" panose="020B0603030403020204" pitchFamily="34" charset="0"/>
              </a:defRPr>
            </a:lvl1pPr>
          </a:lstStyle>
          <a:p>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633996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Pro" panose="020B0503030403020204" pitchFamily="34" charset="0"/>
              </a:defRPr>
            </a:lvl1pPr>
            <a:lvl2pPr>
              <a:spcBef>
                <a:spcPts val="1000"/>
              </a:spcBef>
              <a:spcAft>
                <a:spcPts val="800"/>
              </a:spcAft>
              <a:defRPr>
                <a:latin typeface="Source Sans Pro" panose="020B0503030403020204" pitchFamily="34" charset="0"/>
              </a:defRPr>
            </a:lvl2pPr>
            <a:lvl3pPr>
              <a:spcBef>
                <a:spcPts val="1000"/>
              </a:spcBef>
              <a:defRPr>
                <a:latin typeface="Source Sans Pro" panose="020B0503030403020204" pitchFamily="34" charset="0"/>
              </a:defRPr>
            </a:lvl3pPr>
            <a:lvl4pPr>
              <a:spcBef>
                <a:spcPts val="1000"/>
              </a:spcBef>
              <a:defRPr>
                <a:latin typeface="Source Sans Pro" panose="020B0503030403020204" pitchFamily="34" charset="0"/>
              </a:defRPr>
            </a:lvl4pPr>
            <a:lvl5pPr>
              <a:spcBef>
                <a:spcPts val="1000"/>
              </a:spcBef>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54238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9.jpeg"/><Relationship Id="rId4" Type="http://schemas.openxmlformats.org/officeDocument/2006/relationships/slideLayout" Target="../slideLayouts/slideLayout2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12.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9.jpeg"/><Relationship Id="rId5" Type="http://schemas.openxmlformats.org/officeDocument/2006/relationships/theme" Target="../theme/theme3.xml"/><Relationship Id="rId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image" Target="../media/image1.png"/><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theme" Target="../theme/theme4.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8"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a:t>First Level</a:t>
            </a:r>
          </a:p>
          <a:p>
            <a:pPr lvl="1"/>
            <a:r>
              <a:rPr lang="en-US"/>
              <a:t>Second Level</a:t>
            </a:r>
          </a:p>
          <a:p>
            <a:pPr lvl="2"/>
            <a:r>
              <a:rPr lang="en-US"/>
              <a:t>Third Level</a:t>
            </a:r>
          </a:p>
          <a:p>
            <a:pPr lvl="3"/>
            <a:r>
              <a:rPr lang="en-US"/>
              <a:t>Fourth Level</a:t>
            </a:r>
          </a:p>
          <a:p>
            <a:pPr lvl="4"/>
            <a:r>
              <a:rPr lang="en-US"/>
              <a:t>Fifth Level</a:t>
            </a:r>
          </a:p>
          <a:p>
            <a:pPr lvl="0"/>
            <a:r>
              <a:rPr lang="en-US"/>
              <a:t>Maecenas </a:t>
            </a:r>
            <a:r>
              <a:rPr lang="en-US" err="1"/>
              <a:t>nec</a:t>
            </a:r>
            <a:r>
              <a:rPr lang="en-US"/>
              <a:t> </a:t>
            </a:r>
            <a:r>
              <a:rPr lang="en-US" err="1"/>
              <a:t>odio</a:t>
            </a:r>
            <a:r>
              <a:rPr lang="en-US"/>
              <a:t> et ante </a:t>
            </a:r>
            <a:r>
              <a:rPr lang="en-US" err="1"/>
              <a:t>tincidunt</a:t>
            </a:r>
            <a:r>
              <a:rPr lang="en-US"/>
              <a:t> tempus. </a:t>
            </a:r>
            <a:r>
              <a:rPr lang="en-US" err="1"/>
              <a:t>Nullam</a:t>
            </a:r>
            <a:r>
              <a:rPr lang="en-US"/>
              <a:t> dictum </a:t>
            </a:r>
            <a:r>
              <a:rPr lang="en-US" err="1"/>
              <a:t>felis</a:t>
            </a:r>
            <a:r>
              <a:rPr lang="en-US"/>
              <a:t> </a:t>
            </a:r>
            <a:r>
              <a:rPr lang="en-US" err="1"/>
              <a:t>eu</a:t>
            </a:r>
            <a:r>
              <a:rPr lang="en-US"/>
              <a:t> </a:t>
            </a:r>
            <a:r>
              <a:rPr lang="en-US" err="1"/>
              <a:t>pede</a:t>
            </a:r>
            <a:r>
              <a:rPr lang="en-US"/>
              <a:t> </a:t>
            </a:r>
            <a:r>
              <a:rPr lang="en-US" err="1"/>
              <a:t>mollis</a:t>
            </a:r>
            <a:r>
              <a:rPr lang="en-US"/>
              <a:t> </a:t>
            </a:r>
            <a:r>
              <a:rPr lang="en-US" err="1"/>
              <a:t>pretium</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hymenaeos</a:t>
            </a:r>
            <a:r>
              <a:rPr lang="en-US"/>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a:t>CLICK TO EDIT TITLE</a:t>
            </a:r>
          </a:p>
        </p:txBody>
      </p:sp>
      <p:sp>
        <p:nvSpPr>
          <p:cNvPr id="15" name="Rectangle 14">
            <a:extLst>
              <a:ext uri="{FF2B5EF4-FFF2-40B4-BE49-F238E27FC236}">
                <a16:creationId xmlns:a16="http://schemas.microsoft.com/office/drawing/2014/main" id="{FDDB4D39-9FA5-5C46-845E-A393FCAF090C}"/>
              </a:ext>
            </a:extLst>
          </p:cNvPr>
          <p:cNvSpPr/>
          <p:nvPr userDrawn="1"/>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Rectangle 15">
            <a:extLst>
              <a:ext uri="{FF2B5EF4-FFF2-40B4-BE49-F238E27FC236}">
                <a16:creationId xmlns:a16="http://schemas.microsoft.com/office/drawing/2014/main" id="{7A51A58E-E2B6-4F4D-91A6-034B810B725B}"/>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a:p>
        </p:txBody>
      </p:sp>
      <p:pic>
        <p:nvPicPr>
          <p:cNvPr id="8" name="Picture 7">
            <a:extLst>
              <a:ext uri="{FF2B5EF4-FFF2-40B4-BE49-F238E27FC236}">
                <a16:creationId xmlns:a16="http://schemas.microsoft.com/office/drawing/2014/main" id="{5079F368-1518-0DA1-C2A3-B61875C71656}"/>
              </a:ext>
            </a:extLst>
          </p:cNvPr>
          <p:cNvPicPr>
            <a:picLocks noChangeAspect="1"/>
          </p:cNvPicPr>
          <p:nvPr userDrawn="1"/>
        </p:nvPicPr>
        <p:blipFill>
          <a:blip r:embed="rId27" cstate="screen">
            <a:extLst>
              <a:ext uri="{28A0092B-C50C-407E-A947-70E740481C1C}">
                <a14:useLocalDpi xmlns:a14="http://schemas.microsoft.com/office/drawing/2010/main" val="0"/>
              </a:ext>
            </a:extLst>
          </a:blip>
          <a:srcRect/>
          <a:stretch/>
        </p:blipFill>
        <p:spPr>
          <a:xfrm>
            <a:off x="380999" y="6321934"/>
            <a:ext cx="1818137" cy="433955"/>
          </a:xfrm>
          <a:prstGeom prst="rect">
            <a:avLst/>
          </a:prstGeom>
        </p:spPr>
      </p:pic>
    </p:spTree>
    <p:extLst>
      <p:ext uri="{BB962C8B-B14F-4D97-AF65-F5344CB8AC3E}">
        <p14:creationId xmlns:p14="http://schemas.microsoft.com/office/powerpoint/2010/main" val="142617934"/>
      </p:ext>
    </p:extLst>
  </p:cSld>
  <p:clrMap bg1="lt1" tx1="dk1" bg2="lt2" tx2="dk2" accent1="accent1" accent2="accent2" accent3="accent3" accent4="accent4" accent5="accent5" accent6="accent6" hlink="hlink" folHlink="folHlink"/>
  <p:sldLayoutIdLst>
    <p:sldLayoutId id="2147483786" r:id="rId1"/>
    <p:sldLayoutId id="2147483797" r:id="rId2"/>
    <p:sldLayoutId id="2147483784" r:id="rId3"/>
    <p:sldLayoutId id="2147483800" r:id="rId4"/>
    <p:sldLayoutId id="2147483792" r:id="rId5"/>
    <p:sldLayoutId id="2147483774" r:id="rId6"/>
    <p:sldLayoutId id="2147483770" r:id="rId7"/>
    <p:sldLayoutId id="2147483799" r:id="rId8"/>
    <p:sldLayoutId id="2147483769" r:id="rId9"/>
    <p:sldLayoutId id="2147483771" r:id="rId10"/>
    <p:sldLayoutId id="2147483772" r:id="rId11"/>
    <p:sldLayoutId id="2147483796" r:id="rId12"/>
    <p:sldLayoutId id="2147483773" r:id="rId13"/>
    <p:sldLayoutId id="2147483775" r:id="rId14"/>
    <p:sldLayoutId id="2147483776" r:id="rId15"/>
    <p:sldLayoutId id="2147483783" r:id="rId16"/>
    <p:sldLayoutId id="2147483788" r:id="rId17"/>
    <p:sldLayoutId id="2147483778" r:id="rId18"/>
    <p:sldLayoutId id="2147483787" r:id="rId19"/>
    <p:sldLayoutId id="2147483780" r:id="rId20"/>
    <p:sldLayoutId id="2147483779" r:id="rId21"/>
    <p:sldLayoutId id="2147483777" r:id="rId22"/>
    <p:sldLayoutId id="2147483804" r:id="rId23"/>
    <p:sldLayoutId id="2147483805" r:id="rId24"/>
    <p:sldLayoutId id="2147483821" r:id="rId25"/>
  </p:sldLayoutIdLst>
  <p:hf hdr="0" dt="0"/>
  <p:txStyles>
    <p:titleStyle>
      <a:lvl1pPr algn="l" defTabSz="914400" rtl="0" eaLnBrk="1" latinLnBrk="0" hangingPunct="1">
        <a:lnSpc>
          <a:spcPct val="90000"/>
        </a:lnSpc>
        <a:spcBef>
          <a:spcPct val="0"/>
        </a:spcBef>
        <a:buNone/>
        <a:defRPr sz="3600" b="1" kern="1200" cap="all" baseline="0">
          <a:solidFill>
            <a:srgbClr val="002060"/>
          </a:solidFill>
          <a:latin typeface="+mj-lt"/>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mn-lt"/>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mn-lt"/>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327592"/>
      </p:ext>
    </p:extLst>
  </p:cSld>
  <p:clrMap bg1="lt1" tx1="dk1" bg2="lt2" tx2="dk2" accent1="accent1" accent2="accent2" accent3="accent3" accent4="accent4" accent5="accent5" accent6="accent6" hlink="hlink" folHlink="folHlink"/>
  <p:sldLayoutIdLst>
    <p:sldLayoutId id="2147483820" r:id="rId1"/>
    <p:sldLayoutId id="2147483814" r:id="rId2"/>
    <p:sldLayoutId id="2147483818" r:id="rId3"/>
    <p:sldLayoutId id="2147483815" r:id="rId4"/>
    <p:sldLayoutId id="2147483816" r:id="rId5"/>
    <p:sldLayoutId id="2147483813" r:id="rId6"/>
    <p:sldLayoutId id="2147483812" r:id="rId7"/>
    <p:sldLayoutId id="214748381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3" name="Picture 2" descr="Text&#10;&#10;Description automatically generated with low confidence">
            <a:extLst>
              <a:ext uri="{FF2B5EF4-FFF2-40B4-BE49-F238E27FC236}">
                <a16:creationId xmlns:a16="http://schemas.microsoft.com/office/drawing/2014/main" id="{25D60B4B-18D3-266B-FD9B-3F4F8CE4AD56}"/>
              </a:ext>
            </a:extLst>
          </p:cNvPr>
          <p:cNvPicPr>
            <a:picLocks noChangeAspect="1"/>
          </p:cNvPicPr>
          <p:nvPr userDrawn="1"/>
        </p:nvPicPr>
        <p:blipFill>
          <a:blip r:embed="rId7" cstate="screen">
            <a:extLst>
              <a:ext uri="{28A0092B-C50C-407E-A947-70E740481C1C}">
                <a14:useLocalDpi xmlns:a14="http://schemas.microsoft.com/office/drawing/2010/main" val="0"/>
              </a:ext>
            </a:extLst>
          </a:blip>
          <a:stretch>
            <a:fillRect/>
          </a:stretch>
        </p:blipFill>
        <p:spPr>
          <a:xfrm>
            <a:off x="3638008" y="990325"/>
            <a:ext cx="4915983" cy="4877350"/>
          </a:xfrm>
          <a:prstGeom prst="rect">
            <a:avLst/>
          </a:prstGeom>
        </p:spPr>
      </p:pic>
    </p:spTree>
    <p:extLst>
      <p:ext uri="{BB962C8B-B14F-4D97-AF65-F5344CB8AC3E}">
        <p14:creationId xmlns:p14="http://schemas.microsoft.com/office/powerpoint/2010/main" val="1554241636"/>
      </p:ext>
    </p:extLst>
  </p:cSld>
  <p:clrMap bg1="lt1" tx1="dk1" bg2="lt2" tx2="dk2" accent1="accent1" accent2="accent2" accent3="accent3" accent4="accent4" accent5="accent5" accent6="accent6" hlink="hlink" folHlink="folHlink"/>
  <p:sldLayoutIdLst>
    <p:sldLayoutId id="2147483737" r:id="rId1"/>
    <p:sldLayoutId id="2147483756" r:id="rId2"/>
    <p:sldLayoutId id="2147483738" r:id="rId3"/>
    <p:sldLayoutId id="214748375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a:t>First Level</a:t>
            </a:r>
          </a:p>
          <a:p>
            <a:pPr lvl="1"/>
            <a:r>
              <a:rPr lang="en-US"/>
              <a:t>Second Level</a:t>
            </a:r>
          </a:p>
          <a:p>
            <a:pPr lvl="2"/>
            <a:r>
              <a:rPr lang="en-US"/>
              <a:t>Third Level</a:t>
            </a:r>
          </a:p>
          <a:p>
            <a:pPr lvl="3"/>
            <a:r>
              <a:rPr lang="en-US"/>
              <a:t>Fourth Level</a:t>
            </a:r>
          </a:p>
          <a:p>
            <a:pPr lvl="4"/>
            <a:r>
              <a:rPr lang="en-US"/>
              <a:t>Fifth Level</a:t>
            </a:r>
          </a:p>
          <a:p>
            <a:pPr lvl="0"/>
            <a:r>
              <a:rPr lang="en-US"/>
              <a:t>Maecenas </a:t>
            </a:r>
            <a:r>
              <a:rPr lang="en-US" err="1"/>
              <a:t>nec</a:t>
            </a:r>
            <a:r>
              <a:rPr lang="en-US"/>
              <a:t> </a:t>
            </a:r>
            <a:r>
              <a:rPr lang="en-US" err="1"/>
              <a:t>odio</a:t>
            </a:r>
            <a:r>
              <a:rPr lang="en-US"/>
              <a:t> et ante </a:t>
            </a:r>
            <a:r>
              <a:rPr lang="en-US" err="1"/>
              <a:t>tincidunt</a:t>
            </a:r>
            <a:r>
              <a:rPr lang="en-US"/>
              <a:t> tempus. </a:t>
            </a:r>
            <a:r>
              <a:rPr lang="en-US" err="1"/>
              <a:t>Nullam</a:t>
            </a:r>
            <a:r>
              <a:rPr lang="en-US"/>
              <a:t> dictum </a:t>
            </a:r>
            <a:r>
              <a:rPr lang="en-US" err="1"/>
              <a:t>felis</a:t>
            </a:r>
            <a:r>
              <a:rPr lang="en-US"/>
              <a:t> </a:t>
            </a:r>
            <a:r>
              <a:rPr lang="en-US" err="1"/>
              <a:t>eu</a:t>
            </a:r>
            <a:r>
              <a:rPr lang="en-US"/>
              <a:t> </a:t>
            </a:r>
            <a:r>
              <a:rPr lang="en-US" err="1"/>
              <a:t>pede</a:t>
            </a:r>
            <a:r>
              <a:rPr lang="en-US"/>
              <a:t> </a:t>
            </a:r>
            <a:r>
              <a:rPr lang="en-US" err="1"/>
              <a:t>mollis</a:t>
            </a:r>
            <a:r>
              <a:rPr lang="en-US"/>
              <a:t> </a:t>
            </a:r>
            <a:r>
              <a:rPr lang="en-US" err="1"/>
              <a:t>pretium</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hymenaeos</a:t>
            </a:r>
            <a:r>
              <a:rPr lang="en-US"/>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dirty="0"/>
              <a:t>CLICK TO EDIT TITLE</a:t>
            </a:r>
          </a:p>
        </p:txBody>
      </p:sp>
      <p:sp>
        <p:nvSpPr>
          <p:cNvPr id="15" name="Rectangle 14">
            <a:extLst>
              <a:ext uri="{FF2B5EF4-FFF2-40B4-BE49-F238E27FC236}">
                <a16:creationId xmlns:a16="http://schemas.microsoft.com/office/drawing/2014/main" id="{FDDB4D39-9FA5-5C46-845E-A393FCAF090C}"/>
              </a:ext>
            </a:extLst>
          </p:cNvPr>
          <p:cNvSpPr/>
          <p:nvPr userDrawn="1"/>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Rectangle 15">
            <a:extLst>
              <a:ext uri="{FF2B5EF4-FFF2-40B4-BE49-F238E27FC236}">
                <a16:creationId xmlns:a16="http://schemas.microsoft.com/office/drawing/2014/main" id="{7A51A58E-E2B6-4F4D-91A6-034B810B725B}"/>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a:p>
        </p:txBody>
      </p:sp>
      <p:pic>
        <p:nvPicPr>
          <p:cNvPr id="8" name="Picture 7">
            <a:extLst>
              <a:ext uri="{FF2B5EF4-FFF2-40B4-BE49-F238E27FC236}">
                <a16:creationId xmlns:a16="http://schemas.microsoft.com/office/drawing/2014/main" id="{5079F368-1518-0DA1-C2A3-B61875C71656}"/>
              </a:ext>
            </a:extLst>
          </p:cNvPr>
          <p:cNvPicPr>
            <a:picLocks noChangeAspect="1"/>
          </p:cNvPicPr>
          <p:nvPr userDrawn="1"/>
        </p:nvPicPr>
        <p:blipFill>
          <a:blip r:embed="rId33" cstate="screen">
            <a:extLst>
              <a:ext uri="{28A0092B-C50C-407E-A947-70E740481C1C}">
                <a14:useLocalDpi xmlns:a14="http://schemas.microsoft.com/office/drawing/2010/main" val="0"/>
              </a:ext>
            </a:extLst>
          </a:blip>
          <a:srcRect/>
          <a:stretch/>
        </p:blipFill>
        <p:spPr>
          <a:xfrm>
            <a:off x="380999" y="6321934"/>
            <a:ext cx="1818137" cy="433955"/>
          </a:xfrm>
          <a:prstGeom prst="rect">
            <a:avLst/>
          </a:prstGeom>
        </p:spPr>
      </p:pic>
    </p:spTree>
    <p:extLst>
      <p:ext uri="{BB962C8B-B14F-4D97-AF65-F5344CB8AC3E}">
        <p14:creationId xmlns:p14="http://schemas.microsoft.com/office/powerpoint/2010/main" val="3698082167"/>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 id="2147483841" r:id="rId19"/>
    <p:sldLayoutId id="2147483842" r:id="rId20"/>
    <p:sldLayoutId id="2147483843" r:id="rId21"/>
    <p:sldLayoutId id="2147483844" r:id="rId22"/>
    <p:sldLayoutId id="2147483845" r:id="rId23"/>
    <p:sldLayoutId id="2147483846" r:id="rId24"/>
    <p:sldLayoutId id="2147483847" r:id="rId25"/>
    <p:sldLayoutId id="2147483848" r:id="rId26"/>
    <p:sldLayoutId id="2147483849" r:id="rId27"/>
    <p:sldLayoutId id="2147483850" r:id="rId28"/>
    <p:sldLayoutId id="2147483851" r:id="rId29"/>
    <p:sldLayoutId id="2147483852" r:id="rId30"/>
    <p:sldLayoutId id="2147483866" r:id="rId31"/>
  </p:sldLayoutIdLst>
  <p:hf hdr="0" dt="0"/>
  <p:txStyles>
    <p:titleStyle>
      <a:lvl1pPr algn="l" defTabSz="914400" rtl="0" eaLnBrk="1" latinLnBrk="0" hangingPunct="1">
        <a:lnSpc>
          <a:spcPct val="90000"/>
        </a:lnSpc>
        <a:spcBef>
          <a:spcPct val="0"/>
        </a:spcBef>
        <a:buNone/>
        <a:defRPr sz="3600" b="1" kern="1200" cap="all" baseline="0">
          <a:solidFill>
            <a:srgbClr val="002060"/>
          </a:solidFill>
          <a:latin typeface="+mj-lt"/>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mn-lt"/>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mn-lt"/>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81">
                <a:solidFill>
                  <a:schemeClr val="tx1">
                    <a:tint val="75000"/>
                  </a:schemeClr>
                </a:solidFill>
              </a:defRPr>
            </a:lvl1pPr>
          </a:lstStyle>
          <a:p>
            <a:fld id="{14873FBB-DBCB-4DF1-82E3-A855A2B3BAB5}" type="datetime1">
              <a:rPr lang="en-US" smtClean="0"/>
              <a:t>10/11/2023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8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81">
                <a:solidFill>
                  <a:schemeClr val="tx1">
                    <a:tint val="75000"/>
                  </a:schemeClr>
                </a:solidFill>
              </a:defRPr>
            </a:lvl1pPr>
          </a:lstStyle>
          <a:p>
            <a:fld id="{18A8A9F1-3996-4DD1-AEAB-7EF6CBF874DB}" type="slidenum">
              <a:rPr lang="en-US" smtClean="0"/>
              <a:t>‹#›</a:t>
            </a:fld>
            <a:endParaRPr lang="en-US"/>
          </a:p>
        </p:txBody>
      </p:sp>
    </p:spTree>
    <p:extLst>
      <p:ext uri="{BB962C8B-B14F-4D97-AF65-F5344CB8AC3E}">
        <p14:creationId xmlns:p14="http://schemas.microsoft.com/office/powerpoint/2010/main" val="1013166240"/>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hf hdr="0" ftr="0" dt="0"/>
  <p:txStyles>
    <p:titleStyle>
      <a:lvl1pPr algn="l" defTabSz="900113" rtl="0" eaLnBrk="1" latinLnBrk="0" hangingPunct="1">
        <a:lnSpc>
          <a:spcPct val="90000"/>
        </a:lnSpc>
        <a:spcBef>
          <a:spcPct val="0"/>
        </a:spcBef>
        <a:buNone/>
        <a:defRPr sz="4331" kern="1200">
          <a:solidFill>
            <a:schemeClr val="tx1"/>
          </a:solidFill>
          <a:latin typeface="+mj-lt"/>
          <a:ea typeface="+mj-ea"/>
          <a:cs typeface="+mj-cs"/>
        </a:defRPr>
      </a:lvl1pPr>
    </p:titleStyle>
    <p:bodyStyle>
      <a:lvl1pPr marL="225028" indent="-225028" algn="l" defTabSz="900113" rtl="0" eaLnBrk="1" latinLnBrk="0" hangingPunct="1">
        <a:lnSpc>
          <a:spcPct val="90000"/>
        </a:lnSpc>
        <a:spcBef>
          <a:spcPts val="984"/>
        </a:spcBef>
        <a:buFont typeface="Arial" panose="020B0604020202020204" pitchFamily="34" charset="0"/>
        <a:buChar char="•"/>
        <a:defRPr sz="2756" kern="1200">
          <a:solidFill>
            <a:schemeClr val="tx1"/>
          </a:solidFill>
          <a:latin typeface="+mn-lt"/>
          <a:ea typeface="+mn-ea"/>
          <a:cs typeface="+mn-cs"/>
        </a:defRPr>
      </a:lvl1pPr>
      <a:lvl2pPr marL="675084" indent="-225028" algn="l" defTabSz="900113" rtl="0" eaLnBrk="1" latinLnBrk="0" hangingPunct="1">
        <a:lnSpc>
          <a:spcPct val="90000"/>
        </a:lnSpc>
        <a:spcBef>
          <a:spcPts val="492"/>
        </a:spcBef>
        <a:buFont typeface="Arial" panose="020B0604020202020204" pitchFamily="34" charset="0"/>
        <a:buChar char="•"/>
        <a:defRPr sz="2363" kern="1200">
          <a:solidFill>
            <a:schemeClr val="tx1"/>
          </a:solidFill>
          <a:latin typeface="+mn-lt"/>
          <a:ea typeface="+mn-ea"/>
          <a:cs typeface="+mn-cs"/>
        </a:defRPr>
      </a:lvl2pPr>
      <a:lvl3pPr marL="1125141" indent="-225028" algn="l" defTabSz="900113" rtl="0" eaLnBrk="1" latinLnBrk="0" hangingPunct="1">
        <a:lnSpc>
          <a:spcPct val="90000"/>
        </a:lnSpc>
        <a:spcBef>
          <a:spcPts val="492"/>
        </a:spcBef>
        <a:buFont typeface="Arial" panose="020B0604020202020204" pitchFamily="34" charset="0"/>
        <a:buChar char="•"/>
        <a:defRPr sz="1969" kern="1200">
          <a:solidFill>
            <a:schemeClr val="tx1"/>
          </a:solidFill>
          <a:latin typeface="+mn-lt"/>
          <a:ea typeface="+mn-ea"/>
          <a:cs typeface="+mn-cs"/>
        </a:defRPr>
      </a:lvl3pPr>
      <a:lvl4pPr marL="1575197"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4pPr>
      <a:lvl5pPr marL="2025253"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5pPr>
      <a:lvl6pPr marL="2475309"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6pPr>
      <a:lvl7pPr marL="2925366"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7pPr>
      <a:lvl8pPr marL="3375422"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8pPr>
      <a:lvl9pPr marL="3825478" indent="-225028" algn="l" defTabSz="900113" rtl="0" eaLnBrk="1" latinLnBrk="0" hangingPunct="1">
        <a:lnSpc>
          <a:spcPct val="90000"/>
        </a:lnSpc>
        <a:spcBef>
          <a:spcPts val="492"/>
        </a:spcBef>
        <a:buFont typeface="Arial" panose="020B0604020202020204" pitchFamily="34" charset="0"/>
        <a:buChar char="•"/>
        <a:defRPr sz="1772" kern="1200">
          <a:solidFill>
            <a:schemeClr val="tx1"/>
          </a:solidFill>
          <a:latin typeface="+mn-lt"/>
          <a:ea typeface="+mn-ea"/>
          <a:cs typeface="+mn-cs"/>
        </a:defRPr>
      </a:lvl9pPr>
    </p:bodyStyle>
    <p:otherStyle>
      <a:defPPr>
        <a:defRPr lang="en-US"/>
      </a:defPPr>
      <a:lvl1pPr marL="0" algn="l" defTabSz="900113" rtl="0" eaLnBrk="1" latinLnBrk="0" hangingPunct="1">
        <a:defRPr sz="1772" kern="1200">
          <a:solidFill>
            <a:schemeClr val="tx1"/>
          </a:solidFill>
          <a:latin typeface="+mn-lt"/>
          <a:ea typeface="+mn-ea"/>
          <a:cs typeface="+mn-cs"/>
        </a:defRPr>
      </a:lvl1pPr>
      <a:lvl2pPr marL="450056" algn="l" defTabSz="900113" rtl="0" eaLnBrk="1" latinLnBrk="0" hangingPunct="1">
        <a:defRPr sz="1772" kern="1200">
          <a:solidFill>
            <a:schemeClr val="tx1"/>
          </a:solidFill>
          <a:latin typeface="+mn-lt"/>
          <a:ea typeface="+mn-ea"/>
          <a:cs typeface="+mn-cs"/>
        </a:defRPr>
      </a:lvl2pPr>
      <a:lvl3pPr marL="900113" algn="l" defTabSz="900113" rtl="0" eaLnBrk="1" latinLnBrk="0" hangingPunct="1">
        <a:defRPr sz="1772" kern="1200">
          <a:solidFill>
            <a:schemeClr val="tx1"/>
          </a:solidFill>
          <a:latin typeface="+mn-lt"/>
          <a:ea typeface="+mn-ea"/>
          <a:cs typeface="+mn-cs"/>
        </a:defRPr>
      </a:lvl3pPr>
      <a:lvl4pPr marL="1350169" algn="l" defTabSz="900113" rtl="0" eaLnBrk="1" latinLnBrk="0" hangingPunct="1">
        <a:defRPr sz="1772" kern="1200">
          <a:solidFill>
            <a:schemeClr val="tx1"/>
          </a:solidFill>
          <a:latin typeface="+mn-lt"/>
          <a:ea typeface="+mn-ea"/>
          <a:cs typeface="+mn-cs"/>
        </a:defRPr>
      </a:lvl4pPr>
      <a:lvl5pPr marL="1800225" algn="l" defTabSz="900113" rtl="0" eaLnBrk="1" latinLnBrk="0" hangingPunct="1">
        <a:defRPr sz="1772" kern="1200">
          <a:solidFill>
            <a:schemeClr val="tx1"/>
          </a:solidFill>
          <a:latin typeface="+mn-lt"/>
          <a:ea typeface="+mn-ea"/>
          <a:cs typeface="+mn-cs"/>
        </a:defRPr>
      </a:lvl5pPr>
      <a:lvl6pPr marL="2250281" algn="l" defTabSz="900113" rtl="0" eaLnBrk="1" latinLnBrk="0" hangingPunct="1">
        <a:defRPr sz="1772" kern="1200">
          <a:solidFill>
            <a:schemeClr val="tx1"/>
          </a:solidFill>
          <a:latin typeface="+mn-lt"/>
          <a:ea typeface="+mn-ea"/>
          <a:cs typeface="+mn-cs"/>
        </a:defRPr>
      </a:lvl6pPr>
      <a:lvl7pPr marL="2700338" algn="l" defTabSz="900113" rtl="0" eaLnBrk="1" latinLnBrk="0" hangingPunct="1">
        <a:defRPr sz="1772" kern="1200">
          <a:solidFill>
            <a:schemeClr val="tx1"/>
          </a:solidFill>
          <a:latin typeface="+mn-lt"/>
          <a:ea typeface="+mn-ea"/>
          <a:cs typeface="+mn-cs"/>
        </a:defRPr>
      </a:lvl7pPr>
      <a:lvl8pPr marL="3150394" algn="l" defTabSz="900113" rtl="0" eaLnBrk="1" latinLnBrk="0" hangingPunct="1">
        <a:defRPr sz="1772" kern="1200">
          <a:solidFill>
            <a:schemeClr val="tx1"/>
          </a:solidFill>
          <a:latin typeface="+mn-lt"/>
          <a:ea typeface="+mn-ea"/>
          <a:cs typeface="+mn-cs"/>
        </a:defRPr>
      </a:lvl8pPr>
      <a:lvl9pPr marL="3600450" algn="l" defTabSz="900113" rtl="0" eaLnBrk="1" latinLnBrk="0" hangingPunct="1">
        <a:defRPr sz="177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3.xml"/><Relationship Id="rId5" Type="http://schemas.openxmlformats.org/officeDocument/2006/relationships/image" Target="../media/image39.jpe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3.xml"/><Relationship Id="rId5" Type="http://schemas.openxmlformats.org/officeDocument/2006/relationships/image" Target="../media/image27.sv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mailto:MHCoachesTraining@mha.ohio.gov" TargetMode="External"/><Relationship Id="rId4" Type="http://schemas.openxmlformats.org/officeDocument/2006/relationships/hyperlink" Target="https://mha.ohio.gov/supporting-providers/training-and-resources/mental-health-training-for-odes-coaching-permit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3.xml"/><Relationship Id="rId5" Type="http://schemas.openxmlformats.org/officeDocument/2006/relationships/image" Target="../media/image45.jpeg"/><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3.xml"/><Relationship Id="rId5" Type="http://schemas.openxmlformats.org/officeDocument/2006/relationships/image" Target="../media/image46.jpeg"/><Relationship Id="rId4" Type="http://schemas.openxmlformats.org/officeDocument/2006/relationships/image" Target="../media/image27.sv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46.xml"/><Relationship Id="rId5" Type="http://schemas.openxmlformats.org/officeDocument/2006/relationships/image" Target="../media/image47.jpeg"/><Relationship Id="rId4" Type="http://schemas.openxmlformats.org/officeDocument/2006/relationships/image" Target="../media/image27.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43.xml"/><Relationship Id="rId5" Type="http://schemas.openxmlformats.org/officeDocument/2006/relationships/image" Target="../media/image27.sv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6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57.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67.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 Id="rId9"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hyperlink" Target="https://mha.ohio.gov/about-us/priorities/workforce" TargetMode="External"/><Relationship Id="rId2" Type="http://schemas.openxmlformats.org/officeDocument/2006/relationships/notesSlide" Target="../notesSlides/notesSlide27.xml"/><Relationship Id="rId1" Type="http://schemas.openxmlformats.org/officeDocument/2006/relationships/slideLayout" Target="../slideLayouts/slideLayout49.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43.xml"/><Relationship Id="rId5" Type="http://schemas.openxmlformats.org/officeDocument/2006/relationships/image" Target="../media/image77.jpeg"/><Relationship Id="rId4" Type="http://schemas.openxmlformats.org/officeDocument/2006/relationships/image" Target="../media/image27.svg"/></Relationships>
</file>

<file path=ppt/slides/_rels/slide29.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69.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6.xml"/><Relationship Id="rId1" Type="http://schemas.openxmlformats.org/officeDocument/2006/relationships/slideLayout" Target="../slideLayouts/slideLayout5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0.xml"/><Relationship Id="rId1" Type="http://schemas.openxmlformats.org/officeDocument/2006/relationships/slideLayout" Target="../slideLayouts/slideLayout4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hyperlink" Target="mailto:LicCert@mha.ohio.gov" TargetMode="External"/><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4.xml"/><Relationship Id="rId1" Type="http://schemas.openxmlformats.org/officeDocument/2006/relationships/slideLayout" Target="../slideLayouts/slideLayout50.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5.xml"/><Relationship Id="rId1" Type="http://schemas.openxmlformats.org/officeDocument/2006/relationships/slideLayout" Target="../slideLayouts/slideLayout50.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6.xml"/><Relationship Id="rId1" Type="http://schemas.openxmlformats.org/officeDocument/2006/relationships/slideLayout" Target="../slideLayouts/slideLayout50.xml"/><Relationship Id="rId5" Type="http://schemas.openxmlformats.org/officeDocument/2006/relationships/image" Target="../media/image91.png"/><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8.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sv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image" Target="../media/image32.sv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7C7F56-A0E3-4C6D-A3ED-0ABA2504129B}"/>
              </a:ext>
            </a:extLst>
          </p:cNvPr>
          <p:cNvSpPr/>
          <p:nvPr/>
        </p:nvSpPr>
        <p:spPr>
          <a:xfrm>
            <a:off x="3568210" y="931406"/>
            <a:ext cx="5055577" cy="51522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ysClr val="windowText" lastClr="000000"/>
              </a:solidFill>
            </a:endParaRPr>
          </a:p>
        </p:txBody>
      </p:sp>
      <p:sp>
        <p:nvSpPr>
          <p:cNvPr id="3" name="TextBox 2">
            <a:extLst>
              <a:ext uri="{FF2B5EF4-FFF2-40B4-BE49-F238E27FC236}">
                <a16:creationId xmlns:a16="http://schemas.microsoft.com/office/drawing/2014/main" id="{528505CF-A6FF-420F-AE6F-28551F20B9DC}"/>
              </a:ext>
            </a:extLst>
          </p:cNvPr>
          <p:cNvSpPr txBox="1"/>
          <p:nvPr/>
        </p:nvSpPr>
        <p:spPr>
          <a:xfrm>
            <a:off x="5800533" y="876774"/>
            <a:ext cx="1749197" cy="646331"/>
          </a:xfrm>
          <a:prstGeom prst="rect">
            <a:avLst/>
          </a:prstGeom>
          <a:noFill/>
        </p:spPr>
        <p:txBody>
          <a:bodyPr wrap="none" rtlCol="0">
            <a:spAutoFit/>
          </a:bodyPr>
          <a:lstStyle/>
          <a:p>
            <a:r>
              <a:rPr lang="en-US" sz="1200" dirty="0">
                <a:solidFill>
                  <a:srgbClr val="002060"/>
                </a:solidFill>
              </a:rPr>
              <a:t>Mike DeWine, </a:t>
            </a:r>
            <a:r>
              <a:rPr lang="en-US" sz="1200" i="1" dirty="0">
                <a:solidFill>
                  <a:srgbClr val="002060"/>
                </a:solidFill>
              </a:rPr>
              <a:t>Governor</a:t>
            </a:r>
          </a:p>
          <a:p>
            <a:r>
              <a:rPr lang="en-US" sz="1200" dirty="0">
                <a:solidFill>
                  <a:srgbClr val="002060"/>
                </a:solidFill>
              </a:rPr>
              <a:t>Jon Husted, </a:t>
            </a:r>
            <a:r>
              <a:rPr lang="en-US" sz="1200" i="1" dirty="0">
                <a:solidFill>
                  <a:srgbClr val="002060"/>
                </a:solidFill>
              </a:rPr>
              <a:t>Lt. Governor</a:t>
            </a:r>
          </a:p>
          <a:p>
            <a:r>
              <a:rPr lang="en-US" sz="1200" dirty="0">
                <a:solidFill>
                  <a:srgbClr val="002060"/>
                </a:solidFill>
              </a:rPr>
              <a:t>Lori Criss, </a:t>
            </a:r>
            <a:r>
              <a:rPr lang="en-US" sz="1200" i="1" dirty="0">
                <a:solidFill>
                  <a:srgbClr val="002060"/>
                </a:solidFill>
              </a:rPr>
              <a:t>Director</a:t>
            </a:r>
          </a:p>
        </p:txBody>
      </p:sp>
      <p:sp>
        <p:nvSpPr>
          <p:cNvPr id="6" name="TextBox 5">
            <a:extLst>
              <a:ext uri="{FF2B5EF4-FFF2-40B4-BE49-F238E27FC236}">
                <a16:creationId xmlns:a16="http://schemas.microsoft.com/office/drawing/2014/main" id="{FDDA4375-C9B3-4CC9-B1D3-71C5F2E085A9}"/>
              </a:ext>
            </a:extLst>
          </p:cNvPr>
          <p:cNvSpPr txBox="1"/>
          <p:nvPr/>
        </p:nvSpPr>
        <p:spPr>
          <a:xfrm>
            <a:off x="1767596" y="3293367"/>
            <a:ext cx="8656807" cy="2400657"/>
          </a:xfrm>
          <a:prstGeom prst="rect">
            <a:avLst/>
          </a:prstGeom>
          <a:noFill/>
        </p:spPr>
        <p:txBody>
          <a:bodyPr wrap="square" rtlCol="0">
            <a:spAutoFit/>
          </a:bodyPr>
          <a:lstStyle/>
          <a:p>
            <a:pPr algn="ctr"/>
            <a:r>
              <a:rPr lang="en-US" sz="3600" dirty="0">
                <a:solidFill>
                  <a:srgbClr val="002060"/>
                </a:solidFill>
                <a:ea typeface="Source Sans Pro Light" panose="020B0403030403020204" pitchFamily="34" charset="0"/>
              </a:rPr>
              <a:t>Ohio’s</a:t>
            </a:r>
            <a:r>
              <a:rPr lang="en-US" sz="4400" b="1" dirty="0">
                <a:solidFill>
                  <a:srgbClr val="002060"/>
                </a:solidFill>
                <a:ea typeface="Source Sans Pro Light" panose="020B0403030403020204" pitchFamily="34" charset="0"/>
              </a:rPr>
              <a:t> </a:t>
            </a:r>
            <a:r>
              <a:rPr lang="en-US" sz="3600" dirty="0">
                <a:solidFill>
                  <a:srgbClr val="002060"/>
                </a:solidFill>
                <a:ea typeface="Source Sans Pro Light" panose="020B0403030403020204" pitchFamily="34" charset="0"/>
              </a:rPr>
              <a:t>Behavioral Health Priorities</a:t>
            </a:r>
          </a:p>
          <a:p>
            <a:pPr algn="ctr"/>
            <a:r>
              <a:rPr lang="en-US" sz="3600" i="1" dirty="0">
                <a:solidFill>
                  <a:srgbClr val="002060"/>
                </a:solidFill>
                <a:ea typeface="Source Sans Pro Light" panose="020B0403030403020204" pitchFamily="34" charset="0"/>
              </a:rPr>
              <a:t>Real</a:t>
            </a:r>
            <a:r>
              <a:rPr lang="en-US" sz="3600" b="1" i="1" dirty="0">
                <a:solidFill>
                  <a:srgbClr val="002060"/>
                </a:solidFill>
                <a:ea typeface="Source Sans Pro Light" panose="020B0403030403020204" pitchFamily="34" charset="0"/>
              </a:rPr>
              <a:t> </a:t>
            </a:r>
            <a:r>
              <a:rPr lang="en-US" sz="3600" i="1" dirty="0">
                <a:solidFill>
                  <a:srgbClr val="002060"/>
                </a:solidFill>
                <a:ea typeface="Source Sans Pro Light" panose="020B0403030403020204" pitchFamily="34" charset="0"/>
              </a:rPr>
              <a:t>Results for Ohioans</a:t>
            </a:r>
          </a:p>
          <a:p>
            <a:pPr algn="ctr"/>
            <a:endParaRPr lang="en-US" sz="1400" i="1" dirty="0">
              <a:solidFill>
                <a:srgbClr val="002060"/>
              </a:solidFill>
            </a:endParaRPr>
          </a:p>
          <a:p>
            <a:pPr algn="ctr"/>
            <a:r>
              <a:rPr lang="en-US" sz="2800" i="1" dirty="0">
                <a:solidFill>
                  <a:srgbClr val="002060"/>
                </a:solidFill>
                <a:latin typeface="Source Sans Pro Light" panose="020B0403030403020204" pitchFamily="34" charset="0"/>
                <a:ea typeface="Source Sans Pro Light" panose="020B0403030403020204" pitchFamily="34" charset="0"/>
              </a:rPr>
              <a:t>October 11, 2023</a:t>
            </a:r>
          </a:p>
          <a:p>
            <a:pPr algn="ctr"/>
            <a:r>
              <a:rPr lang="en-US" sz="2800" dirty="0">
                <a:solidFill>
                  <a:srgbClr val="002060"/>
                </a:solidFill>
                <a:ea typeface="Source Sans Pro Light" panose="020B0403030403020204" pitchFamily="34" charset="0"/>
              </a:rPr>
              <a:t>Director Lori Criss</a:t>
            </a:r>
            <a:endParaRPr lang="en-US" sz="3200" dirty="0">
              <a:solidFill>
                <a:srgbClr val="002060"/>
              </a:solidFill>
              <a:ea typeface="Source Sans Pro Light" panose="020B0403030403020204" pitchFamily="34" charset="0"/>
            </a:endParaRPr>
          </a:p>
        </p:txBody>
      </p:sp>
      <p:pic>
        <p:nvPicPr>
          <p:cNvPr id="8" name="Picture 7" descr="Text&#10;&#10;Description automatically generated">
            <a:extLst>
              <a:ext uri="{FF2B5EF4-FFF2-40B4-BE49-F238E27FC236}">
                <a16:creationId xmlns:a16="http://schemas.microsoft.com/office/drawing/2014/main" id="{23276592-7E23-4542-826C-55F5005FE64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01556" y="312217"/>
            <a:ext cx="5176051" cy="1238379"/>
          </a:xfrm>
          <a:prstGeom prst="rect">
            <a:avLst/>
          </a:prstGeom>
        </p:spPr>
      </p:pic>
      <p:cxnSp>
        <p:nvCxnSpPr>
          <p:cNvPr id="10" name="Straight Connector 9">
            <a:extLst>
              <a:ext uri="{FF2B5EF4-FFF2-40B4-BE49-F238E27FC236}">
                <a16:creationId xmlns:a16="http://schemas.microsoft.com/office/drawing/2014/main" id="{243DA979-FE99-4CAF-8F12-A55B657F435F}"/>
              </a:ext>
            </a:extLst>
          </p:cNvPr>
          <p:cNvCxnSpPr/>
          <p:nvPr/>
        </p:nvCxnSpPr>
        <p:spPr>
          <a:xfrm>
            <a:off x="5728813" y="912634"/>
            <a:ext cx="0" cy="573439"/>
          </a:xfrm>
          <a:prstGeom prst="line">
            <a:avLst/>
          </a:prstGeom>
          <a:ln w="38100">
            <a:solidFill>
              <a:srgbClr val="C1263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6805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72F1B5-02CC-459D-906A-8B7BFF6D7C65}"/>
              </a:ext>
            </a:extLst>
          </p:cNvPr>
          <p:cNvSpPr>
            <a:spLocks noGrp="1"/>
          </p:cNvSpPr>
          <p:nvPr>
            <p:ph type="title"/>
          </p:nvPr>
        </p:nvSpPr>
        <p:spPr>
          <a:xfrm>
            <a:off x="381000" y="770156"/>
            <a:ext cx="11430000" cy="982861"/>
          </a:xfrm>
        </p:spPr>
        <p:txBody>
          <a:bodyPr>
            <a:normAutofit/>
          </a:bodyPr>
          <a:lstStyle/>
          <a:p>
            <a:r>
              <a:rPr lang="en-US" sz="4400" cap="small" dirty="0"/>
              <a:t>ARPA $</a:t>
            </a:r>
            <a:r>
              <a:rPr lang="en-US" sz="4400" cap="small" dirty="0" err="1"/>
              <a:t>90M</a:t>
            </a:r>
            <a:r>
              <a:rPr lang="en-US" sz="4400" cap="small" dirty="0"/>
              <a:t> Crisis Funding Impact</a:t>
            </a:r>
          </a:p>
        </p:txBody>
      </p:sp>
      <p:pic>
        <p:nvPicPr>
          <p:cNvPr id="6" name="Picture 5">
            <a:extLst>
              <a:ext uri="{FF2B5EF4-FFF2-40B4-BE49-F238E27FC236}">
                <a16:creationId xmlns:a16="http://schemas.microsoft.com/office/drawing/2014/main" id="{D7776751-1F41-4A52-9EA6-304F260489B1}"/>
              </a:ext>
            </a:extLst>
          </p:cNvPr>
          <p:cNvPicPr/>
          <p:nvPr/>
        </p:nvPicPr>
        <p:blipFill rotWithShape="1">
          <a:blip r:embed="rId3" cstate="screen">
            <a:extLst>
              <a:ext uri="{28A0092B-C50C-407E-A947-70E740481C1C}">
                <a14:useLocalDpi xmlns:a14="http://schemas.microsoft.com/office/drawing/2010/main" val="0"/>
              </a:ext>
            </a:extLst>
          </a:blip>
          <a:srcRect l="13273" t="7471" r="10682" b="4406"/>
          <a:stretch/>
        </p:blipFill>
        <p:spPr bwMode="auto">
          <a:xfrm>
            <a:off x="7670242" y="2531311"/>
            <a:ext cx="4521758" cy="4190164"/>
          </a:xfrm>
          <a:prstGeom prst="rect">
            <a:avLst/>
          </a:prstGeom>
          <a:noFill/>
          <a:ln>
            <a:noFill/>
          </a:ln>
        </p:spPr>
      </p:pic>
      <p:sp>
        <p:nvSpPr>
          <p:cNvPr id="5" name="Text Placeholder 4">
            <a:extLst>
              <a:ext uri="{FF2B5EF4-FFF2-40B4-BE49-F238E27FC236}">
                <a16:creationId xmlns:a16="http://schemas.microsoft.com/office/drawing/2014/main" id="{DF251E02-845E-47FA-A46F-A80D616F9761}"/>
              </a:ext>
            </a:extLst>
          </p:cNvPr>
          <p:cNvSpPr>
            <a:spLocks noGrp="1"/>
          </p:cNvSpPr>
          <p:nvPr>
            <p:ph type="body" sz="quarter" idx="12"/>
          </p:nvPr>
        </p:nvSpPr>
        <p:spPr>
          <a:xfrm>
            <a:off x="977278" y="1957584"/>
            <a:ext cx="7002940" cy="3875179"/>
          </a:xfrm>
          <a:solidFill>
            <a:srgbClr val="FFFFFF"/>
          </a:solidFill>
        </p:spPr>
        <p:txBody>
          <a:bodyPr>
            <a:normAutofit/>
          </a:bodyPr>
          <a:lstStyle/>
          <a:p>
            <a:pPr marL="339725" indent="-339725">
              <a:spcAft>
                <a:spcPts val="1200"/>
              </a:spcAft>
            </a:pPr>
            <a:r>
              <a:rPr lang="en-US" dirty="0"/>
              <a:t>Over 225 new residential beds for Ohioans in crisis</a:t>
            </a:r>
          </a:p>
          <a:p>
            <a:pPr marL="339725" indent="-339725">
              <a:spcAft>
                <a:spcPts val="1200"/>
              </a:spcAft>
            </a:pPr>
            <a:r>
              <a:rPr lang="en-US" dirty="0"/>
              <a:t>5 Behavioral Health Urgent Care clinics</a:t>
            </a:r>
          </a:p>
          <a:p>
            <a:pPr marL="339725" indent="-339725">
              <a:spcAft>
                <a:spcPts val="1200"/>
              </a:spcAft>
            </a:pPr>
            <a:r>
              <a:rPr lang="en-US" dirty="0"/>
              <a:t>2 new Crisis Intervention and Observation units</a:t>
            </a:r>
          </a:p>
          <a:p>
            <a:pPr marL="339725" indent="-339725">
              <a:spcAft>
                <a:spcPts val="1200"/>
              </a:spcAft>
            </a:pPr>
            <a:r>
              <a:rPr lang="en-US" dirty="0"/>
              <a:t>6 new mobile crisis services teams</a:t>
            </a:r>
          </a:p>
          <a:p>
            <a:pPr marL="339725" indent="-339725">
              <a:spcAft>
                <a:spcPts val="1200"/>
              </a:spcAft>
            </a:pPr>
            <a:r>
              <a:rPr lang="en-US" dirty="0"/>
              <a:t>4 technology upgrade projects</a:t>
            </a:r>
          </a:p>
          <a:p>
            <a:pPr marL="339725" indent="-339725">
              <a:spcAft>
                <a:spcPts val="1200"/>
              </a:spcAft>
            </a:pPr>
            <a:r>
              <a:rPr lang="en-US" dirty="0"/>
              <a:t>2 crisis consultancy projects</a:t>
            </a:r>
          </a:p>
          <a:p>
            <a:endParaRPr lang="en-US" dirty="0"/>
          </a:p>
        </p:txBody>
      </p:sp>
      <p:sp>
        <p:nvSpPr>
          <p:cNvPr id="2" name="Slide Number Placeholder 1">
            <a:extLst>
              <a:ext uri="{FF2B5EF4-FFF2-40B4-BE49-F238E27FC236}">
                <a16:creationId xmlns:a16="http://schemas.microsoft.com/office/drawing/2014/main" id="{1C85FFBC-CC4D-438A-925D-04AFC06D4302}"/>
              </a:ext>
            </a:extLst>
          </p:cNvPr>
          <p:cNvSpPr>
            <a:spLocks noGrp="1"/>
          </p:cNvSpPr>
          <p:nvPr>
            <p:ph type="sldNum" sz="quarter" idx="14"/>
          </p:nvPr>
        </p:nvSpPr>
        <p:spPr/>
        <p:txBody>
          <a:bodyPr/>
          <a:lstStyle/>
          <a:p>
            <a:fld id="{383B7B7A-CDDA-7C44-B1B0-1F1E45567B3B}" type="slidenum">
              <a:rPr lang="en-US" smtClean="0"/>
              <a:pPr/>
              <a:t>10</a:t>
            </a:fld>
            <a:endParaRPr lang="en-US"/>
          </a:p>
        </p:txBody>
      </p:sp>
    </p:spTree>
    <p:extLst>
      <p:ext uri="{BB962C8B-B14F-4D97-AF65-F5344CB8AC3E}">
        <p14:creationId xmlns:p14="http://schemas.microsoft.com/office/powerpoint/2010/main" val="2836997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BD77799-9E20-40F3-992C-208B93C74C13}"/>
              </a:ext>
            </a:extLst>
          </p:cNvPr>
          <p:cNvSpPr txBox="1">
            <a:spLocks/>
          </p:cNvSpPr>
          <p:nvPr/>
        </p:nvSpPr>
        <p:spPr>
          <a:xfrm>
            <a:off x="292532" y="180282"/>
            <a:ext cx="5618541" cy="1671711"/>
          </a:xfrm>
          <a:prstGeom prst="rect">
            <a:avLst/>
          </a:prstGeom>
        </p:spPr>
        <p:txBody>
          <a:bodyPr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yriad Pro Light" panose="020B0603030403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j-cs"/>
              </a:rPr>
              <a:t>Enhancing Pediatric Behavioral Health</a:t>
            </a:r>
            <a:endParaRPr kumimoji="0" lang="en-US" sz="14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2A2F36"/>
                </a:solidFill>
                <a:effectLst/>
                <a:uLnTx/>
                <a:uFillTx/>
                <a:latin typeface="Source Sans Pro Light" panose="020B0403030403020204" pitchFamily="34" charset="0"/>
                <a:ea typeface="Source Sans Pro Light" panose="020B0403030403020204" pitchFamily="34" charset="0"/>
                <a:cs typeface="Calibri"/>
              </a:rPr>
              <a:t>$</a:t>
            </a:r>
            <a:r>
              <a:rPr kumimoji="0" lang="en-US" sz="2000" b="0" i="0" u="none" strike="noStrike" kern="1200" cap="none" spc="0" normalizeH="0" baseline="0" noProof="0" dirty="0" err="1">
                <a:ln>
                  <a:noFill/>
                </a:ln>
                <a:solidFill>
                  <a:srgbClr val="2A2F36"/>
                </a:solidFill>
                <a:effectLst/>
                <a:uLnTx/>
                <a:uFillTx/>
                <a:latin typeface="Source Sans Pro Light" panose="020B0403030403020204" pitchFamily="34" charset="0"/>
                <a:ea typeface="Source Sans Pro Light" panose="020B0403030403020204" pitchFamily="34" charset="0"/>
                <a:cs typeface="Calibri"/>
              </a:rPr>
              <a:t>50M</a:t>
            </a:r>
            <a:r>
              <a:rPr kumimoji="0" lang="en-US" sz="2000" b="0" i="0" u="none" strike="noStrike" kern="1200" cap="none" spc="0" normalizeH="0" baseline="0" noProof="0" dirty="0">
                <a:ln>
                  <a:noFill/>
                </a:ln>
                <a:solidFill>
                  <a:srgbClr val="2A2F36"/>
                </a:solidFill>
                <a:effectLst/>
                <a:uLnTx/>
                <a:uFillTx/>
                <a:latin typeface="Source Sans Pro Light" panose="020B0403030403020204" pitchFamily="34" charset="0"/>
                <a:ea typeface="Source Sans Pro Light" panose="020B0403030403020204" pitchFamily="34" charset="0"/>
                <a:cs typeface="Calibri"/>
              </a:rPr>
              <a:t> in one-time funds for the biennium</a:t>
            </a:r>
          </a:p>
        </p:txBody>
      </p:sp>
      <p:sp>
        <p:nvSpPr>
          <p:cNvPr id="7" name="Rectangle 6">
            <a:extLst>
              <a:ext uri="{FF2B5EF4-FFF2-40B4-BE49-F238E27FC236}">
                <a16:creationId xmlns:a16="http://schemas.microsoft.com/office/drawing/2014/main" id="{BBEAD992-C2A0-4AF6-9D0A-C4FCD9B05301}"/>
              </a:ext>
            </a:extLst>
          </p:cNvPr>
          <p:cNvSpPr/>
          <p:nvPr/>
        </p:nvSpPr>
        <p:spPr>
          <a:xfrm>
            <a:off x="5862996" y="295135"/>
            <a:ext cx="6134735" cy="6061209"/>
          </a:xfrm>
          <a:prstGeom prst="rect">
            <a:avLst/>
          </a:prstGeom>
          <a:solidFill>
            <a:schemeClr val="bg1"/>
          </a:solidFill>
          <a:ln>
            <a:solidFill>
              <a:schemeClr val="accent2"/>
            </a:solidFill>
          </a:ln>
        </p:spPr>
        <p:style>
          <a:lnRef idx="1">
            <a:schemeClr val="accent5"/>
          </a:lnRef>
          <a:fillRef idx="2">
            <a:schemeClr val="accent5"/>
          </a:fillRef>
          <a:effectRef idx="1">
            <a:schemeClr val="accent5"/>
          </a:effectRef>
          <a:fontRef idx="minor">
            <a:schemeClr val="dk1"/>
          </a:fontRef>
        </p:style>
        <p:txBody>
          <a:bodyPr rtlCol="0" anchor="t"/>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rPr>
              <a:t>PRIORITY</a:t>
            </a:r>
          </a:p>
          <a:p>
            <a:pPr marL="0" marR="0" lvl="0" indent="0" algn="l" defTabSz="457200" rtl="0" eaLnBrk="1" fontAlgn="auto" latinLnBrk="0" hangingPunct="1">
              <a:lnSpc>
                <a:spcPct val="115000"/>
              </a:lnSpc>
              <a:spcBef>
                <a:spcPts val="0"/>
              </a:spcBef>
              <a:spcAft>
                <a:spcPts val="600"/>
              </a:spcAft>
              <a:buClrTx/>
              <a:buSzTx/>
              <a:buFontTx/>
              <a:buNone/>
              <a:tabLst/>
              <a:defRPr/>
            </a:pPr>
            <a:r>
              <a:rPr kumimoji="0" lang="en-US"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rPr>
              <a:t>Increase capacity for treatment for children with serious behavioral health conditions so that they can recover closer to home and Ohio can reduce out-of-home placements and out-of-state treatment transfers that families rely on today.</a:t>
            </a:r>
          </a:p>
          <a:p>
            <a:pPr marL="285750" marR="0" lvl="0" indent="-285750" algn="l" defTabSz="457200" rtl="0" eaLnBrk="1" fontAlgn="auto" latinLnBrk="0" hangingPunct="1">
              <a:lnSpc>
                <a:spcPct val="115000"/>
              </a:lnSpc>
              <a:spcBef>
                <a:spcPts val="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rPr>
              <a:t>Build the behavioral health workforce in pediatric inpatient settings for children and youth.</a:t>
            </a:r>
          </a:p>
          <a:p>
            <a:pPr marL="285750" marR="0" lvl="0" indent="-285750" algn="l" defTabSz="4572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rPr>
              <a:t>Enhance residential treatment environments to create Psychiatric Residential Treatment Facilities in Ohio so that families do not have to pursue this intensive secure treatment out of state.</a:t>
            </a:r>
          </a:p>
          <a:p>
            <a:pPr marL="285750" marR="0" lvl="0" indent="-285750" algn="l" defTabSz="4572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rPr>
              <a:t>Support statewide expansion of MRSS.</a:t>
            </a:r>
          </a:p>
        </p:txBody>
      </p:sp>
      <p:sp>
        <p:nvSpPr>
          <p:cNvPr id="8" name="TextBox 7">
            <a:extLst>
              <a:ext uri="{FF2B5EF4-FFF2-40B4-BE49-F238E27FC236}">
                <a16:creationId xmlns:a16="http://schemas.microsoft.com/office/drawing/2014/main" id="{A1A5B6E8-20DB-47BE-93D1-B3BEA18D2DD6}"/>
              </a:ext>
            </a:extLst>
          </p:cNvPr>
          <p:cNvSpPr txBox="1"/>
          <p:nvPr/>
        </p:nvSpPr>
        <p:spPr>
          <a:xfrm>
            <a:off x="6953305" y="4561175"/>
            <a:ext cx="4883576" cy="187743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rPr>
              <a:t>REAL RESULTS FOR OHIOANS</a:t>
            </a:r>
            <a:br>
              <a:rPr kumimoji="0" lang="en-US" sz="18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rPr>
            </a:br>
            <a:r>
              <a:rPr kumimoji="0" lang="en-US" sz="1800" b="1" i="0" u="none" strike="noStrike" kern="1200" cap="none" spc="0" normalizeH="0" baseline="0" noProof="0" dirty="0" err="1">
                <a:ln>
                  <a:noFill/>
                </a:ln>
                <a:solidFill>
                  <a:srgbClr val="850729"/>
                </a:solidFill>
                <a:effectLst/>
                <a:uLnTx/>
                <a:uFillTx/>
                <a:latin typeface="Source Sans Pro"/>
                <a:ea typeface="+mn-ea"/>
                <a:cs typeface="Aharoni" panose="02010803020104030203" pitchFamily="2" charset="-79"/>
              </a:rPr>
              <a:t>OhioRISE</a:t>
            </a:r>
            <a:endParaRPr kumimoji="0" lang="en-US" sz="18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n-cs"/>
              </a:rPr>
              <a:t>Over 20,000 youth are enrolled in </a:t>
            </a:r>
            <a:r>
              <a:rPr kumimoji="0" lang="en-US" sz="1600" b="0" i="0" u="none" strike="noStrike" kern="1200" cap="none" spc="0" normalizeH="0" baseline="0" noProof="0" dirty="0" err="1">
                <a:ln>
                  <a:noFill/>
                </a:ln>
                <a:solidFill>
                  <a:prstClr val="black"/>
                </a:solidFill>
                <a:effectLst/>
                <a:uLnTx/>
                <a:uFillTx/>
                <a:latin typeface="Source Sans Pro Light" panose="020B0403030403020204" pitchFamily="34" charset="0"/>
                <a:ea typeface="Source Sans Pro Light" panose="020B0403030403020204" pitchFamily="34" charset="0"/>
                <a:cs typeface="+mn-cs"/>
              </a:rPr>
              <a:t>OhioRISE</a:t>
            </a:r>
            <a:r>
              <a:rPr kumimoji="0" lang="en-US" sz="16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n-cs"/>
              </a:rPr>
              <a:t> to receive treatment and wrap around services.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n-cs"/>
              </a:rPr>
              <a:t>Over 4,500 children, youth, and families across the state have been helped through Mobile Response Stabilization Services.</a:t>
            </a:r>
          </a:p>
        </p:txBody>
      </p:sp>
      <p:cxnSp>
        <p:nvCxnSpPr>
          <p:cNvPr id="9" name="Straight Connector 8">
            <a:extLst>
              <a:ext uri="{FF2B5EF4-FFF2-40B4-BE49-F238E27FC236}">
                <a16:creationId xmlns:a16="http://schemas.microsoft.com/office/drawing/2014/main" id="{89C7DD27-075C-4E53-BB76-D7587058F75E}"/>
              </a:ext>
            </a:extLst>
          </p:cNvPr>
          <p:cNvCxnSpPr/>
          <p:nvPr/>
        </p:nvCxnSpPr>
        <p:spPr>
          <a:xfrm>
            <a:off x="6151829" y="4563825"/>
            <a:ext cx="5257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Graphic 9" descr="Clipboard Partially Checked with solid fill">
            <a:extLst>
              <a:ext uri="{FF2B5EF4-FFF2-40B4-BE49-F238E27FC236}">
                <a16:creationId xmlns:a16="http://schemas.microsoft.com/office/drawing/2014/main" id="{27CE0D94-1EAA-4A11-A03D-D35C048525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920725" y="4581474"/>
            <a:ext cx="1183249" cy="1183249"/>
          </a:xfrm>
          <a:prstGeom prst="rect">
            <a:avLst/>
          </a:prstGeom>
        </p:spPr>
      </p:pic>
      <p:pic>
        <p:nvPicPr>
          <p:cNvPr id="11" name="Picture 10" descr="Woman comforting friend">
            <a:extLst>
              <a:ext uri="{FF2B5EF4-FFF2-40B4-BE49-F238E27FC236}">
                <a16:creationId xmlns:a16="http://schemas.microsoft.com/office/drawing/2014/main" id="{0BA8F8E7-6A93-4AF9-B5C9-61647BCA9EF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55119" y="1951265"/>
            <a:ext cx="5229224" cy="3486149"/>
          </a:xfrm>
          <a:prstGeom prst="rect">
            <a:avLst/>
          </a:prstGeom>
        </p:spPr>
      </p:pic>
    </p:spTree>
    <p:extLst>
      <p:ext uri="{BB962C8B-B14F-4D97-AF65-F5344CB8AC3E}">
        <p14:creationId xmlns:p14="http://schemas.microsoft.com/office/powerpoint/2010/main" val="941924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54773E-089D-45AF-89A2-256250D2BF8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yriad Pro Light" panose="020B06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AD8715-8B72-4533-8331-6C3E48E361D0}" type="slidenum">
              <a:rPr kumimoji="0" lang="en-US" sz="1200" b="0" i="0" u="none" strike="noStrike" kern="1200" cap="none" spc="0" normalizeH="0" baseline="0" noProof="0" smtClean="0">
                <a:ln>
                  <a:noFill/>
                </a:ln>
                <a:solidFill>
                  <a:prstClr val="black">
                    <a:tint val="75000"/>
                  </a:prstClr>
                </a:solidFill>
                <a:effectLst/>
                <a:uLnTx/>
                <a:uFillTx/>
                <a:latin typeface="Myriad Pro Light" panose="020B06030304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Myriad Pro Light" panose="020B0603030403020204" pitchFamily="34" charset="0"/>
              <a:ea typeface="+mn-ea"/>
              <a:cs typeface="+mn-cs"/>
            </a:endParaRPr>
          </a:p>
        </p:txBody>
      </p:sp>
      <p:sp>
        <p:nvSpPr>
          <p:cNvPr id="3" name="Title 1">
            <a:extLst>
              <a:ext uri="{FF2B5EF4-FFF2-40B4-BE49-F238E27FC236}">
                <a16:creationId xmlns:a16="http://schemas.microsoft.com/office/drawing/2014/main" id="{DBD77799-9E20-40F3-992C-208B93C74C13}"/>
              </a:ext>
            </a:extLst>
          </p:cNvPr>
          <p:cNvSpPr txBox="1">
            <a:spLocks/>
          </p:cNvSpPr>
          <p:nvPr/>
        </p:nvSpPr>
        <p:spPr>
          <a:xfrm>
            <a:off x="344937" y="4381762"/>
            <a:ext cx="5618541" cy="2088510"/>
          </a:xfrm>
          <a:prstGeom prst="rect">
            <a:avLst/>
          </a:prstGeom>
        </p:spPr>
        <p:txBody>
          <a:bodyPr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yriad Pro Light" panose="020B0603030403020204" pitchFamily="34" charset="0"/>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j-cs"/>
              </a:rPr>
              <a:t>Building Resiliency</a:t>
            </a:r>
            <a:br>
              <a:rPr kumimoji="0" lang="en-US" sz="36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j-cs"/>
              </a:rPr>
            </a:br>
            <a:r>
              <a:rPr kumimoji="0" lang="en-US" sz="36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j-cs"/>
              </a:rPr>
              <a:t>through Prevention and </a:t>
            </a: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j-cs"/>
              </a:rPr>
              <a:t>Early Identification</a:t>
            </a:r>
          </a:p>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2A2F36"/>
                </a:solidFill>
                <a:effectLst/>
                <a:uLnTx/>
                <a:uFillTx/>
                <a:latin typeface="Source Sans Pro Light" panose="020B0403030403020204" pitchFamily="34" charset="0"/>
                <a:ea typeface="Source Sans Pro Light" panose="020B0403030403020204" pitchFamily="34" charset="0"/>
                <a:cs typeface="Calibri" panose="020F0502020204030204" pitchFamily="34" charset="0"/>
              </a:rPr>
              <a:t>$</a:t>
            </a:r>
            <a:r>
              <a:rPr kumimoji="0" lang="en-US" sz="2000" b="0" i="0" u="none" strike="noStrike" kern="1200" cap="none" spc="0" normalizeH="0" baseline="0" noProof="0" dirty="0" err="1">
                <a:ln>
                  <a:noFill/>
                </a:ln>
                <a:solidFill>
                  <a:srgbClr val="2A2F36"/>
                </a:solidFill>
                <a:effectLst/>
                <a:uLnTx/>
                <a:uFillTx/>
                <a:latin typeface="Source Sans Pro Light" panose="020B0403030403020204" pitchFamily="34" charset="0"/>
                <a:ea typeface="Source Sans Pro Light" panose="020B0403030403020204" pitchFamily="34" charset="0"/>
                <a:cs typeface="Calibri" panose="020F0502020204030204" pitchFamily="34" charset="0"/>
              </a:rPr>
              <a:t>13.9M</a:t>
            </a:r>
            <a:r>
              <a:rPr kumimoji="0" lang="en-US" sz="2000" b="0" i="0" u="none" strike="noStrike" kern="1200" cap="none" spc="0" normalizeH="0" baseline="0" noProof="0" dirty="0">
                <a:ln>
                  <a:noFill/>
                </a:ln>
                <a:solidFill>
                  <a:srgbClr val="2A2F36"/>
                </a:solidFill>
                <a:effectLst/>
                <a:uLnTx/>
                <a:uFillTx/>
                <a:latin typeface="Source Sans Pro Light" panose="020B0403030403020204" pitchFamily="34" charset="0"/>
                <a:ea typeface="Source Sans Pro Light" panose="020B0403030403020204" pitchFamily="34" charset="0"/>
                <a:cs typeface="Calibri" panose="020F0502020204030204" pitchFamily="34" charset="0"/>
              </a:rPr>
              <a:t> across the biennium</a:t>
            </a:r>
            <a:endParaRPr kumimoji="0" lang="en-US" sz="2000" b="0" i="0" u="none" strike="noStrike" kern="1200" cap="none" spc="0" normalizeH="0" baseline="0" noProof="0" dirty="0">
              <a:ln>
                <a:noFill/>
              </a:ln>
              <a:solidFill>
                <a:srgbClr val="2A2F36"/>
              </a:solidFill>
              <a:effectLst/>
              <a:uLnTx/>
              <a:uFillTx/>
              <a:latin typeface="Source Sans Pro Light" panose="020B0403030403020204" pitchFamily="34" charset="0"/>
              <a:ea typeface="Source Sans Pro Light" panose="020B0403030403020204" pitchFamily="34" charset="0"/>
              <a:cs typeface="+mj-cs"/>
            </a:endParaRPr>
          </a:p>
          <a:p>
            <a:pPr marL="0" marR="0" lvl="0" indent="0" algn="ctr" defTabSz="914400" rtl="0" eaLnBrk="1" fontAlgn="auto" latinLnBrk="0" hangingPunct="1">
              <a:lnSpc>
                <a:spcPct val="110000"/>
              </a:lnSpc>
              <a:spcBef>
                <a:spcPct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j-cs"/>
            </a:endParaRPr>
          </a:p>
        </p:txBody>
      </p:sp>
      <p:sp>
        <p:nvSpPr>
          <p:cNvPr id="5" name="Rectangle 4">
            <a:extLst>
              <a:ext uri="{FF2B5EF4-FFF2-40B4-BE49-F238E27FC236}">
                <a16:creationId xmlns:a16="http://schemas.microsoft.com/office/drawing/2014/main" id="{6328DE84-66CE-4F4D-B61F-83D60014B658}"/>
              </a:ext>
            </a:extLst>
          </p:cNvPr>
          <p:cNvSpPr/>
          <p:nvPr/>
        </p:nvSpPr>
        <p:spPr>
          <a:xfrm>
            <a:off x="5963476" y="295141"/>
            <a:ext cx="5762741" cy="6382577"/>
          </a:xfrm>
          <a:prstGeom prst="rect">
            <a:avLst/>
          </a:prstGeom>
          <a:solidFill>
            <a:schemeClr val="bg1"/>
          </a:solidFill>
          <a:ln>
            <a:solidFill>
              <a:schemeClr val="accent2"/>
            </a:solidFill>
          </a:ln>
        </p:spPr>
        <p:style>
          <a:lnRef idx="1">
            <a:schemeClr val="accent5"/>
          </a:lnRef>
          <a:fillRef idx="2">
            <a:schemeClr val="accent5"/>
          </a:fillRef>
          <a:effectRef idx="1">
            <a:schemeClr val="accent5"/>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rPr>
              <a:t>PRIORITY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Aharoni" panose="02010803020104030203" pitchFamily="2" charset="-79"/>
              </a:rPr>
              <a:t>Promote mental health awareness and resiliency to help all Ohioans achieve their full potential through: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rPr>
              <a:t>Prevention, early intervention, and suicide prevention priorities of Ohio’s 2020 Suicide Prevention Plan, to increase the number of Ohioans trained to recognize warning signs and promote protective factors, resiliency, and stigma-reduction, specifically for at-risk populations.</a:t>
            </a: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rPr>
              <a:t>Expanding Ohio’s Student Assistance Program.</a:t>
            </a: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rPr>
              <a:t>Student Wellness and Success.</a:t>
            </a:r>
            <a:endPar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15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yriad Pro" panose="020B0503030403090204"/>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CB730952-4460-49EF-A774-61DEA85326E5}"/>
              </a:ext>
            </a:extLst>
          </p:cNvPr>
          <p:cNvPicPr>
            <a:picLocks noChangeAspect="1"/>
          </p:cNvPicPr>
          <p:nvPr/>
        </p:nvPicPr>
        <p:blipFill rotWithShape="1">
          <a:blip r:embed="rId3"/>
          <a:srcRect t="8323" r="9764" b="-1"/>
          <a:stretch/>
        </p:blipFill>
        <p:spPr>
          <a:xfrm>
            <a:off x="344937" y="401937"/>
            <a:ext cx="5339035" cy="3620799"/>
          </a:xfrm>
          <a:prstGeom prst="rect">
            <a:avLst/>
          </a:prstGeom>
        </p:spPr>
      </p:pic>
      <p:sp>
        <p:nvSpPr>
          <p:cNvPr id="8" name="TextBox 7">
            <a:extLst>
              <a:ext uri="{FF2B5EF4-FFF2-40B4-BE49-F238E27FC236}">
                <a16:creationId xmlns:a16="http://schemas.microsoft.com/office/drawing/2014/main" id="{266E9C93-1FA8-492D-AE28-E5327AB740A2}"/>
              </a:ext>
            </a:extLst>
          </p:cNvPr>
          <p:cNvSpPr txBox="1"/>
          <p:nvPr/>
        </p:nvSpPr>
        <p:spPr>
          <a:xfrm>
            <a:off x="7063992" y="4904893"/>
            <a:ext cx="4585084"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rPr>
              <a:t>REAL RESULTS FOR OHIOANS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n-cs"/>
              </a:rPr>
              <a:t>Ohio piloted a Student Assistance Program in over 70 schools across Ohio in the last biennium, and this budget will help expand this valuable prevention framework to more schools.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850729"/>
              </a:solidFill>
              <a:effectLst/>
              <a:uLnTx/>
              <a:uFillTx/>
              <a:latin typeface="Aharoni" panose="02010803020104030203" pitchFamily="2" charset="-79"/>
              <a:ea typeface="+mn-ea"/>
              <a:cs typeface="Aharoni" panose="02010803020104030203" pitchFamily="2" charset="-79"/>
            </a:endParaRPr>
          </a:p>
        </p:txBody>
      </p:sp>
      <p:cxnSp>
        <p:nvCxnSpPr>
          <p:cNvPr id="9" name="Straight Connector 8">
            <a:extLst>
              <a:ext uri="{FF2B5EF4-FFF2-40B4-BE49-F238E27FC236}">
                <a16:creationId xmlns:a16="http://schemas.microsoft.com/office/drawing/2014/main" id="{540F7B8A-5E45-4DB7-9274-75D0A79DC2AC}"/>
              </a:ext>
            </a:extLst>
          </p:cNvPr>
          <p:cNvCxnSpPr/>
          <p:nvPr/>
        </p:nvCxnSpPr>
        <p:spPr>
          <a:xfrm>
            <a:off x="6189785" y="4883684"/>
            <a:ext cx="5257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Graphic 9" descr="Clipboard Partially Checked with solid fill">
            <a:extLst>
              <a:ext uri="{FF2B5EF4-FFF2-40B4-BE49-F238E27FC236}">
                <a16:creationId xmlns:a16="http://schemas.microsoft.com/office/drawing/2014/main" id="{722BC355-8115-4612-9312-778801A70E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21660" y="4973073"/>
            <a:ext cx="1183249" cy="1183249"/>
          </a:xfrm>
          <a:prstGeom prst="rect">
            <a:avLst/>
          </a:prstGeom>
        </p:spPr>
      </p:pic>
    </p:spTree>
    <p:extLst>
      <p:ext uri="{BB962C8B-B14F-4D97-AF65-F5344CB8AC3E}">
        <p14:creationId xmlns:p14="http://schemas.microsoft.com/office/powerpoint/2010/main" val="641716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2CB2CD-53C1-4A8E-A773-D9504D018D5B}"/>
              </a:ext>
            </a:extLst>
          </p:cNvPr>
          <p:cNvSpPr>
            <a:spLocks noGrp="1"/>
          </p:cNvSpPr>
          <p:nvPr>
            <p:ph type="sldNum" sz="quarter" idx="11"/>
          </p:nvPr>
        </p:nvSpPr>
        <p:spPr/>
        <p:txBody>
          <a:bodyPr/>
          <a:lstStyle/>
          <a:p>
            <a:fld id="{383B7B7A-CDDA-7C44-B1B0-1F1E45567B3B}" type="slidenum">
              <a:rPr lang="en-US" smtClean="0"/>
              <a:pPr/>
              <a:t>13</a:t>
            </a:fld>
            <a:endParaRPr lang="en-US"/>
          </a:p>
        </p:txBody>
      </p:sp>
      <p:pic>
        <p:nvPicPr>
          <p:cNvPr id="3" name="Picture 2">
            <a:extLst>
              <a:ext uri="{FF2B5EF4-FFF2-40B4-BE49-F238E27FC236}">
                <a16:creationId xmlns:a16="http://schemas.microsoft.com/office/drawing/2014/main" id="{566E3B99-A713-4B67-9EA3-54CF29E51D89}"/>
              </a:ext>
            </a:extLst>
          </p:cNvPr>
          <p:cNvPicPr>
            <a:picLocks noChangeAspect="1"/>
          </p:cNvPicPr>
          <p:nvPr/>
        </p:nvPicPr>
        <p:blipFill>
          <a:blip r:embed="rId3"/>
          <a:stretch>
            <a:fillRect/>
          </a:stretch>
        </p:blipFill>
        <p:spPr>
          <a:xfrm>
            <a:off x="5861228" y="0"/>
            <a:ext cx="6413143" cy="6107382"/>
          </a:xfrm>
          <a:prstGeom prst="rect">
            <a:avLst/>
          </a:prstGeom>
        </p:spPr>
      </p:pic>
      <p:sp>
        <p:nvSpPr>
          <p:cNvPr id="8" name="TextBox 7">
            <a:extLst>
              <a:ext uri="{FF2B5EF4-FFF2-40B4-BE49-F238E27FC236}">
                <a16:creationId xmlns:a16="http://schemas.microsoft.com/office/drawing/2014/main" id="{D52D4D1D-4064-428A-A05D-0C176E3DFDBA}"/>
              </a:ext>
            </a:extLst>
          </p:cNvPr>
          <p:cNvSpPr txBox="1"/>
          <p:nvPr/>
        </p:nvSpPr>
        <p:spPr>
          <a:xfrm>
            <a:off x="822365" y="536626"/>
            <a:ext cx="4844143" cy="5570756"/>
          </a:xfrm>
          <a:prstGeom prst="rect">
            <a:avLst/>
          </a:prstGeom>
          <a:noFill/>
        </p:spPr>
        <p:txBody>
          <a:bodyPr wrap="square">
            <a:spAutoFit/>
          </a:bodyPr>
          <a:lstStyle/>
          <a:p>
            <a:r>
              <a:rPr lang="en-US" sz="2000" b="1" dirty="0">
                <a:solidFill>
                  <a:srgbClr val="0E3F75"/>
                </a:solidFill>
              </a:rPr>
              <a:t>What does SAP look like in schools?</a:t>
            </a:r>
          </a:p>
          <a:p>
            <a:endParaRPr lang="en-US" sz="1600" dirty="0"/>
          </a:p>
          <a:p>
            <a:r>
              <a:rPr lang="en-US" sz="1600" dirty="0"/>
              <a:t>The Student Assistance Team works to connect students to resources to remove barriers to learning. SAP does not provide treatment for students but can refer students to community resources for further assessment and treatment.</a:t>
            </a:r>
          </a:p>
          <a:p>
            <a:endParaRPr lang="en-US" sz="1600" dirty="0"/>
          </a:p>
          <a:p>
            <a:r>
              <a:rPr lang="en-US" sz="1600" dirty="0"/>
              <a:t>​Ohio’s SAP model provides a continuum of care, including (1) awareness, (2) prevention, (3) early identification, (4) evidence-based intervention, (5) referral processes, and (6) guided support services. </a:t>
            </a:r>
          </a:p>
          <a:p>
            <a:endParaRPr lang="en-US" sz="1600" dirty="0"/>
          </a:p>
          <a:p>
            <a:r>
              <a:rPr lang="en-US" sz="1600" dirty="0"/>
              <a:t>​​When a concern arises and is referred to the Student Assistance Team, the team can begin identifying the concern. A team then collects and reviews objective student information as well as engages the caregiver(s) and student to learn more. With this information, the team develops a plan to remove learning barriers and use school-based and/or community-based resources. Team members follow up with the implemented plan and provide case management and monitoring.</a:t>
            </a:r>
          </a:p>
        </p:txBody>
      </p:sp>
      <p:sp>
        <p:nvSpPr>
          <p:cNvPr id="10" name="TextBox 9">
            <a:extLst>
              <a:ext uri="{FF2B5EF4-FFF2-40B4-BE49-F238E27FC236}">
                <a16:creationId xmlns:a16="http://schemas.microsoft.com/office/drawing/2014/main" id="{5051B7C0-E18F-47EC-A952-CE62AE8E0B56}"/>
              </a:ext>
            </a:extLst>
          </p:cNvPr>
          <p:cNvSpPr txBox="1"/>
          <p:nvPr/>
        </p:nvSpPr>
        <p:spPr>
          <a:xfrm>
            <a:off x="6220689" y="6156295"/>
            <a:ext cx="5694220" cy="400110"/>
          </a:xfrm>
          <a:prstGeom prst="rect">
            <a:avLst/>
          </a:prstGeom>
          <a:noFill/>
        </p:spPr>
        <p:txBody>
          <a:bodyPr wrap="square">
            <a:spAutoFit/>
          </a:bodyPr>
          <a:lstStyle/>
          <a:p>
            <a:r>
              <a:rPr lang="en-US" sz="2000" u="sng" dirty="0">
                <a:solidFill>
                  <a:schemeClr val="accent1">
                    <a:lumMod val="75000"/>
                  </a:schemeClr>
                </a:solidFill>
              </a:rPr>
              <a:t>www.ohioschoolwellnessinitiative.com/what-is-sap</a:t>
            </a:r>
          </a:p>
        </p:txBody>
      </p:sp>
    </p:spTree>
    <p:extLst>
      <p:ext uri="{BB962C8B-B14F-4D97-AF65-F5344CB8AC3E}">
        <p14:creationId xmlns:p14="http://schemas.microsoft.com/office/powerpoint/2010/main" val="120797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6A96B7C-DBBB-42C6-B172-2E5F696F648A}"/>
              </a:ext>
            </a:extLst>
          </p:cNvPr>
          <p:cNvSpPr>
            <a:spLocks noGrp="1"/>
          </p:cNvSpPr>
          <p:nvPr>
            <p:ph type="title"/>
          </p:nvPr>
        </p:nvSpPr>
        <p:spPr>
          <a:xfrm>
            <a:off x="316431" y="478179"/>
            <a:ext cx="10515600" cy="903736"/>
          </a:xfrm>
        </p:spPr>
        <p:txBody>
          <a:bodyPr>
            <a:normAutofit/>
          </a:bodyPr>
          <a:lstStyle/>
          <a:p>
            <a:r>
              <a:rPr lang="en-US" sz="4000" cap="small" dirty="0"/>
              <a:t>MENTAL HEALTH RESOURCES FOR COACHES</a:t>
            </a:r>
          </a:p>
        </p:txBody>
      </p:sp>
      <p:sp>
        <p:nvSpPr>
          <p:cNvPr id="9" name="Footer Placeholder 8">
            <a:extLst>
              <a:ext uri="{FF2B5EF4-FFF2-40B4-BE49-F238E27FC236}">
                <a16:creationId xmlns:a16="http://schemas.microsoft.com/office/drawing/2014/main" id="{35D6D110-C9A4-46E0-A067-73D9ECB1000F}"/>
              </a:ext>
            </a:extLst>
          </p:cNvPr>
          <p:cNvSpPr>
            <a:spLocks noGrp="1"/>
          </p:cNvSpPr>
          <p:nvPr>
            <p:ph type="ftr" sz="quarter" idx="22"/>
          </p:nvPr>
        </p:nvSpPr>
        <p:spPr/>
        <p:txBody>
          <a:bodyPr/>
          <a:lstStyle/>
          <a:p>
            <a:r>
              <a:rPr lang="en-US"/>
              <a:t>      </a:t>
            </a:r>
          </a:p>
        </p:txBody>
      </p:sp>
      <p:sp>
        <p:nvSpPr>
          <p:cNvPr id="10" name="Slide Number Placeholder 9">
            <a:extLst>
              <a:ext uri="{FF2B5EF4-FFF2-40B4-BE49-F238E27FC236}">
                <a16:creationId xmlns:a16="http://schemas.microsoft.com/office/drawing/2014/main" id="{B9142107-6D15-4F56-B751-84F99C7EAC02}"/>
              </a:ext>
            </a:extLst>
          </p:cNvPr>
          <p:cNvSpPr>
            <a:spLocks noGrp="1"/>
          </p:cNvSpPr>
          <p:nvPr>
            <p:ph type="sldNum" sz="quarter" idx="23"/>
          </p:nvPr>
        </p:nvSpPr>
        <p:spPr/>
        <p:txBody>
          <a:bodyPr/>
          <a:lstStyle/>
          <a:p>
            <a:fld id="{383B7B7A-CDDA-7C44-B1B0-1F1E45567B3B}" type="slidenum">
              <a:rPr lang="en-US" smtClean="0"/>
              <a:pPr/>
              <a:t>14</a:t>
            </a:fld>
            <a:endParaRPr lang="en-US"/>
          </a:p>
        </p:txBody>
      </p:sp>
      <p:pic>
        <p:nvPicPr>
          <p:cNvPr id="2054" name="Picture 6" descr="6 Things Coaches Need to Know Before Kicking Off The Season | Bus.com">
            <a:extLst>
              <a:ext uri="{FF2B5EF4-FFF2-40B4-BE49-F238E27FC236}">
                <a16:creationId xmlns:a16="http://schemas.microsoft.com/office/drawing/2014/main" id="{CEB16154-6663-4415-9457-601BC931FDC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38597" y="1794451"/>
            <a:ext cx="4836972" cy="3224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8">
            <a:extLst>
              <a:ext uri="{FF2B5EF4-FFF2-40B4-BE49-F238E27FC236}">
                <a16:creationId xmlns:a16="http://schemas.microsoft.com/office/drawing/2014/main" id="{994E9628-5B7C-48AF-A6BE-AD12C2CC195C}"/>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9">
            <a:extLst>
              <a:ext uri="{FF2B5EF4-FFF2-40B4-BE49-F238E27FC236}">
                <a16:creationId xmlns:a16="http://schemas.microsoft.com/office/drawing/2014/main" id="{A9E5FC6E-5295-4CB5-ABBF-1EB59AABB06D}"/>
              </a:ext>
            </a:extLst>
          </p:cNvPr>
          <p:cNvSpPr>
            <a:spLocks noChangeArrowheads="1"/>
          </p:cNvSpPr>
          <p:nvPr/>
        </p:nvSpPr>
        <p:spPr bwMode="auto">
          <a:xfrm flipH="1">
            <a:off x="316431" y="1359188"/>
            <a:ext cx="6747559"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2060"/>
                </a:solidFill>
                <a:effectLst/>
                <a:ea typeface="Calibri" panose="020F0502020204030204" pitchFamily="34" charset="0"/>
                <a:cs typeface="Arial" panose="020B0604020202020204" pitchFamily="34" charset="0"/>
              </a:rPr>
              <a:t>In partnership with the Ohio Department of Education, MHAS has developed a new webpage providing coaches with a list of approved trainings currently available in the community.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000000"/>
              </a:solidFill>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dirty="0">
                <a:solidFill>
                  <a:srgbClr val="002060"/>
                </a:solidFill>
                <a:ea typeface="Calibri" panose="020F0502020204030204" pitchFamily="34" charset="0"/>
                <a:cs typeface="Arial" panose="020B0604020202020204" pitchFamily="34" charset="0"/>
              </a:rPr>
              <a:t>Please visit: </a:t>
            </a:r>
            <a:r>
              <a:rPr lang="en-US" altLang="en-US" sz="2400" dirty="0">
                <a:solidFill>
                  <a:srgbClr val="000000"/>
                </a:solidFill>
                <a:ea typeface="Calibri" panose="020F0502020204030204" pitchFamily="34" charset="0"/>
                <a:cs typeface="Arial" panose="020B0604020202020204" pitchFamily="34" charset="0"/>
                <a:hlinkClick r:id="rId4"/>
              </a:rPr>
              <a:t>https://mha.ohio.gov/supporting-providers/training-and-resources/mental-health-training-for-odes-coaching-permits</a:t>
            </a:r>
            <a:r>
              <a:rPr lang="en-US" altLang="en-US" sz="2400" dirty="0">
                <a:solidFill>
                  <a:srgbClr val="000000"/>
                </a:solidFill>
                <a:ea typeface="Calibri" panose="020F0502020204030204" pitchFamily="34" charset="0"/>
                <a:cs typeface="Arial" panose="020B0604020202020204" pitchFamily="34" charset="0"/>
              </a:rPr>
              <a:t> </a:t>
            </a:r>
            <a:r>
              <a:rPr lang="en-US" altLang="en-US" sz="2400" dirty="0">
                <a:solidFill>
                  <a:srgbClr val="002060"/>
                </a:solidFill>
                <a:ea typeface="Calibri" panose="020F0502020204030204" pitchFamily="34" charset="0"/>
                <a:cs typeface="Arial" panose="020B0604020202020204" pitchFamily="34" charset="0"/>
              </a:rPr>
              <a:t>for more information.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dirty="0">
              <a:solidFill>
                <a:srgbClr val="002060"/>
              </a:solidFill>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2060"/>
                </a:solidFill>
                <a:effectLst/>
                <a:ea typeface="Calibri" panose="020F0502020204030204" pitchFamily="34" charset="0"/>
                <a:cs typeface="Arial" panose="020B0604020202020204" pitchFamily="34" charset="0"/>
              </a:rPr>
              <a:t>For questions, please reach out to:</a:t>
            </a:r>
            <a:r>
              <a:rPr kumimoji="0" lang="en-US" altLang="en-US" sz="2400" b="0" i="0" u="none" strike="noStrike" cap="none" normalizeH="0" baseline="0" dirty="0">
                <a:ln>
                  <a:noFill/>
                </a:ln>
                <a:solidFill>
                  <a:srgbClr val="000000"/>
                </a:solidFill>
                <a:effectLst/>
                <a:ea typeface="Calibri" panose="020F0502020204030204" pitchFamily="34" charset="0"/>
                <a:cs typeface="Arial" panose="020B0604020202020204" pitchFamily="34" charset="0"/>
              </a:rPr>
              <a:t> </a:t>
            </a:r>
            <a:r>
              <a:rPr kumimoji="0" lang="en-US" altLang="en-US" sz="2400" b="0" i="0" u="none" strike="noStrike" cap="none" normalizeH="0" baseline="0" dirty="0">
                <a:ln>
                  <a:noFill/>
                </a:ln>
                <a:solidFill>
                  <a:srgbClr val="1D5782"/>
                </a:solidFill>
                <a:effectLst/>
                <a:ea typeface="Calibri" panose="020F0502020204030204" pitchFamily="34" charset="0"/>
                <a:cs typeface="Arial" panose="020B0604020202020204" pitchFamily="34" charset="0"/>
                <a:hlinkClick r:id="rId5"/>
              </a:rPr>
              <a:t>MHCoachesTraining@mha.ohio.gov</a:t>
            </a:r>
            <a:r>
              <a:rPr kumimoji="0" lang="en-US" altLang="en-US" sz="2400" b="0" i="0" u="none" strike="noStrike" cap="none" normalizeH="0" baseline="0" dirty="0">
                <a:ln>
                  <a:noFill/>
                </a:ln>
                <a:solidFill>
                  <a:srgbClr val="000000"/>
                </a:solidFill>
                <a:effectLst/>
                <a:ea typeface="Calibri" panose="020F0502020204030204" pitchFamily="34" charset="0"/>
                <a:cs typeface="Arial" panose="020B0604020202020204" pitchFamily="34" charset="0"/>
              </a:rPr>
              <a:t>.</a:t>
            </a:r>
            <a:r>
              <a:rPr kumimoji="0" lang="en-US" altLang="en-US" sz="2400" b="0" i="0" u="none" strike="noStrike" cap="none" normalizeH="0" baseline="0" dirty="0">
                <a:ln>
                  <a:noFill/>
                </a:ln>
                <a:solidFill>
                  <a:schemeClr val="tx1"/>
                </a:solidFill>
                <a:effectLst/>
              </a:rPr>
              <a:t> </a:t>
            </a:r>
          </a:p>
        </p:txBody>
      </p:sp>
    </p:spTree>
    <p:extLst>
      <p:ext uri="{BB962C8B-B14F-4D97-AF65-F5344CB8AC3E}">
        <p14:creationId xmlns:p14="http://schemas.microsoft.com/office/powerpoint/2010/main" val="235625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A5CAC-A25E-49D5-8762-68C0C7F9E531}"/>
              </a:ext>
            </a:extLst>
          </p:cNvPr>
          <p:cNvSpPr>
            <a:spLocks noGrp="1"/>
          </p:cNvSpPr>
          <p:nvPr>
            <p:ph type="title"/>
          </p:nvPr>
        </p:nvSpPr>
        <p:spPr>
          <a:xfrm>
            <a:off x="374093" y="394746"/>
            <a:ext cx="11430000" cy="784802"/>
          </a:xfrm>
        </p:spPr>
        <p:txBody>
          <a:bodyPr>
            <a:normAutofit/>
          </a:bodyPr>
          <a:lstStyle/>
          <a:p>
            <a:r>
              <a:rPr lang="en-US" sz="4000" dirty="0"/>
              <a:t>Overdose prevention</a:t>
            </a:r>
          </a:p>
        </p:txBody>
      </p:sp>
      <p:sp>
        <p:nvSpPr>
          <p:cNvPr id="3" name="Content Placeholder 2">
            <a:extLst>
              <a:ext uri="{FF2B5EF4-FFF2-40B4-BE49-F238E27FC236}">
                <a16:creationId xmlns:a16="http://schemas.microsoft.com/office/drawing/2014/main" id="{D6BD9CC2-7177-4208-9EAF-4340CD676273}"/>
              </a:ext>
            </a:extLst>
          </p:cNvPr>
          <p:cNvSpPr>
            <a:spLocks noGrp="1"/>
          </p:cNvSpPr>
          <p:nvPr>
            <p:ph sz="half" idx="1"/>
          </p:nvPr>
        </p:nvSpPr>
        <p:spPr>
          <a:xfrm>
            <a:off x="374092" y="1246160"/>
            <a:ext cx="11436907" cy="784802"/>
          </a:xfrm>
        </p:spPr>
        <p:txBody>
          <a:bodyPr>
            <a:normAutofit fontScale="92500"/>
          </a:bodyPr>
          <a:lstStyle/>
          <a:p>
            <a:pPr marL="0" indent="0" algn="ctr">
              <a:buNone/>
            </a:pPr>
            <a:r>
              <a:rPr lang="en-US" sz="2800" b="1" dirty="0">
                <a:solidFill>
                  <a:schemeClr val="accent1">
                    <a:lumMod val="75000"/>
                  </a:schemeClr>
                </a:solidFill>
              </a:rPr>
              <a:t>• Naloxone Distribution • Fentanyl Test Strip Distribution • OH Against OD •</a:t>
            </a:r>
          </a:p>
        </p:txBody>
      </p:sp>
      <p:sp>
        <p:nvSpPr>
          <p:cNvPr id="5" name="Slide Number Placeholder 4">
            <a:extLst>
              <a:ext uri="{FF2B5EF4-FFF2-40B4-BE49-F238E27FC236}">
                <a16:creationId xmlns:a16="http://schemas.microsoft.com/office/drawing/2014/main" id="{737A4371-88B0-41C6-AE29-5A37751F92D4}"/>
              </a:ext>
            </a:extLst>
          </p:cNvPr>
          <p:cNvSpPr>
            <a:spLocks noGrp="1"/>
          </p:cNvSpPr>
          <p:nvPr>
            <p:ph type="sldNum" sz="quarter" idx="11"/>
          </p:nvPr>
        </p:nvSpPr>
        <p:spPr/>
        <p:txBody>
          <a:bodyPr/>
          <a:lstStyle/>
          <a:p>
            <a:fld id="{383B7B7A-CDDA-7C44-B1B0-1F1E45567B3B}" type="slidenum">
              <a:rPr lang="en-US" smtClean="0"/>
              <a:pPr/>
              <a:t>15</a:t>
            </a:fld>
            <a:endParaRPr lang="en-US"/>
          </a:p>
        </p:txBody>
      </p:sp>
      <p:pic>
        <p:nvPicPr>
          <p:cNvPr id="4" name="Picture 3">
            <a:extLst>
              <a:ext uri="{FF2B5EF4-FFF2-40B4-BE49-F238E27FC236}">
                <a16:creationId xmlns:a16="http://schemas.microsoft.com/office/drawing/2014/main" id="{9D14420C-4A5E-44C7-8A7D-6B3DF7E9C2D6}"/>
              </a:ext>
            </a:extLst>
          </p:cNvPr>
          <p:cNvPicPr>
            <a:picLocks noChangeAspect="1"/>
          </p:cNvPicPr>
          <p:nvPr/>
        </p:nvPicPr>
        <p:blipFill>
          <a:blip r:embed="rId3"/>
          <a:stretch>
            <a:fillRect/>
          </a:stretch>
        </p:blipFill>
        <p:spPr>
          <a:xfrm>
            <a:off x="5231180" y="2025306"/>
            <a:ext cx="6766876" cy="4065038"/>
          </a:xfrm>
          <a:prstGeom prst="rect">
            <a:avLst/>
          </a:prstGeom>
        </p:spPr>
      </p:pic>
      <p:pic>
        <p:nvPicPr>
          <p:cNvPr id="10" name="Picture 9">
            <a:extLst>
              <a:ext uri="{FF2B5EF4-FFF2-40B4-BE49-F238E27FC236}">
                <a16:creationId xmlns:a16="http://schemas.microsoft.com/office/drawing/2014/main" id="{D2447FD4-DF8A-41E5-9205-8F66E9BEEDDE}"/>
              </a:ext>
            </a:extLst>
          </p:cNvPr>
          <p:cNvPicPr>
            <a:picLocks noChangeAspect="1"/>
          </p:cNvPicPr>
          <p:nvPr/>
        </p:nvPicPr>
        <p:blipFill>
          <a:blip r:embed="rId4"/>
          <a:stretch>
            <a:fillRect/>
          </a:stretch>
        </p:blipFill>
        <p:spPr>
          <a:xfrm>
            <a:off x="387907" y="2763991"/>
            <a:ext cx="4555918" cy="2598980"/>
          </a:xfrm>
          <a:prstGeom prst="rect">
            <a:avLst/>
          </a:prstGeom>
        </p:spPr>
      </p:pic>
    </p:spTree>
    <p:extLst>
      <p:ext uri="{BB962C8B-B14F-4D97-AF65-F5344CB8AC3E}">
        <p14:creationId xmlns:p14="http://schemas.microsoft.com/office/powerpoint/2010/main" val="2264498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A85297F-C9DA-4758-B26E-D9966D13E8E4}"/>
              </a:ext>
            </a:extLst>
          </p:cNvPr>
          <p:cNvSpPr>
            <a:spLocks noGrp="1"/>
          </p:cNvSpPr>
          <p:nvPr>
            <p:ph type="sldNum" sz="quarter" idx="11"/>
          </p:nvPr>
        </p:nvSpPr>
        <p:spPr/>
        <p:txBody>
          <a:bodyPr/>
          <a:lstStyle/>
          <a:p>
            <a:fld id="{383B7B7A-CDDA-7C44-B1B0-1F1E45567B3B}" type="slidenum">
              <a:rPr lang="en-US" smtClean="0"/>
              <a:pPr/>
              <a:t>16</a:t>
            </a:fld>
            <a:endParaRPr lang="en-US"/>
          </a:p>
        </p:txBody>
      </p:sp>
      <p:sp>
        <p:nvSpPr>
          <p:cNvPr id="7" name="TextBox 6">
            <a:extLst>
              <a:ext uri="{FF2B5EF4-FFF2-40B4-BE49-F238E27FC236}">
                <a16:creationId xmlns:a16="http://schemas.microsoft.com/office/drawing/2014/main" id="{EC2EC27B-28F6-4D2D-9677-7C27D5601A6A}"/>
              </a:ext>
            </a:extLst>
          </p:cNvPr>
          <p:cNvSpPr txBox="1"/>
          <p:nvPr/>
        </p:nvSpPr>
        <p:spPr>
          <a:xfrm>
            <a:off x="675409" y="1148605"/>
            <a:ext cx="10841182" cy="4801314"/>
          </a:xfrm>
          <a:prstGeom prst="rect">
            <a:avLst/>
          </a:prstGeom>
          <a:noFill/>
        </p:spPr>
        <p:txBody>
          <a:bodyPr wrap="square">
            <a:spAutoFit/>
          </a:bodyPr>
          <a:lstStyle/>
          <a:p>
            <a:r>
              <a:rPr lang="en-US" dirty="0"/>
              <a:t>New chapters in the fourth edition of The ASAM Criteria include:</a:t>
            </a:r>
          </a:p>
          <a:p>
            <a:endParaRPr lang="en-US" dirty="0"/>
          </a:p>
          <a:p>
            <a:pPr marL="285750" indent="-285750">
              <a:buFont typeface="Arial" panose="020B0604020202020204" pitchFamily="34" charset="0"/>
              <a:buChar char="•"/>
            </a:pPr>
            <a:r>
              <a:rPr lang="en-US" dirty="0"/>
              <a:t>Early Intervention and Secondary Prevention</a:t>
            </a:r>
          </a:p>
          <a:p>
            <a:pPr marL="285750" indent="-285750">
              <a:buFont typeface="Arial" panose="020B0604020202020204" pitchFamily="34" charset="0"/>
              <a:buChar char="•"/>
            </a:pPr>
            <a:r>
              <a:rPr lang="en-US" dirty="0"/>
              <a:t>Telehealth and Other Health Technologies</a:t>
            </a:r>
          </a:p>
          <a:p>
            <a:pPr marL="285750" indent="-285750">
              <a:buFont typeface="Arial" panose="020B0604020202020204" pitchFamily="34" charset="0"/>
              <a:buChar char="•"/>
            </a:pPr>
            <a:r>
              <a:rPr lang="en-US" dirty="0"/>
              <a:t>Integrating Recovery Support Services</a:t>
            </a:r>
          </a:p>
          <a:p>
            <a:pPr marL="285750" indent="-285750">
              <a:buFont typeface="Arial" panose="020B0604020202020204" pitchFamily="34" charset="0"/>
              <a:buChar char="•"/>
            </a:pPr>
            <a:r>
              <a:rPr lang="en-US" dirty="0"/>
              <a:t>Integrating Trauma-Sensitive Practices, Culturally Humble Care, and Social Determinants of Health</a:t>
            </a:r>
          </a:p>
          <a:p>
            <a:pPr marL="285750" indent="-285750">
              <a:buFont typeface="Arial" panose="020B0604020202020204" pitchFamily="34" charset="0"/>
              <a:buChar char="•"/>
            </a:pPr>
            <a:r>
              <a:rPr lang="en-US" dirty="0"/>
              <a:t>Addressing Pain</a:t>
            </a:r>
          </a:p>
          <a:p>
            <a:pPr marL="285750" indent="-285750">
              <a:buFont typeface="Arial" panose="020B0604020202020204" pitchFamily="34" charset="0"/>
              <a:buChar char="•"/>
            </a:pPr>
            <a:r>
              <a:rPr lang="en-US" dirty="0"/>
              <a:t>Addressing Cognitive Impairment</a:t>
            </a:r>
          </a:p>
          <a:p>
            <a:endParaRPr lang="en-US" dirty="0"/>
          </a:p>
          <a:p>
            <a:r>
              <a:rPr lang="en-US" dirty="0"/>
              <a:t>The updated continuum of care promotes:</a:t>
            </a:r>
          </a:p>
          <a:p>
            <a:endParaRPr lang="en-US" dirty="0"/>
          </a:p>
          <a:p>
            <a:r>
              <a:rPr lang="en-US" dirty="0"/>
              <a:t>A CHRONIC CARE MODEL OF TREATMENT, INTEGRATION OF CARE, CO-OCCURRING CARE, HARM REDUCTION and</a:t>
            </a:r>
          </a:p>
          <a:p>
            <a:r>
              <a:rPr lang="en-US" dirty="0"/>
              <a:t>ACCESS TO RECOVERY SUPPORT SERVICES. The fourth edition advocates for recovery-oriented systems of care by including standards for recovery support services to be available directly or through partnerships at each level of care and to promote ongoing remission monitoring and recovery management checkups for patients who have achieved sustained remission.  </a:t>
            </a:r>
            <a:r>
              <a:rPr lang="en-US" dirty="0">
                <a:solidFill>
                  <a:srgbClr val="C00000"/>
                </a:solidFill>
              </a:rPr>
              <a:t>ASAM collaborated with the National Alliance for Recovery Residences to also define criteria for recommending recovery housing in addition to an outpatient level of care.</a:t>
            </a:r>
          </a:p>
        </p:txBody>
      </p:sp>
      <p:sp>
        <p:nvSpPr>
          <p:cNvPr id="10" name="TextBox 9">
            <a:extLst>
              <a:ext uri="{FF2B5EF4-FFF2-40B4-BE49-F238E27FC236}">
                <a16:creationId xmlns:a16="http://schemas.microsoft.com/office/drawing/2014/main" id="{C2AB9A6C-5C03-4830-8A2C-CF9E3AFABBF9}"/>
              </a:ext>
            </a:extLst>
          </p:cNvPr>
          <p:cNvSpPr txBox="1"/>
          <p:nvPr/>
        </p:nvSpPr>
        <p:spPr>
          <a:xfrm>
            <a:off x="436418" y="294456"/>
            <a:ext cx="6885709" cy="646331"/>
          </a:xfrm>
          <a:prstGeom prst="rect">
            <a:avLst/>
          </a:prstGeom>
          <a:noFill/>
        </p:spPr>
        <p:txBody>
          <a:bodyPr wrap="square" rtlCol="0">
            <a:spAutoFit/>
          </a:bodyPr>
          <a:lstStyle/>
          <a:p>
            <a:r>
              <a:rPr lang="en-US" sz="3600" b="1" dirty="0">
                <a:solidFill>
                  <a:srgbClr val="002060"/>
                </a:solidFill>
                <a:latin typeface="+mj-lt"/>
              </a:rPr>
              <a:t>ASAM RELEASES VERSION 4.0</a:t>
            </a:r>
          </a:p>
        </p:txBody>
      </p:sp>
    </p:spTree>
    <p:extLst>
      <p:ext uri="{BB962C8B-B14F-4D97-AF65-F5344CB8AC3E}">
        <p14:creationId xmlns:p14="http://schemas.microsoft.com/office/powerpoint/2010/main" val="3382137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54773E-089D-45AF-89A2-256250D2BF8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yriad Pro Light" panose="020B06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AD8715-8B72-4533-8331-6C3E48E361D0}" type="slidenum">
              <a:rPr kumimoji="0" lang="en-US" sz="1200" b="0" i="0" u="none" strike="noStrike" kern="1200" cap="none" spc="0" normalizeH="0" baseline="0" noProof="0" smtClean="0">
                <a:ln>
                  <a:noFill/>
                </a:ln>
                <a:solidFill>
                  <a:prstClr val="black">
                    <a:tint val="75000"/>
                  </a:prstClr>
                </a:solidFill>
                <a:effectLst/>
                <a:uLnTx/>
                <a:uFillTx/>
                <a:latin typeface="Myriad Pro Light" panose="020B06030304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Myriad Pro Light" panose="020B0603030403020204" pitchFamily="34" charset="0"/>
              <a:ea typeface="+mn-ea"/>
              <a:cs typeface="+mn-cs"/>
            </a:endParaRPr>
          </a:p>
        </p:txBody>
      </p:sp>
      <p:sp>
        <p:nvSpPr>
          <p:cNvPr id="3" name="Title 1">
            <a:extLst>
              <a:ext uri="{FF2B5EF4-FFF2-40B4-BE49-F238E27FC236}">
                <a16:creationId xmlns:a16="http://schemas.microsoft.com/office/drawing/2014/main" id="{DBD77799-9E20-40F3-992C-208B93C74C13}"/>
              </a:ext>
            </a:extLst>
          </p:cNvPr>
          <p:cNvSpPr txBox="1">
            <a:spLocks/>
          </p:cNvSpPr>
          <p:nvPr/>
        </p:nvSpPr>
        <p:spPr>
          <a:xfrm>
            <a:off x="179403" y="4082639"/>
            <a:ext cx="5618541" cy="1671711"/>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yriad Pro Light" panose="020B06030304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j-cs"/>
              </a:rPr>
              <a:t>Expanding Inpatient </a:t>
            </a:r>
            <a:br>
              <a:rPr kumimoji="0" lang="en-US" sz="36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j-cs"/>
              </a:rPr>
            </a:br>
            <a:r>
              <a:rPr kumimoji="0" lang="en-US" sz="36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j-cs"/>
              </a:rPr>
              <a:t>Access for Acute Level Care</a:t>
            </a:r>
            <a:endParaRPr kumimoji="0" lang="en-US" sz="14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j-cs"/>
            </a:endParaRPr>
          </a:p>
        </p:txBody>
      </p:sp>
      <p:sp>
        <p:nvSpPr>
          <p:cNvPr id="5" name="Rectangle 4">
            <a:extLst>
              <a:ext uri="{FF2B5EF4-FFF2-40B4-BE49-F238E27FC236}">
                <a16:creationId xmlns:a16="http://schemas.microsoft.com/office/drawing/2014/main" id="{6328DE84-66CE-4F4D-B61F-83D60014B658}"/>
              </a:ext>
            </a:extLst>
          </p:cNvPr>
          <p:cNvSpPr/>
          <p:nvPr/>
        </p:nvSpPr>
        <p:spPr>
          <a:xfrm>
            <a:off x="5972236" y="160571"/>
            <a:ext cx="5800631" cy="6412394"/>
          </a:xfrm>
          <a:prstGeom prst="rect">
            <a:avLst/>
          </a:prstGeom>
          <a:solidFill>
            <a:schemeClr val="bg1"/>
          </a:solidFill>
          <a:ln>
            <a:solidFill>
              <a:schemeClr val="accent2"/>
            </a:solidFill>
          </a:ln>
        </p:spPr>
        <p:style>
          <a:lnRef idx="1">
            <a:schemeClr val="accent5"/>
          </a:lnRef>
          <a:fillRef idx="2">
            <a:schemeClr val="accent5"/>
          </a:fillRef>
          <a:effectRef idx="1">
            <a:schemeClr val="accent5"/>
          </a:effectRef>
          <a:fontRef idx="minor">
            <a:schemeClr val="dk1"/>
          </a:fontRef>
        </p:style>
        <p:txBody>
          <a:bodyPr rtlCol="0" anchor="t"/>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18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rPr>
              <a:t>PRIORITY</a:t>
            </a:r>
          </a:p>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rPr>
              <a:t>Expand state hospital bed capacity, ensure hospital staff and patient safety, and alleviate stress placed on adjacent systems, such as local jails and courts, through:</a:t>
            </a:r>
          </a:p>
          <a:p>
            <a:pPr marL="285750" marR="0" lvl="0" indent="-285750" algn="l" defTabSz="4572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rPr>
              <a:t>Growing State Hospital capacity by 30 beds and adding staffing support.</a:t>
            </a:r>
            <a:endPar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Arial" panose="020B0604020202020204" pitchFamily="34" charset="0"/>
            </a:endParaRPr>
          </a:p>
          <a:p>
            <a:pPr marL="285750" marR="0" lvl="0" indent="-285750" algn="l" defTabSz="4572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rPr>
              <a:t>Leveraging the availability of beds at private psychiatric hospitals for vulnerable Ohioans without coverage ($14M). </a:t>
            </a:r>
          </a:p>
        </p:txBody>
      </p:sp>
      <p:sp>
        <p:nvSpPr>
          <p:cNvPr id="7" name="TextBox 6">
            <a:extLst>
              <a:ext uri="{FF2B5EF4-FFF2-40B4-BE49-F238E27FC236}">
                <a16:creationId xmlns:a16="http://schemas.microsoft.com/office/drawing/2014/main" id="{29C085E2-21EB-4765-9137-A0C47A5DC21B}"/>
              </a:ext>
            </a:extLst>
          </p:cNvPr>
          <p:cNvSpPr txBox="1"/>
          <p:nvPr/>
        </p:nvSpPr>
        <p:spPr>
          <a:xfrm>
            <a:off x="7174361" y="5074774"/>
            <a:ext cx="4501824"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rPr>
              <a:t>REAL RESULTS FOR OHIOANS</a:t>
            </a:r>
            <a:br>
              <a:rPr kumimoji="0" lang="en-US" sz="18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rPr>
            </a:br>
            <a:r>
              <a:rPr kumimoji="0" lang="en-US" sz="18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rPr>
              <a:t>Hospital Access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n-cs"/>
              </a:rPr>
              <a:t>By leveraging available private hospital beds, over 3,400 vulnerable Ohioans have received timely access to inpatient care (as of May ‘23).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850729"/>
              </a:solidFill>
              <a:effectLst/>
              <a:uLnTx/>
              <a:uFillTx/>
              <a:latin typeface="Aharoni" panose="02010803020104030203" pitchFamily="2" charset="-79"/>
              <a:ea typeface="+mn-ea"/>
              <a:cs typeface="Aharoni" panose="02010803020104030203" pitchFamily="2" charset="-79"/>
            </a:endParaRPr>
          </a:p>
        </p:txBody>
      </p:sp>
      <p:cxnSp>
        <p:nvCxnSpPr>
          <p:cNvPr id="8" name="Straight Connector 7">
            <a:extLst>
              <a:ext uri="{FF2B5EF4-FFF2-40B4-BE49-F238E27FC236}">
                <a16:creationId xmlns:a16="http://schemas.microsoft.com/office/drawing/2014/main" id="{549E592C-9273-45CB-893F-3F579699403F}"/>
              </a:ext>
            </a:extLst>
          </p:cNvPr>
          <p:cNvCxnSpPr/>
          <p:nvPr/>
        </p:nvCxnSpPr>
        <p:spPr>
          <a:xfrm>
            <a:off x="6189785" y="5037989"/>
            <a:ext cx="5257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Graphic 8" descr="Clipboard Partially Checked with solid fill">
            <a:extLst>
              <a:ext uri="{FF2B5EF4-FFF2-40B4-BE49-F238E27FC236}">
                <a16:creationId xmlns:a16="http://schemas.microsoft.com/office/drawing/2014/main" id="{EC4ABBEE-7A6E-4069-86E7-2E1E943189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51829" y="5173098"/>
            <a:ext cx="1183249" cy="1183249"/>
          </a:xfrm>
          <a:prstGeom prst="rect">
            <a:avLst/>
          </a:prstGeom>
        </p:spPr>
      </p:pic>
      <p:pic>
        <p:nvPicPr>
          <p:cNvPr id="14" name="Picture 2" descr="Image004">
            <a:extLst>
              <a:ext uri="{FF2B5EF4-FFF2-40B4-BE49-F238E27FC236}">
                <a16:creationId xmlns:a16="http://schemas.microsoft.com/office/drawing/2014/main" id="{9D82F539-D3E0-4A15-948E-6D75C91309A5}"/>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8359" y="887707"/>
            <a:ext cx="5800630" cy="3263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996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BD77799-9E20-40F3-992C-208B93C74C13}"/>
              </a:ext>
            </a:extLst>
          </p:cNvPr>
          <p:cNvSpPr txBox="1">
            <a:spLocks/>
          </p:cNvSpPr>
          <p:nvPr/>
        </p:nvSpPr>
        <p:spPr>
          <a:xfrm>
            <a:off x="292532" y="180282"/>
            <a:ext cx="5618541" cy="1671711"/>
          </a:xfrm>
          <a:prstGeom prst="rect">
            <a:avLst/>
          </a:prstGeom>
        </p:spPr>
        <p:txBody>
          <a:bodyPr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yriad Pro Light" panose="020B0603030403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j-cs"/>
              </a:rPr>
              <a:t>Expanding Jail and </a:t>
            </a:r>
            <a:br>
              <a:rPr kumimoji="0" lang="en-US" sz="36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j-cs"/>
              </a:rPr>
            </a:br>
            <a:r>
              <a:rPr kumimoji="0" lang="en-US" sz="36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j-cs"/>
              </a:rPr>
              <a:t>Forensic Services</a:t>
            </a:r>
            <a:endParaRPr kumimoji="0" lang="en-US" sz="14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2A2F36"/>
                </a:solidFill>
                <a:effectLst/>
                <a:uLnTx/>
                <a:uFillTx/>
                <a:latin typeface="Source Sans Pro Light" panose="020B0403030403020204" pitchFamily="34" charset="0"/>
                <a:ea typeface="Source Sans Pro Light" panose="020B0403030403020204" pitchFamily="34" charset="0"/>
                <a:cs typeface="Calibri"/>
              </a:rPr>
              <a:t>$63.5M across the biennium</a:t>
            </a:r>
          </a:p>
        </p:txBody>
      </p:sp>
      <p:sp>
        <p:nvSpPr>
          <p:cNvPr id="7" name="Rectangle 6">
            <a:extLst>
              <a:ext uri="{FF2B5EF4-FFF2-40B4-BE49-F238E27FC236}">
                <a16:creationId xmlns:a16="http://schemas.microsoft.com/office/drawing/2014/main" id="{BBEAD992-C2A0-4AF6-9D0A-C4FCD9B05301}"/>
              </a:ext>
            </a:extLst>
          </p:cNvPr>
          <p:cNvSpPr/>
          <p:nvPr/>
        </p:nvSpPr>
        <p:spPr>
          <a:xfrm>
            <a:off x="5842900" y="295135"/>
            <a:ext cx="6044303" cy="6061209"/>
          </a:xfrm>
          <a:prstGeom prst="rect">
            <a:avLst/>
          </a:prstGeom>
          <a:solidFill>
            <a:schemeClr val="bg1"/>
          </a:solidFill>
          <a:ln>
            <a:solidFill>
              <a:schemeClr val="accent2"/>
            </a:solidFill>
          </a:ln>
        </p:spPr>
        <p:style>
          <a:lnRef idx="1">
            <a:schemeClr val="accent5"/>
          </a:lnRef>
          <a:fillRef idx="2">
            <a:schemeClr val="accent5"/>
          </a:fillRef>
          <a:effectRef idx="1">
            <a:schemeClr val="accent5"/>
          </a:effectRef>
          <a:fontRef idx="minor">
            <a:schemeClr val="dk1"/>
          </a:fontRef>
        </p:style>
        <p:txBody>
          <a:bodyPr rtlCol="0" anchor="t"/>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rPr>
              <a:t>PRIORITY</a:t>
            </a:r>
          </a:p>
          <a:p>
            <a:pPr marL="0" marR="0" lvl="0" indent="0" algn="l" defTabSz="457200" rtl="0" eaLnBrk="1" fontAlgn="auto" latinLnBrk="0" hangingPunct="1">
              <a:lnSpc>
                <a:spcPct val="115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rPr>
              <a:t>Help criminal-justice involved Ohioans connect with treatment and recovery supports through:</a:t>
            </a:r>
          </a:p>
          <a:p>
            <a:pPr marL="285750" marR="0" lvl="0" indent="-285750" algn="l" defTabSz="457200" rtl="0" eaLnBrk="1" fontAlgn="auto" latinLnBrk="0" hangingPunct="1">
              <a:lnSpc>
                <a:spcPct val="115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rPr>
              <a:t>Enhancing forensic center capacity for court-ordered evaluations and monitoring and continued support for Ohio’s specialty courts.</a:t>
            </a:r>
          </a:p>
          <a:p>
            <a:pPr marL="285750" marR="0" lvl="0" indent="-285750" algn="l" defTabSz="457200" rtl="0" eaLnBrk="1" fontAlgn="auto" latinLnBrk="0" hangingPunct="1">
              <a:lnSpc>
                <a:spcPct val="115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rPr>
              <a:t>Improving the ability of jails to offer addiction services and psychotropic medications to help these Ohioans receive the care they need with the goal of reducing recidivism and increasing public safety.</a:t>
            </a:r>
          </a:p>
          <a:p>
            <a:pPr marL="285750" marR="0" lvl="0" indent="-285750" algn="l" defTabSz="4572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rPr>
              <a:t>Authorizes jail-based competency restoration.</a:t>
            </a:r>
            <a:endPar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A1A5B6E8-20DB-47BE-93D1-B3BEA18D2DD6}"/>
              </a:ext>
            </a:extLst>
          </p:cNvPr>
          <p:cNvSpPr txBox="1"/>
          <p:nvPr/>
        </p:nvSpPr>
        <p:spPr>
          <a:xfrm>
            <a:off x="6913112" y="4690425"/>
            <a:ext cx="4753029"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rPr>
              <a:t>REAL RESULTS FOR OHIOANS</a:t>
            </a:r>
            <a:br>
              <a:rPr kumimoji="0" lang="en-US" sz="18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rPr>
            </a:br>
            <a:r>
              <a:rPr kumimoji="0" lang="en-US" sz="18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rPr>
              <a:t>Specialty Courts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n-cs"/>
              </a:rPr>
              <a:t>These courts helped over 7,400 Ohioans, resulting in a 3% recidivism rate at Ohio’s prisons and 1% rate at juvenile facilities (as compared to 21% and 33% respectively in FY22).</a:t>
            </a:r>
          </a:p>
        </p:txBody>
      </p:sp>
      <p:cxnSp>
        <p:nvCxnSpPr>
          <p:cNvPr id="9" name="Straight Connector 8">
            <a:extLst>
              <a:ext uri="{FF2B5EF4-FFF2-40B4-BE49-F238E27FC236}">
                <a16:creationId xmlns:a16="http://schemas.microsoft.com/office/drawing/2014/main" id="{89C7DD27-075C-4E53-BB76-D7587058F75E}"/>
              </a:ext>
            </a:extLst>
          </p:cNvPr>
          <p:cNvCxnSpPr/>
          <p:nvPr/>
        </p:nvCxnSpPr>
        <p:spPr>
          <a:xfrm>
            <a:off x="6189785" y="4686290"/>
            <a:ext cx="5257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Graphic 9" descr="Clipboard Partially Checked with solid fill">
            <a:extLst>
              <a:ext uri="{FF2B5EF4-FFF2-40B4-BE49-F238E27FC236}">
                <a16:creationId xmlns:a16="http://schemas.microsoft.com/office/drawing/2014/main" id="{27CE0D94-1EAA-4A11-A03D-D35C048525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70484" y="4768653"/>
            <a:ext cx="1183249" cy="1183249"/>
          </a:xfrm>
          <a:prstGeom prst="rect">
            <a:avLst/>
          </a:prstGeom>
        </p:spPr>
      </p:pic>
      <p:pic>
        <p:nvPicPr>
          <p:cNvPr id="5" name="Picture 4" descr="Policewoman smiling in front of policecar">
            <a:extLst>
              <a:ext uri="{FF2B5EF4-FFF2-40B4-BE49-F238E27FC236}">
                <a16:creationId xmlns:a16="http://schemas.microsoft.com/office/drawing/2014/main" id="{86B6140A-9A5B-4A9E-945F-C56129D514D9}"/>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7212" r="10629"/>
          <a:stretch/>
        </p:blipFill>
        <p:spPr>
          <a:xfrm>
            <a:off x="741288" y="1904203"/>
            <a:ext cx="4721027" cy="3830761"/>
          </a:xfrm>
          <a:prstGeom prst="rect">
            <a:avLst/>
          </a:prstGeom>
        </p:spPr>
      </p:pic>
    </p:spTree>
    <p:extLst>
      <p:ext uri="{BB962C8B-B14F-4D97-AF65-F5344CB8AC3E}">
        <p14:creationId xmlns:p14="http://schemas.microsoft.com/office/powerpoint/2010/main" val="15411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125AD-C35E-48E0-AF84-4319FB68EF5B}"/>
              </a:ext>
            </a:extLst>
          </p:cNvPr>
          <p:cNvSpPr>
            <a:spLocks noGrp="1"/>
          </p:cNvSpPr>
          <p:nvPr>
            <p:ph type="title"/>
          </p:nvPr>
        </p:nvSpPr>
        <p:spPr>
          <a:xfrm>
            <a:off x="292532" y="128082"/>
            <a:ext cx="5618541" cy="2407207"/>
          </a:xfrm>
        </p:spPr>
        <p:txBody>
          <a:bodyPr anchor="ctr">
            <a:normAutofit/>
          </a:bodyPr>
          <a:lstStyle/>
          <a:p>
            <a:pPr algn="ctr">
              <a:lnSpc>
                <a:spcPct val="100000"/>
              </a:lnSpc>
            </a:pPr>
            <a:r>
              <a:rPr lang="en-US" sz="3600" b="0" cap="none" dirty="0">
                <a:solidFill>
                  <a:schemeClr val="tx1"/>
                </a:solidFill>
                <a:latin typeface="Source Sans Pro Light" panose="020B0403030403020204" pitchFamily="34" charset="0"/>
                <a:ea typeface="Source Sans Pro Light" panose="020B0403030403020204" pitchFamily="34" charset="0"/>
              </a:rPr>
              <a:t>Growing Wellness and Recovery Supports</a:t>
            </a:r>
            <a:br>
              <a:rPr lang="en-US" sz="3600" b="0" cap="none" dirty="0">
                <a:solidFill>
                  <a:schemeClr val="tx1"/>
                </a:solidFill>
                <a:latin typeface="Source Sans Pro Light" panose="020B0403030403020204" pitchFamily="34" charset="0"/>
                <a:ea typeface="Source Sans Pro Light" panose="020B0403030403020204" pitchFamily="34" charset="0"/>
              </a:rPr>
            </a:br>
            <a:r>
              <a:rPr lang="en-US" sz="2000" b="0" cap="none" dirty="0">
                <a:solidFill>
                  <a:schemeClr val="tx1"/>
                </a:solidFill>
                <a:latin typeface="Source Sans Pro Light" panose="020B0403030403020204" pitchFamily="34" charset="0"/>
                <a:ea typeface="Source Sans Pro Light" panose="020B0403030403020204" pitchFamily="34" charset="0"/>
                <a:cs typeface="Calibri" panose="020F0502020204030204" pitchFamily="34" charset="0"/>
              </a:rPr>
              <a:t>$</a:t>
            </a:r>
            <a:r>
              <a:rPr lang="en-US" sz="2000" b="0" cap="none" dirty="0" err="1">
                <a:solidFill>
                  <a:schemeClr val="tx1"/>
                </a:solidFill>
                <a:latin typeface="Source Sans Pro Light" panose="020B0403030403020204" pitchFamily="34" charset="0"/>
                <a:ea typeface="Source Sans Pro Light" panose="020B0403030403020204" pitchFamily="34" charset="0"/>
                <a:cs typeface="Calibri" panose="020F0502020204030204" pitchFamily="34" charset="0"/>
              </a:rPr>
              <a:t>21.5M</a:t>
            </a:r>
            <a:r>
              <a:rPr lang="en-US" sz="2000" b="0" cap="none" dirty="0">
                <a:solidFill>
                  <a:schemeClr val="tx1"/>
                </a:solidFill>
                <a:latin typeface="Source Sans Pro Light" panose="020B0403030403020204" pitchFamily="34" charset="0"/>
                <a:ea typeface="Source Sans Pro Light" panose="020B0403030403020204" pitchFamily="34" charset="0"/>
                <a:cs typeface="Calibri" panose="020F0502020204030204" pitchFamily="34" charset="0"/>
              </a:rPr>
              <a:t> across the biennium</a:t>
            </a:r>
            <a:br>
              <a:rPr lang="en-US" sz="3600" b="0" i="1" cap="none" dirty="0">
                <a:solidFill>
                  <a:schemeClr val="tx1"/>
                </a:solidFill>
                <a:effectLst/>
                <a:latin typeface="Source Sans Pro Light" panose="020B0403030403020204" pitchFamily="34" charset="0"/>
                <a:ea typeface="Source Sans Pro Light" panose="020B0403030403020204" pitchFamily="34" charset="0"/>
                <a:cs typeface="Arial" panose="020B0604020202020204" pitchFamily="34" charset="0"/>
              </a:rPr>
            </a:br>
            <a:endParaRPr lang="en-US" sz="3600" b="0" cap="none" dirty="0">
              <a:solidFill>
                <a:schemeClr val="tx1"/>
              </a:solidFill>
              <a:latin typeface="Source Sans Pro Light" panose="020B0403030403020204" pitchFamily="34" charset="0"/>
              <a:ea typeface="Source Sans Pro Light" panose="020B0403030403020204" pitchFamily="34" charset="0"/>
            </a:endParaRPr>
          </a:p>
        </p:txBody>
      </p:sp>
      <p:sp>
        <p:nvSpPr>
          <p:cNvPr id="10" name="Rectangle 9">
            <a:extLst>
              <a:ext uri="{FF2B5EF4-FFF2-40B4-BE49-F238E27FC236}">
                <a16:creationId xmlns:a16="http://schemas.microsoft.com/office/drawing/2014/main" id="{D834D0BC-B7AC-48A9-BA0C-E8048DF4B08B}"/>
              </a:ext>
            </a:extLst>
          </p:cNvPr>
          <p:cNvSpPr/>
          <p:nvPr/>
        </p:nvSpPr>
        <p:spPr>
          <a:xfrm>
            <a:off x="5976729" y="295135"/>
            <a:ext cx="5791838" cy="6061209"/>
          </a:xfrm>
          <a:prstGeom prst="rect">
            <a:avLst/>
          </a:prstGeom>
          <a:solidFill>
            <a:schemeClr val="bg1"/>
          </a:solidFill>
          <a:ln>
            <a:solidFill>
              <a:schemeClr val="accent2"/>
            </a:solidFill>
          </a:ln>
        </p:spPr>
        <p:style>
          <a:lnRef idx="1">
            <a:schemeClr val="accent5"/>
          </a:lnRef>
          <a:fillRef idx="2">
            <a:schemeClr val="accent5"/>
          </a:fillRef>
          <a:effectRef idx="1">
            <a:schemeClr val="accent5"/>
          </a:effectRef>
          <a:fontRef idx="minor">
            <a:schemeClr val="dk1"/>
          </a:fontRef>
        </p:style>
        <p:txBody>
          <a:bodyPr rtlCol="0" anchor="t"/>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rPr>
              <a:t>PRIORITY</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rPr>
              <a:t>Continue to grow coordinated community treatment and recovery supports for Ohioans living with mental illness and substance use disorders, with the goal of achieving wellness and reducing costly hospital admissions and jail stays. </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rPr>
              <a:t>Continued funding for Adult Access to Wellness project (formerly Multi-System Adults) to connect these Ohioans with needed resources like housing, transportation, medication, and employment supports.</a:t>
            </a:r>
          </a:p>
          <a:p>
            <a:pPr marL="285750" marR="0" lvl="0" indent="-285750" algn="l" defTabSz="4572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rPr>
              <a:t>Expanded funding for Peer Recovery Organizations, Clubhouses, and youth peer supports across Ohio.</a:t>
            </a:r>
          </a:p>
        </p:txBody>
      </p:sp>
      <p:sp>
        <p:nvSpPr>
          <p:cNvPr id="11" name="TextBox 10">
            <a:extLst>
              <a:ext uri="{FF2B5EF4-FFF2-40B4-BE49-F238E27FC236}">
                <a16:creationId xmlns:a16="http://schemas.microsoft.com/office/drawing/2014/main" id="{B54E4091-8635-4176-B629-74F42696CC25}"/>
              </a:ext>
            </a:extLst>
          </p:cNvPr>
          <p:cNvSpPr txBox="1"/>
          <p:nvPr/>
        </p:nvSpPr>
        <p:spPr>
          <a:xfrm>
            <a:off x="7174361" y="5114966"/>
            <a:ext cx="4366206"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rPr>
              <a:t>REAL RESULTS FOR OHIOANS</a:t>
            </a:r>
            <a:br>
              <a:rPr kumimoji="0" lang="en-US" sz="18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rPr>
            </a:br>
            <a:r>
              <a:rPr kumimoji="0" lang="en-US" sz="18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rPr>
              <a:t>Adult Access to Wellness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n-cs"/>
              </a:rPr>
              <a:t>72% of participants were not re-hospitalized and 88% were not re-incarcerated (FY22).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850729"/>
              </a:solidFill>
              <a:effectLst/>
              <a:uLnTx/>
              <a:uFillTx/>
              <a:latin typeface="Aharoni" panose="02010803020104030203" pitchFamily="2" charset="-79"/>
              <a:ea typeface="+mn-ea"/>
              <a:cs typeface="Aharoni" panose="02010803020104030203" pitchFamily="2" charset="-79"/>
            </a:endParaRPr>
          </a:p>
        </p:txBody>
      </p:sp>
      <p:cxnSp>
        <p:nvCxnSpPr>
          <p:cNvPr id="18" name="Straight Connector 17">
            <a:extLst>
              <a:ext uri="{FF2B5EF4-FFF2-40B4-BE49-F238E27FC236}">
                <a16:creationId xmlns:a16="http://schemas.microsoft.com/office/drawing/2014/main" id="{37705A30-9CEF-4FD6-A8FA-A44A479D4D84}"/>
              </a:ext>
            </a:extLst>
          </p:cNvPr>
          <p:cNvCxnSpPr/>
          <p:nvPr/>
        </p:nvCxnSpPr>
        <p:spPr>
          <a:xfrm>
            <a:off x="6189785" y="5037983"/>
            <a:ext cx="5257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Graphic 18" descr="Clipboard Partially Checked with solid fill">
            <a:extLst>
              <a:ext uri="{FF2B5EF4-FFF2-40B4-BE49-F238E27FC236}">
                <a16:creationId xmlns:a16="http://schemas.microsoft.com/office/drawing/2014/main" id="{F3826ED8-5D4F-46CA-9EB0-53937E8ED9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51829" y="5173098"/>
            <a:ext cx="1183249" cy="1183249"/>
          </a:xfrm>
          <a:prstGeom prst="rect">
            <a:avLst/>
          </a:prstGeom>
        </p:spPr>
      </p:pic>
      <p:pic>
        <p:nvPicPr>
          <p:cNvPr id="16" name="Picture 15">
            <a:extLst>
              <a:ext uri="{FF2B5EF4-FFF2-40B4-BE49-F238E27FC236}">
                <a16:creationId xmlns:a16="http://schemas.microsoft.com/office/drawing/2014/main" id="{7AB6DF38-F7EF-48EE-9E49-BF831FB8C64E}"/>
              </a:ext>
            </a:extLst>
          </p:cNvPr>
          <p:cNvPicPr>
            <a:picLocks noChangeAspect="1"/>
          </p:cNvPicPr>
          <p:nvPr/>
        </p:nvPicPr>
        <p:blipFill rotWithShape="1">
          <a:blip r:embed="rId5">
            <a:extLst>
              <a:ext uri="{28A0092B-C50C-407E-A947-70E740481C1C}">
                <a14:useLocalDpi xmlns:a14="http://schemas.microsoft.com/office/drawing/2010/main" val="0"/>
              </a:ext>
            </a:extLst>
          </a:blip>
          <a:srcRect t="4973" b="15561"/>
          <a:stretch/>
        </p:blipFill>
        <p:spPr>
          <a:xfrm>
            <a:off x="651433" y="2120200"/>
            <a:ext cx="4691105" cy="3327067"/>
          </a:xfrm>
          <a:prstGeom prst="rect">
            <a:avLst/>
          </a:prstGeom>
        </p:spPr>
      </p:pic>
    </p:spTree>
    <p:extLst>
      <p:ext uri="{BB962C8B-B14F-4D97-AF65-F5344CB8AC3E}">
        <p14:creationId xmlns:p14="http://schemas.microsoft.com/office/powerpoint/2010/main" val="2774561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EB197C-DAD3-417D-8EDD-1C8D2A3F3BCF}"/>
              </a:ext>
            </a:extLst>
          </p:cNvPr>
          <p:cNvSpPr>
            <a:spLocks noGrp="1"/>
          </p:cNvSpPr>
          <p:nvPr>
            <p:ph type="title"/>
          </p:nvPr>
        </p:nvSpPr>
        <p:spPr/>
        <p:txBody>
          <a:bodyPr/>
          <a:lstStyle/>
          <a:p>
            <a:r>
              <a:rPr lang="en-US" dirty="0"/>
              <a:t>agenda</a:t>
            </a:r>
          </a:p>
        </p:txBody>
      </p:sp>
      <p:sp>
        <p:nvSpPr>
          <p:cNvPr id="4" name="Content Placeholder 2">
            <a:extLst>
              <a:ext uri="{FF2B5EF4-FFF2-40B4-BE49-F238E27FC236}">
                <a16:creationId xmlns:a16="http://schemas.microsoft.com/office/drawing/2014/main" id="{9A20B45A-1E85-4920-BE7C-5B61C9B698AE}"/>
              </a:ext>
            </a:extLst>
          </p:cNvPr>
          <p:cNvSpPr>
            <a:spLocks noGrp="1"/>
          </p:cNvSpPr>
          <p:nvPr>
            <p:ph type="body" sz="quarter" idx="10"/>
          </p:nvPr>
        </p:nvSpPr>
        <p:spPr>
          <a:xfrm>
            <a:off x="2338388" y="2139950"/>
            <a:ext cx="7515225" cy="2901805"/>
          </a:xfrm>
        </p:spPr>
        <p:txBody>
          <a:bodyPr anchor="ctr">
            <a:noAutofit/>
          </a:bodyPr>
          <a:lstStyle/>
          <a:p>
            <a:pPr marL="891540" lvl="1" indent="-342900">
              <a:lnSpc>
                <a:spcPct val="100000"/>
              </a:lnSpc>
              <a:buFont typeface="Arial" panose="020B0604020202020204" pitchFamily="34" charset="0"/>
              <a:buChar char="•"/>
            </a:pPr>
            <a:r>
              <a:rPr lang="en-US" sz="3200" dirty="0">
                <a:latin typeface="Source Sans Pro Light" panose="020B0403030403020204" pitchFamily="34" charset="0"/>
                <a:ea typeface="Source Sans Pro Light" panose="020B0403030403020204" pitchFamily="34" charset="0"/>
              </a:rPr>
              <a:t>Review of Governor Mike DeWine’s Budget Priorities</a:t>
            </a:r>
          </a:p>
          <a:p>
            <a:pPr marL="891540" lvl="1" indent="-342900">
              <a:lnSpc>
                <a:spcPct val="100000"/>
              </a:lnSpc>
              <a:buFont typeface="Arial" panose="020B0604020202020204" pitchFamily="34" charset="0"/>
              <a:buChar char="•"/>
            </a:pPr>
            <a:r>
              <a:rPr lang="en-US" sz="3200" dirty="0">
                <a:latin typeface="Source Sans Pro Light" panose="020B0403030403020204" pitchFamily="34" charset="0"/>
                <a:ea typeface="Source Sans Pro Light" panose="020B0403030403020204" pitchFamily="34" charset="0"/>
              </a:rPr>
              <a:t>OhioMHAS Budget/Behavioral Health Highlights</a:t>
            </a:r>
          </a:p>
          <a:p>
            <a:pPr marL="891540" lvl="1" indent="-342900">
              <a:lnSpc>
                <a:spcPct val="100000"/>
              </a:lnSpc>
              <a:buFont typeface="Arial" panose="020B0604020202020204" pitchFamily="34" charset="0"/>
              <a:buChar char="•"/>
            </a:pPr>
            <a:r>
              <a:rPr lang="en-US" sz="3200" dirty="0">
                <a:latin typeface="Source Sans Pro Light" panose="020B0403030403020204" pitchFamily="34" charset="0"/>
                <a:ea typeface="Source Sans Pro Light" panose="020B0403030403020204" pitchFamily="34" charset="0"/>
              </a:rPr>
              <a:t>Q&amp;A</a:t>
            </a:r>
          </a:p>
        </p:txBody>
      </p:sp>
    </p:spTree>
    <p:extLst>
      <p:ext uri="{BB962C8B-B14F-4D97-AF65-F5344CB8AC3E}">
        <p14:creationId xmlns:p14="http://schemas.microsoft.com/office/powerpoint/2010/main" val="2075562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man kissing child">
            <a:extLst>
              <a:ext uri="{FF2B5EF4-FFF2-40B4-BE49-F238E27FC236}">
                <a16:creationId xmlns:a16="http://schemas.microsoft.com/office/drawing/2014/main" id="{817F6B55-0938-4552-B676-D381BC5FAE5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4470" r="10494"/>
          <a:stretch/>
        </p:blipFill>
        <p:spPr>
          <a:xfrm>
            <a:off x="744415" y="1896233"/>
            <a:ext cx="4760594" cy="3732263"/>
          </a:xfrm>
          <a:prstGeom prst="rect">
            <a:avLst/>
          </a:prstGeom>
        </p:spPr>
      </p:pic>
      <p:sp>
        <p:nvSpPr>
          <p:cNvPr id="3" name="Title 1">
            <a:extLst>
              <a:ext uri="{FF2B5EF4-FFF2-40B4-BE49-F238E27FC236}">
                <a16:creationId xmlns:a16="http://schemas.microsoft.com/office/drawing/2014/main" id="{DBD77799-9E20-40F3-992C-208B93C74C13}"/>
              </a:ext>
            </a:extLst>
          </p:cNvPr>
          <p:cNvSpPr txBox="1">
            <a:spLocks/>
          </p:cNvSpPr>
          <p:nvPr/>
        </p:nvSpPr>
        <p:spPr>
          <a:xfrm>
            <a:off x="292532" y="224522"/>
            <a:ext cx="5618541" cy="1671711"/>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yriad Pro Light" panose="020B0603030403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j-cs"/>
              </a:rPr>
              <a:t>Increasing Housing Options and Enhancing Quality</a:t>
            </a:r>
            <a:endParaRPr kumimoji="0" lang="en-US" sz="14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2A2F36"/>
                </a:solidFill>
                <a:effectLst/>
                <a:uLnTx/>
                <a:uFillTx/>
                <a:latin typeface="Source Sans Pro Light" panose="020B0403030403020204" pitchFamily="34" charset="0"/>
                <a:ea typeface="Source Sans Pro Light" panose="020B0403030403020204" pitchFamily="34" charset="0"/>
                <a:cs typeface="Calibri" panose="020F0502020204030204" pitchFamily="34" charset="0"/>
              </a:rPr>
              <a:t>$</a:t>
            </a:r>
            <a:r>
              <a:rPr kumimoji="0" lang="en-US" sz="2000" b="0" i="0" u="none" strike="noStrike" kern="1200" cap="none" spc="0" normalizeH="0" baseline="0" noProof="0" dirty="0" err="1">
                <a:ln>
                  <a:noFill/>
                </a:ln>
                <a:solidFill>
                  <a:srgbClr val="2A2F36"/>
                </a:solidFill>
                <a:effectLst/>
                <a:uLnTx/>
                <a:uFillTx/>
                <a:latin typeface="Source Sans Pro Light" panose="020B0403030403020204" pitchFamily="34" charset="0"/>
                <a:ea typeface="Source Sans Pro Light" panose="020B0403030403020204" pitchFamily="34" charset="0"/>
                <a:cs typeface="Calibri" panose="020F0502020204030204" pitchFamily="34" charset="0"/>
              </a:rPr>
              <a:t>64.5M</a:t>
            </a:r>
            <a:r>
              <a:rPr kumimoji="0" lang="en-US" sz="2000" b="0" i="0" u="none" strike="noStrike" kern="1200" cap="none" spc="0" normalizeH="0" baseline="0" noProof="0" dirty="0">
                <a:ln>
                  <a:noFill/>
                </a:ln>
                <a:solidFill>
                  <a:srgbClr val="2A2F36"/>
                </a:solidFill>
                <a:effectLst/>
                <a:uLnTx/>
                <a:uFillTx/>
                <a:latin typeface="Source Sans Pro Light" panose="020B0403030403020204" pitchFamily="34" charset="0"/>
                <a:ea typeface="Source Sans Pro Light" panose="020B0403030403020204" pitchFamily="34" charset="0"/>
                <a:cs typeface="Calibri" panose="020F0502020204030204" pitchFamily="34" charset="0"/>
              </a:rPr>
              <a:t> across the biennium</a:t>
            </a:r>
            <a:endParaRPr kumimoji="0" lang="en-US" sz="2000" b="0" i="0" u="none" strike="noStrike" kern="1200" cap="none" spc="0" normalizeH="0" baseline="0" noProof="0" dirty="0">
              <a:ln>
                <a:noFill/>
              </a:ln>
              <a:solidFill>
                <a:srgbClr val="2A2F36"/>
              </a:solidFill>
              <a:effectLst/>
              <a:uLnTx/>
              <a:uFillTx/>
              <a:latin typeface="Source Sans Pro Light" panose="020B0403030403020204" pitchFamily="34" charset="0"/>
              <a:ea typeface="Source Sans Pro Light" panose="020B0403030403020204" pitchFamily="34" charset="0"/>
              <a:cs typeface="+mj-cs"/>
            </a:endParaRPr>
          </a:p>
        </p:txBody>
      </p:sp>
      <p:sp>
        <p:nvSpPr>
          <p:cNvPr id="8" name="Rectangle 7">
            <a:extLst>
              <a:ext uri="{FF2B5EF4-FFF2-40B4-BE49-F238E27FC236}">
                <a16:creationId xmlns:a16="http://schemas.microsoft.com/office/drawing/2014/main" id="{A7C943E2-96B8-47C1-8EF1-470BACD7FE40}"/>
              </a:ext>
            </a:extLst>
          </p:cNvPr>
          <p:cNvSpPr/>
          <p:nvPr/>
        </p:nvSpPr>
        <p:spPr>
          <a:xfrm>
            <a:off x="5963476" y="295141"/>
            <a:ext cx="5918071" cy="6061209"/>
          </a:xfrm>
          <a:prstGeom prst="rect">
            <a:avLst/>
          </a:prstGeom>
          <a:solidFill>
            <a:schemeClr val="bg1"/>
          </a:solidFill>
          <a:ln>
            <a:solidFill>
              <a:schemeClr val="accent2"/>
            </a:solidFill>
          </a:ln>
        </p:spPr>
        <p:style>
          <a:lnRef idx="1">
            <a:schemeClr val="accent5"/>
          </a:lnRef>
          <a:fillRef idx="2">
            <a:schemeClr val="accent5"/>
          </a:fillRef>
          <a:effectRef idx="1">
            <a:schemeClr val="accent5"/>
          </a:effectRef>
          <a:fontRef idx="minor">
            <a:schemeClr val="dk1"/>
          </a:fontRef>
        </p:style>
        <p:txBody>
          <a:bodyPr rtlCol="0" anchor="t"/>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18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rPr>
              <a:t>PRIORITY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rPr>
              <a:t>Support quality housing options for Ohioans living with and recovering from mental health and substance use disorders by: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rPr>
              <a:t>Increasing the Residential State Supplement ($48M).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rPr>
              <a:t>Growing quality Recovery Housing across the state.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rPr>
              <a:t>Continued support for community transition programs to help </a:t>
            </a:r>
            <a:r>
              <a:rPr kumimoji="0" lang="en-US" sz="2000" b="0" i="0" u="none" strike="noStrike" kern="1200" cap="none" spc="0" normalizeH="0" baseline="0" noProof="0" dirty="0">
                <a:ln>
                  <a:noFill/>
                </a:ln>
                <a:solidFill>
                  <a:srgbClr val="000000"/>
                </a:solidFill>
                <a:effectLst/>
                <a:uLnTx/>
                <a:uFillTx/>
                <a:latin typeface="Source Sans Pro"/>
                <a:ea typeface="Calibri" panose="020F0502020204030204" pitchFamily="34" charset="0"/>
                <a:cs typeface="+mn-cs"/>
              </a:rPr>
              <a:t>people with mental illness and substance use disorders successfully reenter their community upon release from Ohio’s adult prison system.</a:t>
            </a:r>
            <a:endPar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mn-cs"/>
            </a:endParaRPr>
          </a:p>
          <a:p>
            <a:pPr marL="0" marR="0" lvl="0" indent="0" algn="ctr" defTabSz="457200" rtl="0" eaLnBrk="1" fontAlgn="auto" latinLnBrk="0" hangingPunct="1">
              <a:lnSpc>
                <a:spcPct val="115000"/>
              </a:lnSpc>
              <a:spcBef>
                <a:spcPts val="0"/>
              </a:spcBef>
              <a:spcAft>
                <a:spcPts val="10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yriad Pro" panose="020B0503030403090204"/>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E3E637E6-7122-4FD7-8910-A48C2F4B6172}"/>
              </a:ext>
            </a:extLst>
          </p:cNvPr>
          <p:cNvSpPr txBox="1"/>
          <p:nvPr/>
        </p:nvSpPr>
        <p:spPr>
          <a:xfrm>
            <a:off x="7208846" y="5173098"/>
            <a:ext cx="4672702"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rPr>
              <a:t>REAL RESULTS FOR OHIOANS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rPr>
              <a:t>Community Transition/Linkage Programs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n-cs"/>
              </a:rPr>
              <a:t>Over 15,000 Ohioans in 57 counties received transition support services (FY 22).</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850729"/>
              </a:solidFill>
              <a:effectLst/>
              <a:uLnTx/>
              <a:uFillTx/>
              <a:latin typeface="Aharoni" panose="02010803020104030203" pitchFamily="2" charset="-79"/>
              <a:ea typeface="+mn-ea"/>
              <a:cs typeface="Aharoni" panose="02010803020104030203" pitchFamily="2" charset="-79"/>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850729"/>
              </a:solidFill>
              <a:effectLst/>
              <a:uLnTx/>
              <a:uFillTx/>
              <a:latin typeface="Aharoni" panose="02010803020104030203" pitchFamily="2" charset="-79"/>
              <a:ea typeface="+mn-ea"/>
              <a:cs typeface="Aharoni" panose="02010803020104030203" pitchFamily="2" charset="-79"/>
            </a:endParaRPr>
          </a:p>
        </p:txBody>
      </p:sp>
      <p:pic>
        <p:nvPicPr>
          <p:cNvPr id="10" name="Graphic 9" descr="Clipboard Partially Checked with solid fill">
            <a:extLst>
              <a:ext uri="{FF2B5EF4-FFF2-40B4-BE49-F238E27FC236}">
                <a16:creationId xmlns:a16="http://schemas.microsoft.com/office/drawing/2014/main" id="{815C71C3-A0F8-4123-A276-C6F0372EF4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51829" y="5173098"/>
            <a:ext cx="1183249" cy="1183249"/>
          </a:xfrm>
          <a:prstGeom prst="rect">
            <a:avLst/>
          </a:prstGeom>
        </p:spPr>
      </p:pic>
      <p:cxnSp>
        <p:nvCxnSpPr>
          <p:cNvPr id="11" name="Straight Connector 10">
            <a:extLst>
              <a:ext uri="{FF2B5EF4-FFF2-40B4-BE49-F238E27FC236}">
                <a16:creationId xmlns:a16="http://schemas.microsoft.com/office/drawing/2014/main" id="{0FD12F5D-4A69-42A2-8D4F-8E96024D7980}"/>
              </a:ext>
            </a:extLst>
          </p:cNvPr>
          <p:cNvCxnSpPr/>
          <p:nvPr/>
        </p:nvCxnSpPr>
        <p:spPr>
          <a:xfrm>
            <a:off x="6189785" y="5037989"/>
            <a:ext cx="52578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1256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49F217-5275-4D18-8A8E-8B0F783E257D}"/>
              </a:ext>
            </a:extLst>
          </p:cNvPr>
          <p:cNvSpPr>
            <a:spLocks noGrp="1"/>
          </p:cNvSpPr>
          <p:nvPr>
            <p:ph type="sldNum" sz="quarter" idx="11"/>
          </p:nvPr>
        </p:nvSpPr>
        <p:spPr/>
        <p:txBody>
          <a:bodyPr/>
          <a:lstStyle/>
          <a:p>
            <a:fld id="{383B7B7A-CDDA-7C44-B1B0-1F1E45567B3B}" type="slidenum">
              <a:rPr lang="en-US" smtClean="0"/>
              <a:pPr/>
              <a:t>21</a:t>
            </a:fld>
            <a:endParaRPr lang="en-US"/>
          </a:p>
        </p:txBody>
      </p:sp>
      <p:pic>
        <p:nvPicPr>
          <p:cNvPr id="3" name="Picture 2">
            <a:extLst>
              <a:ext uri="{FF2B5EF4-FFF2-40B4-BE49-F238E27FC236}">
                <a16:creationId xmlns:a16="http://schemas.microsoft.com/office/drawing/2014/main" id="{F8F05E8A-99C1-49A5-B3DE-962B2C59D8A9}"/>
              </a:ext>
            </a:extLst>
          </p:cNvPr>
          <p:cNvPicPr>
            <a:picLocks noChangeAspect="1"/>
          </p:cNvPicPr>
          <p:nvPr/>
        </p:nvPicPr>
        <p:blipFill>
          <a:blip r:embed="rId3"/>
          <a:stretch>
            <a:fillRect/>
          </a:stretch>
        </p:blipFill>
        <p:spPr>
          <a:xfrm>
            <a:off x="0" y="1732128"/>
            <a:ext cx="12192000" cy="3393743"/>
          </a:xfrm>
          <a:prstGeom prst="rect">
            <a:avLst/>
          </a:prstGeom>
        </p:spPr>
      </p:pic>
    </p:spTree>
    <p:extLst>
      <p:ext uri="{BB962C8B-B14F-4D97-AF65-F5344CB8AC3E}">
        <p14:creationId xmlns:p14="http://schemas.microsoft.com/office/powerpoint/2010/main" val="3960847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A523C4-EF29-4905-9BCD-EED25BDEA2C0}"/>
              </a:ext>
            </a:extLst>
          </p:cNvPr>
          <p:cNvSpPr>
            <a:spLocks noGrp="1"/>
          </p:cNvSpPr>
          <p:nvPr>
            <p:ph type="title"/>
          </p:nvPr>
        </p:nvSpPr>
        <p:spPr/>
        <p:txBody>
          <a:bodyPr/>
          <a:lstStyle/>
          <a:p>
            <a:r>
              <a:rPr lang="en-US">
                <a:solidFill>
                  <a:srgbClr val="2E5A87"/>
                </a:solidFill>
                <a:latin typeface="+mn-lt"/>
              </a:rPr>
              <a:t>Ohio Vision for Integrated Behavioral Healthcare</a:t>
            </a:r>
            <a:endParaRPr lang="en-US">
              <a:solidFill>
                <a:srgbClr val="FF0000"/>
              </a:solidFill>
              <a:latin typeface="+mn-lt"/>
            </a:endParaRPr>
          </a:p>
        </p:txBody>
      </p:sp>
      <p:grpSp>
        <p:nvGrpSpPr>
          <p:cNvPr id="3" name="Group 2">
            <a:extLst>
              <a:ext uri="{FF2B5EF4-FFF2-40B4-BE49-F238E27FC236}">
                <a16:creationId xmlns:a16="http://schemas.microsoft.com/office/drawing/2014/main" id="{BA1C31A3-1BF2-B6B2-7C76-F23ECF2EA7C8}"/>
              </a:ext>
            </a:extLst>
          </p:cNvPr>
          <p:cNvGrpSpPr/>
          <p:nvPr/>
        </p:nvGrpSpPr>
        <p:grpSpPr>
          <a:xfrm>
            <a:off x="792519" y="1451003"/>
            <a:ext cx="10606962" cy="4755148"/>
            <a:chOff x="575581" y="1250978"/>
            <a:chExt cx="10606962" cy="4755148"/>
          </a:xfrm>
        </p:grpSpPr>
        <p:sp>
          <p:nvSpPr>
            <p:cNvPr id="2" name="TextBox 1">
              <a:extLst>
                <a:ext uri="{FF2B5EF4-FFF2-40B4-BE49-F238E27FC236}">
                  <a16:creationId xmlns:a16="http://schemas.microsoft.com/office/drawing/2014/main" id="{9E832619-E72E-B3CB-2C96-E564478D0084}"/>
                </a:ext>
              </a:extLst>
            </p:cNvPr>
            <p:cNvSpPr txBox="1"/>
            <p:nvPr/>
          </p:nvSpPr>
          <p:spPr bwMode="gray">
            <a:xfrm>
              <a:off x="1238984" y="1250978"/>
              <a:ext cx="9943559" cy="47551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Source Sans Pro"/>
                  <a:ea typeface="Open Sans" panose="020B0606030504020204" pitchFamily="34" charset="0"/>
                  <a:cs typeface="Open Sans" panose="020B0606030504020204" pitchFamily="34" charset="0"/>
                </a:rPr>
                <a:t>Ohio’s Integrated Care for Mental Illness &amp; Substance Use Disorder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Source Sans Pro"/>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prstClr val="black"/>
                  </a:solidFill>
                  <a:effectLst/>
                  <a:uLnTx/>
                  <a:uFillTx/>
                  <a:latin typeface="Source Sans Pro"/>
                  <a:ea typeface="Open Sans" panose="020B0606030504020204" pitchFamily="34" charset="0"/>
                  <a:cs typeface="Open Sans" panose="020B0606030504020204" pitchFamily="34" charset="0"/>
                </a:rPr>
                <a:t>Your Care. In Your Community.  In Your Hands.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a:ln>
                  <a:noFill/>
                </a:ln>
                <a:solidFill>
                  <a:prstClr val="black"/>
                </a:solidFill>
                <a:effectLst/>
                <a:uLnTx/>
                <a:uFillTx/>
                <a:latin typeface="Source Sans Pro"/>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a:ln>
                    <a:noFill/>
                  </a:ln>
                  <a:solidFill>
                    <a:prstClr val="black"/>
                  </a:solidFill>
                  <a:effectLst/>
                  <a:uLnTx/>
                  <a:uFillTx/>
                  <a:latin typeface="Source Sans Pro"/>
                  <a:ea typeface="+mn-ea"/>
                  <a:cs typeface="+mn-cs"/>
                </a:rPr>
                <a:t>Ohio’s behavioral health system will deliver </a:t>
              </a:r>
              <a:r>
                <a:rPr kumimoji="0" lang="en-US" sz="2000" b="1" i="0" u="none" strike="noStrike" kern="1200" cap="none" spc="0" normalizeH="0" baseline="0" noProof="0">
                  <a:ln>
                    <a:noFill/>
                  </a:ln>
                  <a:solidFill>
                    <a:srgbClr val="8B3043"/>
                  </a:solidFill>
                  <a:effectLst/>
                  <a:uLnTx/>
                  <a:uFillTx/>
                  <a:latin typeface="Source Sans Pro"/>
                  <a:ea typeface="+mn-ea"/>
                  <a:cs typeface="+mn-cs"/>
                </a:rPr>
                <a:t>better access, better treatment, better outcomes, and better experience </a:t>
              </a:r>
              <a:r>
                <a:rPr kumimoji="0" lang="en-US" sz="2000" b="0" i="0" u="none" strike="noStrike" kern="1200" cap="none" spc="0" normalizeH="0" baseline="0" noProof="0">
                  <a:ln>
                    <a:noFill/>
                  </a:ln>
                  <a:solidFill>
                    <a:prstClr val="black"/>
                  </a:solidFill>
                  <a:effectLst/>
                  <a:uLnTx/>
                  <a:uFillTx/>
                  <a:latin typeface="Source Sans Pro"/>
                  <a:ea typeface="+mn-ea"/>
                  <a:cs typeface="+mn-cs"/>
                </a:rPr>
                <a:t>of care for Ohioans of all ages. Those in need of services and their families will feel </a:t>
              </a:r>
              <a:r>
                <a:rPr kumimoji="0" lang="en-US" sz="2000" b="1" i="0" u="none" strike="noStrike" kern="1200" cap="none" spc="0" normalizeH="0" baseline="0" noProof="0">
                  <a:ln>
                    <a:noFill/>
                  </a:ln>
                  <a:solidFill>
                    <a:srgbClr val="8B3043"/>
                  </a:solidFill>
                  <a:effectLst/>
                  <a:uLnTx/>
                  <a:uFillTx/>
                  <a:latin typeface="Source Sans Pro"/>
                  <a:ea typeface="+mn-ea"/>
                  <a:cs typeface="+mn-cs"/>
                </a:rPr>
                <a:t>welcomed, valued, and will increase understanding </a:t>
              </a:r>
              <a:r>
                <a:rPr kumimoji="0" lang="en-US" sz="2000" b="0" i="0" u="none" strike="noStrike" kern="1200" cap="none" spc="0" normalizeH="0" baseline="0" noProof="0">
                  <a:ln>
                    <a:noFill/>
                  </a:ln>
                  <a:solidFill>
                    <a:prstClr val="black"/>
                  </a:solidFill>
                  <a:effectLst/>
                  <a:uLnTx/>
                  <a:uFillTx/>
                  <a:latin typeface="Source Sans Pro"/>
                  <a:ea typeface="+mn-ea"/>
                  <a:cs typeface="+mn-cs"/>
                </a:rPr>
                <a:t>and personal ownership of their behavioral healthcare, recovery, and wellness.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Source Sans Pro"/>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ource Sans Pro"/>
                  <a:ea typeface="Open Sans" panose="020B0606030504020204" pitchFamily="34" charset="0"/>
                  <a:cs typeface="Open Sans" panose="020B0606030504020204" pitchFamily="34" charset="0"/>
                </a:rPr>
                <a:t>Ohio’s behavioral health system will serve as a model where Ohioans </a:t>
              </a:r>
              <a:r>
                <a:rPr kumimoji="0" lang="en-US" sz="1800" b="1" i="0" u="none" strike="noStrike" kern="1200" cap="none" spc="0" normalizeH="0" baseline="0" noProof="0">
                  <a:ln>
                    <a:noFill/>
                  </a:ln>
                  <a:solidFill>
                    <a:srgbClr val="8B3043"/>
                  </a:solidFill>
                  <a:effectLst/>
                  <a:uLnTx/>
                  <a:uFillTx/>
                  <a:latin typeface="Source Sans Pro"/>
                  <a:ea typeface="Open Sans" panose="020B0606030504020204" pitchFamily="34" charset="0"/>
                  <a:cs typeface="Open Sans" panose="020B0606030504020204" pitchFamily="34" charset="0"/>
                </a:rPr>
                <a:t>thrive and live up to their full potential </a:t>
              </a:r>
              <a:r>
                <a:rPr kumimoji="0" lang="en-US" sz="1800" b="0" i="0" u="none" strike="noStrike" kern="1200" cap="none" spc="0" normalizeH="0" baseline="0" noProof="0">
                  <a:ln>
                    <a:noFill/>
                  </a:ln>
                  <a:solidFill>
                    <a:prstClr val="black"/>
                  </a:solidFill>
                  <a:effectLst/>
                  <a:uLnTx/>
                  <a:uFillTx/>
                  <a:latin typeface="Source Sans Pro"/>
                  <a:ea typeface="Open Sans" panose="020B0606030504020204" pitchFamily="34" charset="0"/>
                  <a:cs typeface="Open Sans" panose="020B0606030504020204" pitchFamily="34" charset="0"/>
                </a:rPr>
                <a:t>regardless of where they live.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ource Sans Pro"/>
                  <a:ea typeface="Open Sans" panose="020B0606030504020204" pitchFamily="34" charset="0"/>
                  <a:cs typeface="Open Sans" panose="020B0606030504020204" pitchFamily="34" charset="0"/>
                </a:rPr>
                <a:t>Integrated mental health and substance use disorder services will be responsive and delivered in a </a:t>
              </a:r>
              <a:r>
                <a:rPr kumimoji="0" lang="en-US" sz="1800" b="1" i="0" u="none" strike="noStrike" kern="1200" cap="none" spc="0" normalizeH="0" baseline="0" noProof="0">
                  <a:ln>
                    <a:noFill/>
                  </a:ln>
                  <a:solidFill>
                    <a:srgbClr val="8B3043"/>
                  </a:solidFill>
                  <a:effectLst/>
                  <a:uLnTx/>
                  <a:uFillTx/>
                  <a:latin typeface="Source Sans Pro"/>
                  <a:ea typeface="Open Sans" panose="020B0606030504020204" pitchFamily="34" charset="0"/>
                  <a:cs typeface="Open Sans" panose="020B0606030504020204" pitchFamily="34" charset="0"/>
                </a:rPr>
                <a:t>high quality and easily accessible system </a:t>
              </a:r>
              <a:r>
                <a:rPr kumimoji="0" lang="en-US" sz="1800" b="0" i="0" u="none" strike="noStrike" kern="1200" cap="none" spc="0" normalizeH="0" baseline="0" noProof="0">
                  <a:ln>
                    <a:noFill/>
                  </a:ln>
                  <a:solidFill>
                    <a:prstClr val="black"/>
                  </a:solidFill>
                  <a:effectLst/>
                  <a:uLnTx/>
                  <a:uFillTx/>
                  <a:latin typeface="Source Sans Pro"/>
                  <a:ea typeface="Open Sans" panose="020B0606030504020204" pitchFamily="34" charset="0"/>
                  <a:cs typeface="Open Sans" panose="020B0606030504020204" pitchFamily="34" charset="0"/>
                </a:rPr>
                <a:t>of care that is </a:t>
              </a:r>
              <a:r>
                <a:rPr kumimoji="0" lang="en-US" sz="1800" b="1" i="0" u="none" strike="noStrike" kern="1200" cap="none" spc="0" normalizeH="0" baseline="0" noProof="0">
                  <a:ln>
                    <a:noFill/>
                  </a:ln>
                  <a:solidFill>
                    <a:srgbClr val="8B3043"/>
                  </a:solidFill>
                  <a:effectLst/>
                  <a:uLnTx/>
                  <a:uFillTx/>
                  <a:latin typeface="Source Sans Pro"/>
                  <a:ea typeface="Open Sans" panose="020B0606030504020204" pitchFamily="34" charset="0"/>
                  <a:cs typeface="Open Sans" panose="020B0606030504020204" pitchFamily="34" charset="0"/>
                </a:rPr>
                <a:t>holistic and culturally informed</a:t>
              </a:r>
              <a:r>
                <a:rPr kumimoji="0" lang="en-US" sz="1800" b="0" i="0" u="none" strike="noStrike" kern="1200" cap="none" spc="0" normalizeH="0" baseline="0" noProof="0">
                  <a:ln>
                    <a:noFill/>
                  </a:ln>
                  <a:solidFill>
                    <a:prstClr val="black"/>
                  </a:solidFill>
                  <a:effectLst/>
                  <a:uLnTx/>
                  <a:uFillTx/>
                  <a:latin typeface="Source Sans Pro"/>
                  <a:ea typeface="Open Sans" panose="020B0606030504020204" pitchFamily="34" charset="0"/>
                  <a:cs typeface="Open Sans" panose="020B0606030504020204" pitchFamily="34" charset="0"/>
                </a:rPr>
                <a:t>, making those in need of services feel welcomed and valued.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ource Sans Pro"/>
                <a:ea typeface="Open Sans" panose="020B0606030504020204" pitchFamily="34" charset="0"/>
                <a:cs typeface="Open Sans" panose="020B0606030504020204" pitchFamily="34" charset="0"/>
              </a:endParaRPr>
            </a:p>
          </p:txBody>
        </p:sp>
        <p:pic>
          <p:nvPicPr>
            <p:cNvPr id="7" name="Graphic 6" descr="Social network with solid fill">
              <a:extLst>
                <a:ext uri="{FF2B5EF4-FFF2-40B4-BE49-F238E27FC236}">
                  <a16:creationId xmlns:a16="http://schemas.microsoft.com/office/drawing/2014/main" id="{9954159F-2D29-082B-B26D-0CA5CF6604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5581" y="4802117"/>
              <a:ext cx="731520" cy="731520"/>
            </a:xfrm>
            <a:prstGeom prst="rect">
              <a:avLst/>
            </a:prstGeom>
          </p:spPr>
        </p:pic>
        <p:pic>
          <p:nvPicPr>
            <p:cNvPr id="9" name="Graphic 8" descr="Map compass with solid fill">
              <a:extLst>
                <a:ext uri="{FF2B5EF4-FFF2-40B4-BE49-F238E27FC236}">
                  <a16:creationId xmlns:a16="http://schemas.microsoft.com/office/drawing/2014/main" id="{F42FCB3B-0192-9412-C006-5E13162B91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5581" y="3912963"/>
              <a:ext cx="731520" cy="731520"/>
            </a:xfrm>
            <a:prstGeom prst="rect">
              <a:avLst/>
            </a:prstGeom>
          </p:spPr>
        </p:pic>
        <p:pic>
          <p:nvPicPr>
            <p:cNvPr id="13" name="Graphic 12" descr="Aspiration with solid fill">
              <a:extLst>
                <a:ext uri="{FF2B5EF4-FFF2-40B4-BE49-F238E27FC236}">
                  <a16:creationId xmlns:a16="http://schemas.microsoft.com/office/drawing/2014/main" id="{7AD97802-690C-AF9C-320D-2FFA6009DA9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5581" y="2642142"/>
              <a:ext cx="731520" cy="731520"/>
            </a:xfrm>
            <a:prstGeom prst="rect">
              <a:avLst/>
            </a:prstGeom>
          </p:spPr>
        </p:pic>
      </p:grpSp>
      <p:sp>
        <p:nvSpPr>
          <p:cNvPr id="14" name="Text Placeholder 2">
            <a:extLst>
              <a:ext uri="{FF2B5EF4-FFF2-40B4-BE49-F238E27FC236}">
                <a16:creationId xmlns:a16="http://schemas.microsoft.com/office/drawing/2014/main" id="{235A7EE9-360F-37C3-B597-3151B9666AA4}"/>
              </a:ext>
            </a:extLst>
          </p:cNvPr>
          <p:cNvSpPr txBox="1">
            <a:spLocks/>
          </p:cNvSpPr>
          <p:nvPr/>
        </p:nvSpPr>
        <p:spPr>
          <a:xfrm>
            <a:off x="461579" y="788940"/>
            <a:ext cx="11252200" cy="757255"/>
          </a:xfrm>
          <a:prstGeom prst="rect">
            <a:avLst/>
          </a:prstGeom>
        </p:spPr>
        <p:txBody>
          <a:bodyPr vert="horz" lIns="0" tIns="0" rIns="0" bIns="0" rtlCol="0">
            <a:noAutofit/>
          </a:bodyPr>
          <a:lstStyle>
            <a:lvl1pPr marL="0" indent="0" algn="l" defTabSz="1219170" rtl="0" eaLnBrk="1" latinLnBrk="0" hangingPunct="1">
              <a:spcBef>
                <a:spcPts val="0"/>
              </a:spcBef>
              <a:spcAft>
                <a:spcPts val="1333"/>
              </a:spcAft>
              <a:buSzPct val="100000"/>
              <a:buFontTx/>
              <a:buNone/>
              <a:defRPr sz="1600" b="0" kern="1200">
                <a:solidFill>
                  <a:srgbClr val="575757"/>
                </a:solidFill>
                <a:latin typeface="Open Sans" panose="020B0606030504020204" pitchFamily="34" charset="0"/>
                <a:ea typeface="Open Sans" panose="020B0606030504020204" pitchFamily="34" charset="0"/>
                <a:cs typeface="Open Sans" panose="020B0606030504020204" pitchFamily="34" charset="0"/>
              </a:defRPr>
            </a:lvl1pPr>
            <a:lvl2pPr marL="127000" indent="-127000" algn="l" defTabSz="1219170" rtl="0" eaLnBrk="1" latinLnBrk="0" hangingPunct="1">
              <a:spcBef>
                <a:spcPts val="0"/>
              </a:spcBef>
              <a:spcAft>
                <a:spcPts val="1333"/>
              </a:spcAft>
              <a:buClrTx/>
              <a:buSzPct val="100000"/>
              <a:buFont typeface="Arial" panose="020B0604020202020204" pitchFamily="34" charset="0"/>
              <a:buChar char="•"/>
              <a:defRPr lang="en-US" sz="1400" b="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79400" indent="-127000" algn="l" defTabSz="1219170" rtl="0" eaLnBrk="1" latinLnBrk="0" hangingPunct="1">
              <a:spcBef>
                <a:spcPts val="0"/>
              </a:spcBef>
              <a:spcAft>
                <a:spcPts val="1333"/>
              </a:spcAft>
              <a:buClrTx/>
              <a:buSzPct val="100000"/>
              <a:buFont typeface="Arial" panose="020B0604020202020204" pitchFamily="34" charset="0"/>
              <a:buChar char="−"/>
              <a:defRPr lang="en-US" sz="14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431800" indent="-127000" algn="l" defTabSz="1219170" rtl="0" eaLnBrk="1" latinLnBrk="0" hangingPunct="1">
              <a:spcBef>
                <a:spcPts val="0"/>
              </a:spcBef>
              <a:spcAft>
                <a:spcPts val="1333"/>
              </a:spcAft>
              <a:buClrTx/>
              <a:buSzPct val="100000"/>
              <a:buFont typeface="Arial" panose="020B0604020202020204" pitchFamily="34" charset="0"/>
              <a:buChar char="◦"/>
              <a:defRPr lang="en-US" sz="14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584200" indent="-127000" algn="l" defTabSz="1064657" rtl="0" eaLnBrk="1" latinLnBrk="0" hangingPunct="1">
              <a:spcBef>
                <a:spcPts val="0"/>
              </a:spcBef>
              <a:spcAft>
                <a:spcPts val="1333"/>
              </a:spcAft>
              <a:buClrTx/>
              <a:buSzPct val="100000"/>
              <a:buFont typeface="Arial" panose="020B0604020202020204" pitchFamily="34" charset="0"/>
              <a:buChar char="−"/>
              <a:tabLst/>
              <a:defRPr lang="en-US" sz="14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1333"/>
              </a:spcAft>
              <a:buClrTx/>
              <a:buSzPct val="100000"/>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Source Sans Pro"/>
                <a:ea typeface="Open Sans" panose="020B0606030504020204" pitchFamily="34" charset="0"/>
                <a:cs typeface="Open Sans" panose="020B0606030504020204" pitchFamily="34" charset="0"/>
              </a:rPr>
              <a:t>OhioMHAS established a vision for the integration of care between mental illness and substance use disorders that emphasizes accessibility of services and cultural competence. </a:t>
            </a:r>
          </a:p>
        </p:txBody>
      </p:sp>
    </p:spTree>
    <p:extLst>
      <p:ext uri="{BB962C8B-B14F-4D97-AF65-F5344CB8AC3E}">
        <p14:creationId xmlns:p14="http://schemas.microsoft.com/office/powerpoint/2010/main" val="99466993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AA01A1-6D7C-20BF-E981-E0823433B7E0}"/>
              </a:ext>
            </a:extLst>
          </p:cNvPr>
          <p:cNvSpPr/>
          <p:nvPr/>
        </p:nvSpPr>
        <p:spPr>
          <a:xfrm>
            <a:off x="7861015" y="2405262"/>
            <a:ext cx="3312760" cy="338550"/>
          </a:xfrm>
          <a:prstGeom prst="rect">
            <a:avLst/>
          </a:prstGeom>
        </p:spPr>
        <p:txBody>
          <a:bodyPr wrap="none" lIns="121917" tIns="60958" rIns="121917" bIns="60958">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srgbClr val="000000"/>
                </a:solidFill>
                <a:effectLst/>
                <a:uLnTx/>
                <a:uFillTx/>
                <a:ea typeface="Open Sans" panose="020B0606030504020204" pitchFamily="34" charset="0"/>
                <a:cs typeface="Open Sans" panose="020B0606030504020204" pitchFamily="34" charset="0"/>
              </a:rPr>
              <a:t>EVIDENCE-BASED PRACTICE</a:t>
            </a:r>
          </a:p>
        </p:txBody>
      </p:sp>
      <p:sp>
        <p:nvSpPr>
          <p:cNvPr id="4" name="Rectangle 3">
            <a:extLst>
              <a:ext uri="{FF2B5EF4-FFF2-40B4-BE49-F238E27FC236}">
                <a16:creationId xmlns:a16="http://schemas.microsoft.com/office/drawing/2014/main" id="{82E2AACF-0D81-675A-9D05-3B800067151D}"/>
              </a:ext>
            </a:extLst>
          </p:cNvPr>
          <p:cNvSpPr/>
          <p:nvPr/>
        </p:nvSpPr>
        <p:spPr>
          <a:xfrm>
            <a:off x="8678546" y="4194496"/>
            <a:ext cx="2495229" cy="338550"/>
          </a:xfrm>
          <a:prstGeom prst="rect">
            <a:avLst/>
          </a:prstGeom>
        </p:spPr>
        <p:txBody>
          <a:bodyPr wrap="none" lIns="121917" tIns="60958" rIns="121917" bIns="60958">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srgbClr val="000000"/>
                </a:solidFill>
                <a:effectLst/>
                <a:uLnTx/>
                <a:uFillTx/>
                <a:ea typeface="Open Sans" panose="020B0606030504020204" pitchFamily="34" charset="0"/>
                <a:cs typeface="Open Sans" panose="020B0606030504020204" pitchFamily="34" charset="0"/>
              </a:rPr>
              <a:t>EQUITABLE SERVICE</a:t>
            </a:r>
          </a:p>
        </p:txBody>
      </p:sp>
      <p:sp>
        <p:nvSpPr>
          <p:cNvPr id="5" name="Rectangle 4">
            <a:extLst>
              <a:ext uri="{FF2B5EF4-FFF2-40B4-BE49-F238E27FC236}">
                <a16:creationId xmlns:a16="http://schemas.microsoft.com/office/drawing/2014/main" id="{06E2254D-B8CF-A9E9-30D9-C9AAAE5F4868}"/>
              </a:ext>
            </a:extLst>
          </p:cNvPr>
          <p:cNvSpPr/>
          <p:nvPr/>
        </p:nvSpPr>
        <p:spPr>
          <a:xfrm>
            <a:off x="914399" y="2012554"/>
            <a:ext cx="2474389" cy="338550"/>
          </a:xfrm>
          <a:prstGeom prst="rect">
            <a:avLst/>
          </a:prstGeom>
        </p:spPr>
        <p:txBody>
          <a:bodyPr wrap="none" lIns="121917" tIns="60958" rIns="121917" bIns="6095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spc="300">
                <a:solidFill>
                  <a:srgbClr val="000000"/>
                </a:solidFill>
                <a:ea typeface="Open Sans" panose="020B0606030504020204" pitchFamily="34" charset="0"/>
                <a:cs typeface="Open Sans" panose="020B0606030504020204" pitchFamily="34" charset="0"/>
              </a:rPr>
              <a:t>COORDINATED CARE</a:t>
            </a:r>
            <a:endParaRPr kumimoji="0" lang="en-US" sz="1400" b="1" i="0" u="none" strike="noStrike" kern="1200" cap="none" spc="300" normalizeH="0" baseline="0" noProof="0">
              <a:ln>
                <a:noFill/>
              </a:ln>
              <a:solidFill>
                <a:srgbClr val="000000"/>
              </a:solidFill>
              <a:effectLst/>
              <a:uLnTx/>
              <a:uFillTx/>
              <a:ea typeface="Open Sans" panose="020B0606030504020204" pitchFamily="34" charset="0"/>
              <a:cs typeface="Open Sans" panose="020B0606030504020204" pitchFamily="34" charset="0"/>
            </a:endParaRPr>
          </a:p>
        </p:txBody>
      </p:sp>
      <p:sp>
        <p:nvSpPr>
          <p:cNvPr id="6" name="Rectangle 5">
            <a:extLst>
              <a:ext uri="{FF2B5EF4-FFF2-40B4-BE49-F238E27FC236}">
                <a16:creationId xmlns:a16="http://schemas.microsoft.com/office/drawing/2014/main" id="{47DA97C4-EBCD-1A57-A7CD-A0235529AE2B}"/>
              </a:ext>
            </a:extLst>
          </p:cNvPr>
          <p:cNvSpPr/>
          <p:nvPr/>
        </p:nvSpPr>
        <p:spPr>
          <a:xfrm>
            <a:off x="914399" y="3473668"/>
            <a:ext cx="1913338" cy="338550"/>
          </a:xfrm>
          <a:prstGeom prst="rect">
            <a:avLst/>
          </a:prstGeom>
        </p:spPr>
        <p:txBody>
          <a:bodyPr wrap="none" lIns="121917" tIns="60958" rIns="121917" bIns="6095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srgbClr val="000000"/>
                </a:solidFill>
                <a:effectLst/>
                <a:uLnTx/>
                <a:uFillTx/>
                <a:ea typeface="Open Sans" panose="020B0606030504020204" pitchFamily="34" charset="0"/>
                <a:cs typeface="Open Sans" panose="020B0606030504020204" pitchFamily="34" charset="0"/>
              </a:rPr>
              <a:t>ACCESSIBILITY</a:t>
            </a:r>
          </a:p>
        </p:txBody>
      </p:sp>
      <p:sp>
        <p:nvSpPr>
          <p:cNvPr id="7" name="Rectangle 6">
            <a:extLst>
              <a:ext uri="{FF2B5EF4-FFF2-40B4-BE49-F238E27FC236}">
                <a16:creationId xmlns:a16="http://schemas.microsoft.com/office/drawing/2014/main" id="{2C7E33D1-A55B-2E59-5CDF-6BAC991EF7F4}"/>
              </a:ext>
            </a:extLst>
          </p:cNvPr>
          <p:cNvSpPr/>
          <p:nvPr/>
        </p:nvSpPr>
        <p:spPr>
          <a:xfrm>
            <a:off x="914399" y="4931195"/>
            <a:ext cx="3022616" cy="338550"/>
          </a:xfrm>
          <a:prstGeom prst="rect">
            <a:avLst/>
          </a:prstGeom>
        </p:spPr>
        <p:txBody>
          <a:bodyPr wrap="none" lIns="121917" tIns="60958" rIns="121917" bIns="6095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srgbClr val="000000"/>
                </a:solidFill>
                <a:effectLst/>
                <a:uLnTx/>
                <a:uFillTx/>
                <a:ea typeface="Open Sans" panose="020B0606030504020204" pitchFamily="34" charset="0"/>
                <a:cs typeface="Open Sans" panose="020B0606030504020204" pitchFamily="34" charset="0"/>
              </a:rPr>
              <a:t>PERSON-CENTERED CARE</a:t>
            </a:r>
          </a:p>
        </p:txBody>
      </p:sp>
      <p:cxnSp>
        <p:nvCxnSpPr>
          <p:cNvPr id="8" name="Straight Connector 7">
            <a:extLst>
              <a:ext uri="{FF2B5EF4-FFF2-40B4-BE49-F238E27FC236}">
                <a16:creationId xmlns:a16="http://schemas.microsoft.com/office/drawing/2014/main" id="{C81EEA1D-2F52-FB92-74D9-757138890741}"/>
              </a:ext>
            </a:extLst>
          </p:cNvPr>
          <p:cNvCxnSpPr/>
          <p:nvPr/>
        </p:nvCxnSpPr>
        <p:spPr>
          <a:xfrm flipH="1">
            <a:off x="7386182" y="2787797"/>
            <a:ext cx="3666261" cy="1"/>
          </a:xfrm>
          <a:prstGeom prst="line">
            <a:avLst/>
          </a:prstGeom>
          <a:noFill/>
          <a:ln w="19050" cap="flat" cmpd="sng" algn="ctr">
            <a:solidFill>
              <a:srgbClr val="AB4743"/>
            </a:solidFill>
            <a:prstDash val="solid"/>
            <a:miter lim="800000"/>
          </a:ln>
          <a:effectLst/>
        </p:spPr>
      </p:cxnSp>
      <p:cxnSp>
        <p:nvCxnSpPr>
          <p:cNvPr id="9" name="Straight Connector 8">
            <a:extLst>
              <a:ext uri="{FF2B5EF4-FFF2-40B4-BE49-F238E27FC236}">
                <a16:creationId xmlns:a16="http://schemas.microsoft.com/office/drawing/2014/main" id="{0266F134-C133-29D7-8EEA-F7563CE35567}"/>
              </a:ext>
            </a:extLst>
          </p:cNvPr>
          <p:cNvCxnSpPr/>
          <p:nvPr/>
        </p:nvCxnSpPr>
        <p:spPr>
          <a:xfrm flipH="1">
            <a:off x="7386182" y="4569738"/>
            <a:ext cx="3666261" cy="1"/>
          </a:xfrm>
          <a:prstGeom prst="line">
            <a:avLst/>
          </a:prstGeom>
          <a:noFill/>
          <a:ln w="19050" cap="flat" cmpd="sng" algn="ctr">
            <a:solidFill>
              <a:srgbClr val="AB4743"/>
            </a:solidFill>
            <a:prstDash val="solid"/>
            <a:miter lim="800000"/>
          </a:ln>
          <a:effectLst/>
        </p:spPr>
      </p:cxnSp>
      <p:sp>
        <p:nvSpPr>
          <p:cNvPr id="10" name="Rectangle 9">
            <a:extLst>
              <a:ext uri="{FF2B5EF4-FFF2-40B4-BE49-F238E27FC236}">
                <a16:creationId xmlns:a16="http://schemas.microsoft.com/office/drawing/2014/main" id="{C26236AD-6DAC-B89C-CDD1-C60B39B21EF5}"/>
              </a:ext>
            </a:extLst>
          </p:cNvPr>
          <p:cNvSpPr/>
          <p:nvPr/>
        </p:nvSpPr>
        <p:spPr>
          <a:xfrm>
            <a:off x="930793" y="2442703"/>
            <a:ext cx="3739431" cy="592470"/>
          </a:xfrm>
          <a:prstGeom prst="rect">
            <a:avLst/>
          </a:prstGeom>
        </p:spPr>
        <p:txBody>
          <a:bodyPr wrap="square">
            <a:spAutoFit/>
          </a:bodyPr>
          <a:lstStyle/>
          <a:p>
            <a:pPr marL="0" marR="0" lvl="1" algn="l" defTabSz="914400" rtl="0" eaLnBrk="1" fontAlgn="auto" latinLnBrk="0" hangingPunct="1">
              <a:lnSpc>
                <a:spcPts val="1300"/>
              </a:lnSpc>
              <a:spcBef>
                <a:spcPts val="0"/>
              </a:spcBef>
              <a:spcAft>
                <a:spcPts val="300"/>
              </a:spcAft>
              <a:buClr>
                <a:schemeClr val="tx1"/>
              </a:buClr>
              <a:buSzPct val="75000"/>
              <a:tabLst>
                <a:tab pos="182880" algn="l"/>
              </a:tabLst>
              <a:defRPr/>
            </a:pPr>
            <a:r>
              <a:rPr kumimoji="0" lang="en-US" sz="1200" b="0" i="0" u="none" strike="noStrike" kern="1200" cap="none" spc="0" normalizeH="0" baseline="0" noProof="0">
                <a:ln>
                  <a:noFill/>
                </a:ln>
                <a:solidFill>
                  <a:srgbClr val="3F3F3F"/>
                </a:solidFill>
                <a:effectLst/>
                <a:uLnTx/>
                <a:uFillTx/>
                <a:ea typeface="Open Sans" panose="020B0606030504020204" pitchFamily="34" charset="0"/>
                <a:cs typeface="Open Sans" panose="020B0606030504020204" pitchFamily="34" charset="0"/>
              </a:rPr>
              <a:t>Comprehensive, coordinated mental health and substance use services appropriate for individuals across the life span</a:t>
            </a:r>
          </a:p>
        </p:txBody>
      </p:sp>
      <p:cxnSp>
        <p:nvCxnSpPr>
          <p:cNvPr id="12" name="Straight Connector 11">
            <a:extLst>
              <a:ext uri="{FF2B5EF4-FFF2-40B4-BE49-F238E27FC236}">
                <a16:creationId xmlns:a16="http://schemas.microsoft.com/office/drawing/2014/main" id="{80D401DC-0869-7ADF-2BDD-5591FDF8E14D}"/>
              </a:ext>
            </a:extLst>
          </p:cNvPr>
          <p:cNvCxnSpPr/>
          <p:nvPr/>
        </p:nvCxnSpPr>
        <p:spPr>
          <a:xfrm flipH="1">
            <a:off x="1004434" y="2391249"/>
            <a:ext cx="4385301" cy="0"/>
          </a:xfrm>
          <a:prstGeom prst="line">
            <a:avLst/>
          </a:prstGeom>
          <a:noFill/>
          <a:ln w="19050" cap="flat" cmpd="sng" algn="ctr">
            <a:solidFill>
              <a:srgbClr val="AB4743"/>
            </a:solidFill>
            <a:prstDash val="solid"/>
            <a:miter lim="800000"/>
          </a:ln>
          <a:effectLst/>
        </p:spPr>
      </p:cxnSp>
      <p:cxnSp>
        <p:nvCxnSpPr>
          <p:cNvPr id="15" name="Straight Connector 14">
            <a:extLst>
              <a:ext uri="{FF2B5EF4-FFF2-40B4-BE49-F238E27FC236}">
                <a16:creationId xmlns:a16="http://schemas.microsoft.com/office/drawing/2014/main" id="{86631CE8-3F09-FF00-9A63-ED3B0243821C}"/>
              </a:ext>
            </a:extLst>
          </p:cNvPr>
          <p:cNvCxnSpPr/>
          <p:nvPr/>
        </p:nvCxnSpPr>
        <p:spPr>
          <a:xfrm flipH="1">
            <a:off x="1004434" y="3842909"/>
            <a:ext cx="3527875" cy="0"/>
          </a:xfrm>
          <a:prstGeom prst="line">
            <a:avLst/>
          </a:prstGeom>
          <a:noFill/>
          <a:ln w="19050" cap="flat" cmpd="sng" algn="ctr">
            <a:solidFill>
              <a:srgbClr val="AB4743"/>
            </a:solidFill>
            <a:prstDash val="solid"/>
            <a:miter lim="800000"/>
          </a:ln>
          <a:effectLst/>
        </p:spPr>
      </p:cxnSp>
      <p:cxnSp>
        <p:nvCxnSpPr>
          <p:cNvPr id="16" name="Straight Connector 15">
            <a:extLst>
              <a:ext uri="{FF2B5EF4-FFF2-40B4-BE49-F238E27FC236}">
                <a16:creationId xmlns:a16="http://schemas.microsoft.com/office/drawing/2014/main" id="{E8E009DC-790C-0F10-6212-C7509823AB9B}"/>
              </a:ext>
            </a:extLst>
          </p:cNvPr>
          <p:cNvCxnSpPr/>
          <p:nvPr/>
        </p:nvCxnSpPr>
        <p:spPr>
          <a:xfrm flipH="1">
            <a:off x="1004434" y="5303348"/>
            <a:ext cx="4385301" cy="0"/>
          </a:xfrm>
          <a:prstGeom prst="line">
            <a:avLst/>
          </a:prstGeom>
          <a:noFill/>
          <a:ln w="19050" cap="flat" cmpd="sng" algn="ctr">
            <a:solidFill>
              <a:srgbClr val="AB4743"/>
            </a:solidFill>
            <a:prstDash val="solid"/>
            <a:miter lim="800000"/>
          </a:ln>
          <a:effectLst/>
        </p:spPr>
      </p:cxnSp>
      <p:sp>
        <p:nvSpPr>
          <p:cNvPr id="17" name="Rectangle 16">
            <a:extLst>
              <a:ext uri="{FF2B5EF4-FFF2-40B4-BE49-F238E27FC236}">
                <a16:creationId xmlns:a16="http://schemas.microsoft.com/office/drawing/2014/main" id="{CFB6AB6D-7573-FC93-C993-8064E7280E82}"/>
              </a:ext>
            </a:extLst>
          </p:cNvPr>
          <p:cNvSpPr/>
          <p:nvPr/>
        </p:nvSpPr>
        <p:spPr>
          <a:xfrm>
            <a:off x="930793" y="3893940"/>
            <a:ext cx="3141051" cy="592470"/>
          </a:xfrm>
          <a:prstGeom prst="rect">
            <a:avLst/>
          </a:prstGeom>
        </p:spPr>
        <p:txBody>
          <a:bodyPr wrap="square">
            <a:spAutoFit/>
          </a:bodyPr>
          <a:lstStyle/>
          <a:p>
            <a:pPr marL="0" marR="0" lvl="1" algn="l" defTabSz="914400" rtl="0" eaLnBrk="1" fontAlgn="auto" latinLnBrk="0" hangingPunct="1">
              <a:lnSpc>
                <a:spcPts val="1300"/>
              </a:lnSpc>
              <a:spcBef>
                <a:spcPts val="0"/>
              </a:spcBef>
              <a:spcAft>
                <a:spcPts val="300"/>
              </a:spcAft>
              <a:buClr>
                <a:schemeClr val="tx1"/>
              </a:buClr>
              <a:buSzPct val="75000"/>
              <a:tabLst>
                <a:tab pos="182880" algn="l"/>
              </a:tabLst>
              <a:defRPr/>
            </a:pPr>
            <a:r>
              <a:rPr kumimoji="0" lang="en-US" sz="1200" b="0" i="0" u="none" strike="noStrike" kern="1200" cap="none" spc="0" normalizeH="0" baseline="0" noProof="0">
                <a:ln>
                  <a:noFill/>
                </a:ln>
                <a:solidFill>
                  <a:srgbClr val="3F3F3F"/>
                </a:solidFill>
                <a:effectLst/>
                <a:uLnTx/>
                <a:uFillTx/>
                <a:ea typeface="Open Sans" panose="020B0606030504020204" pitchFamily="34" charset="0"/>
                <a:cs typeface="Open Sans" panose="020B0606030504020204" pitchFamily="34" charset="0"/>
              </a:rPr>
              <a:t>Increased access to high-quality community mental health and substance use care, including crisis care</a:t>
            </a:r>
          </a:p>
        </p:txBody>
      </p:sp>
      <p:sp>
        <p:nvSpPr>
          <p:cNvPr id="18" name="Rectangle 17">
            <a:extLst>
              <a:ext uri="{FF2B5EF4-FFF2-40B4-BE49-F238E27FC236}">
                <a16:creationId xmlns:a16="http://schemas.microsoft.com/office/drawing/2014/main" id="{478DB006-7D8C-4229-5CBE-A6E87F39D16F}"/>
              </a:ext>
            </a:extLst>
          </p:cNvPr>
          <p:cNvSpPr/>
          <p:nvPr/>
        </p:nvSpPr>
        <p:spPr>
          <a:xfrm>
            <a:off x="930793" y="5359924"/>
            <a:ext cx="3791269" cy="592470"/>
          </a:xfrm>
          <a:prstGeom prst="rect">
            <a:avLst/>
          </a:prstGeom>
        </p:spPr>
        <p:txBody>
          <a:bodyPr wrap="square">
            <a:spAutoFit/>
          </a:bodyPr>
          <a:lstStyle/>
          <a:p>
            <a:pPr marL="0" marR="0" lvl="1" algn="l" defTabSz="914400" rtl="0" eaLnBrk="1" fontAlgn="auto" latinLnBrk="0" hangingPunct="1">
              <a:lnSpc>
                <a:spcPts val="1300"/>
              </a:lnSpc>
              <a:spcBef>
                <a:spcPts val="0"/>
              </a:spcBef>
              <a:spcAft>
                <a:spcPts val="300"/>
              </a:spcAft>
              <a:buClr>
                <a:schemeClr val="tx1"/>
              </a:buClr>
              <a:buSzPct val="75000"/>
              <a:tabLst>
                <a:tab pos="182880" algn="l"/>
              </a:tabLst>
              <a:defRPr/>
            </a:pPr>
            <a:r>
              <a:rPr kumimoji="0" lang="en-US" sz="1200" b="0" i="0" u="none" strike="noStrike" kern="1200" cap="none" spc="0" normalizeH="0" baseline="0" noProof="0">
                <a:ln>
                  <a:noFill/>
                </a:ln>
                <a:solidFill>
                  <a:srgbClr val="3F3F3F"/>
                </a:solidFill>
                <a:effectLst/>
                <a:uLnTx/>
                <a:uFillTx/>
                <a:ea typeface="Open Sans" panose="020B0606030504020204" pitchFamily="34" charset="0"/>
                <a:cs typeface="Open Sans" panose="020B0606030504020204" pitchFamily="34" charset="0"/>
              </a:rPr>
              <a:t>Integrated person- and family-centered services, driven by the needs and preference of people receiving services and their families</a:t>
            </a:r>
          </a:p>
        </p:txBody>
      </p:sp>
      <p:sp>
        <p:nvSpPr>
          <p:cNvPr id="19" name="Rectangle 18">
            <a:extLst>
              <a:ext uri="{FF2B5EF4-FFF2-40B4-BE49-F238E27FC236}">
                <a16:creationId xmlns:a16="http://schemas.microsoft.com/office/drawing/2014/main" id="{CAF853EF-D7E8-5437-40D5-FEBB743CFE55}"/>
              </a:ext>
            </a:extLst>
          </p:cNvPr>
          <p:cNvSpPr/>
          <p:nvPr/>
        </p:nvSpPr>
        <p:spPr>
          <a:xfrm>
            <a:off x="8020022" y="4579448"/>
            <a:ext cx="3133818" cy="759182"/>
          </a:xfrm>
          <a:prstGeom prst="rect">
            <a:avLst/>
          </a:prstGeom>
        </p:spPr>
        <p:txBody>
          <a:bodyPr wrap="square">
            <a:spAutoFit/>
          </a:bodyPr>
          <a:lstStyle/>
          <a:p>
            <a:pPr marL="0" marR="0" lvl="1" algn="r" defTabSz="914400" rtl="0" eaLnBrk="1" fontAlgn="auto" latinLnBrk="0" hangingPunct="1">
              <a:lnSpc>
                <a:spcPts val="1300"/>
              </a:lnSpc>
              <a:spcBef>
                <a:spcPts val="0"/>
              </a:spcBef>
              <a:spcAft>
                <a:spcPts val="300"/>
              </a:spcAft>
              <a:buClr>
                <a:schemeClr val="tx1"/>
              </a:buClr>
              <a:buSzPct val="75000"/>
              <a:tabLst>
                <a:tab pos="182880" algn="l"/>
              </a:tabLst>
              <a:defRPr/>
            </a:pPr>
            <a:r>
              <a:rPr kumimoji="0" lang="en-US" sz="1200" b="0" i="0" u="none" strike="noStrike" kern="1200" cap="none" spc="0" normalizeH="0" baseline="0" noProof="0">
                <a:ln>
                  <a:noFill/>
                </a:ln>
                <a:solidFill>
                  <a:srgbClr val="3F3F3F"/>
                </a:solidFill>
                <a:effectLst/>
                <a:uLnTx/>
                <a:uFillTx/>
                <a:ea typeface="Open Sans" panose="020B0606030504020204" pitchFamily="34" charset="0"/>
                <a:cs typeface="Open Sans" panose="020B0606030504020204" pitchFamily="34" charset="0"/>
              </a:rPr>
              <a:t>Service to anyone seeking help for a mental health or substance use condition, regardless of their diagnosis, place of residence, or ability to pay </a:t>
            </a:r>
          </a:p>
        </p:txBody>
      </p:sp>
      <p:sp>
        <p:nvSpPr>
          <p:cNvPr id="20" name="Rectangle 19">
            <a:extLst>
              <a:ext uri="{FF2B5EF4-FFF2-40B4-BE49-F238E27FC236}">
                <a16:creationId xmlns:a16="http://schemas.microsoft.com/office/drawing/2014/main" id="{9113C3C7-B879-35D0-B943-4D80C517CB2C}"/>
              </a:ext>
            </a:extLst>
          </p:cNvPr>
          <p:cNvSpPr/>
          <p:nvPr/>
        </p:nvSpPr>
        <p:spPr>
          <a:xfrm>
            <a:off x="7907073" y="2788068"/>
            <a:ext cx="3246767" cy="592470"/>
          </a:xfrm>
          <a:prstGeom prst="rect">
            <a:avLst/>
          </a:prstGeom>
        </p:spPr>
        <p:txBody>
          <a:bodyPr wrap="square">
            <a:spAutoFit/>
          </a:bodyPr>
          <a:lstStyle/>
          <a:p>
            <a:pPr marL="0" marR="0" lvl="1" algn="r" defTabSz="914400" rtl="0" eaLnBrk="1" fontAlgn="auto" latinLnBrk="0" hangingPunct="1">
              <a:lnSpc>
                <a:spcPts val="1300"/>
              </a:lnSpc>
              <a:spcBef>
                <a:spcPts val="0"/>
              </a:spcBef>
              <a:spcAft>
                <a:spcPts val="300"/>
              </a:spcAft>
              <a:buClr>
                <a:schemeClr val="tx1"/>
              </a:buClr>
              <a:buSzPct val="75000"/>
              <a:tabLst>
                <a:tab pos="182880" algn="l"/>
              </a:tabLst>
              <a:defRPr/>
            </a:pPr>
            <a:r>
              <a:rPr kumimoji="0" lang="en-US" sz="1200" b="0" i="0" u="none" strike="noStrike" kern="1200" cap="none" spc="0" normalizeH="0" baseline="0" noProof="0">
                <a:ln>
                  <a:noFill/>
                </a:ln>
                <a:solidFill>
                  <a:srgbClr val="3F3F3F"/>
                </a:solidFill>
                <a:effectLst/>
                <a:uLnTx/>
                <a:uFillTx/>
                <a:ea typeface="Open Sans" panose="020B0606030504020204" pitchFamily="34" charset="0"/>
                <a:cs typeface="Open Sans" panose="020B0606030504020204" pitchFamily="34" charset="0"/>
              </a:rPr>
              <a:t>A range of evidence-based practice, services, and supports to meet the needs of their communities </a:t>
            </a:r>
          </a:p>
        </p:txBody>
      </p:sp>
      <p:sp>
        <p:nvSpPr>
          <p:cNvPr id="22" name="Arc 21">
            <a:extLst>
              <a:ext uri="{FF2B5EF4-FFF2-40B4-BE49-F238E27FC236}">
                <a16:creationId xmlns:a16="http://schemas.microsoft.com/office/drawing/2014/main" id="{475D3178-D1FB-2BF5-162F-4F59835AFF58}"/>
              </a:ext>
            </a:extLst>
          </p:cNvPr>
          <p:cNvSpPr/>
          <p:nvPr/>
        </p:nvSpPr>
        <p:spPr>
          <a:xfrm>
            <a:off x="4120114" y="1884255"/>
            <a:ext cx="3926934" cy="3931059"/>
          </a:xfrm>
          <a:prstGeom prst="arc">
            <a:avLst>
              <a:gd name="adj1" fmla="val 17580675"/>
              <a:gd name="adj2" fmla="val 14727569"/>
            </a:avLst>
          </a:prstGeom>
          <a:noFill/>
          <a:ln w="12700" cap="flat" cmpd="sng" algn="ctr">
            <a:solidFill>
              <a:srgbClr val="B4B4B4"/>
            </a:solidFill>
            <a:prstDash val="solid"/>
            <a:miter lim="800000"/>
            <a:headEnd type="arrow"/>
            <a:tailEnd type="arrow"/>
          </a:ln>
          <a:effectLst/>
        </p:spPr>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C5C5C"/>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Arc 22">
            <a:extLst>
              <a:ext uri="{FF2B5EF4-FFF2-40B4-BE49-F238E27FC236}">
                <a16:creationId xmlns:a16="http://schemas.microsoft.com/office/drawing/2014/main" id="{E3EF6A50-22A1-F243-7EF9-8580679CBC14}"/>
              </a:ext>
            </a:extLst>
          </p:cNvPr>
          <p:cNvSpPr/>
          <p:nvPr/>
        </p:nvSpPr>
        <p:spPr>
          <a:xfrm>
            <a:off x="4457047" y="2221542"/>
            <a:ext cx="3253068" cy="3256485"/>
          </a:xfrm>
          <a:prstGeom prst="arc">
            <a:avLst>
              <a:gd name="adj1" fmla="val 18638933"/>
              <a:gd name="adj2" fmla="val 18630248"/>
            </a:avLst>
          </a:prstGeom>
          <a:noFill/>
          <a:ln w="12700" cap="flat" cmpd="sng" algn="ctr">
            <a:solidFill>
              <a:srgbClr val="2E5A87"/>
            </a:solidFill>
            <a:prstDash val="solid"/>
            <a:miter lim="800000"/>
            <a:headEnd type="none"/>
            <a:tailEnd type="none"/>
          </a:ln>
          <a:effectLst/>
        </p:spPr>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C5C5C"/>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4" name="Oval 23">
            <a:extLst>
              <a:ext uri="{FF2B5EF4-FFF2-40B4-BE49-F238E27FC236}">
                <a16:creationId xmlns:a16="http://schemas.microsoft.com/office/drawing/2014/main" id="{A6595B1F-9C22-D70F-600B-510AAE21DCED}"/>
              </a:ext>
            </a:extLst>
          </p:cNvPr>
          <p:cNvSpPr/>
          <p:nvPr/>
        </p:nvSpPr>
        <p:spPr>
          <a:xfrm>
            <a:off x="7119401" y="2651222"/>
            <a:ext cx="271092" cy="273151"/>
          </a:xfrm>
          <a:prstGeom prst="ellipse">
            <a:avLst/>
          </a:prstGeom>
          <a:solidFill>
            <a:srgbClr val="AB4743"/>
          </a:solidFill>
          <a:ln w="28575" cap="flat" cmpd="sng" algn="ctr">
            <a:solidFill>
              <a:srgbClr val="AB4743"/>
            </a:solidFill>
            <a:prstDash val="solid"/>
            <a:miter lim="800000"/>
          </a:ln>
          <a:effectLst/>
        </p:spPr>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AB474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5" name="Oval 24">
            <a:extLst>
              <a:ext uri="{FF2B5EF4-FFF2-40B4-BE49-F238E27FC236}">
                <a16:creationId xmlns:a16="http://schemas.microsoft.com/office/drawing/2014/main" id="{6A789C74-E039-F7A0-80E4-3242C57201AA}"/>
              </a:ext>
            </a:extLst>
          </p:cNvPr>
          <p:cNvSpPr/>
          <p:nvPr/>
        </p:nvSpPr>
        <p:spPr>
          <a:xfrm>
            <a:off x="7398145" y="4433163"/>
            <a:ext cx="271092" cy="273151"/>
          </a:xfrm>
          <a:prstGeom prst="ellipse">
            <a:avLst/>
          </a:prstGeom>
          <a:solidFill>
            <a:srgbClr val="AB4743"/>
          </a:solidFill>
          <a:ln w="28575" cap="flat" cmpd="sng" algn="ctr">
            <a:solidFill>
              <a:srgbClr val="AB4743"/>
            </a:solidFill>
            <a:prstDash val="solid"/>
            <a:miter lim="800000"/>
          </a:ln>
          <a:effectLst/>
        </p:spPr>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AB474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6" name="Oval 25">
            <a:extLst>
              <a:ext uri="{FF2B5EF4-FFF2-40B4-BE49-F238E27FC236}">
                <a16:creationId xmlns:a16="http://schemas.microsoft.com/office/drawing/2014/main" id="{4DECAD80-8FEB-58E2-70BB-E22514848886}"/>
              </a:ext>
            </a:extLst>
          </p:cNvPr>
          <p:cNvSpPr/>
          <p:nvPr/>
        </p:nvSpPr>
        <p:spPr>
          <a:xfrm>
            <a:off x="5225437" y="2252674"/>
            <a:ext cx="271092" cy="273151"/>
          </a:xfrm>
          <a:prstGeom prst="ellipse">
            <a:avLst/>
          </a:prstGeom>
          <a:solidFill>
            <a:srgbClr val="AB4743"/>
          </a:solidFill>
          <a:ln w="28575" cap="flat" cmpd="sng" algn="ctr">
            <a:solidFill>
              <a:srgbClr val="AB4743"/>
            </a:solidFill>
            <a:prstDash val="solid"/>
            <a:miter lim="800000"/>
          </a:ln>
          <a:effectLst/>
        </p:spPr>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AB474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7" name="Oval 26">
            <a:extLst>
              <a:ext uri="{FF2B5EF4-FFF2-40B4-BE49-F238E27FC236}">
                <a16:creationId xmlns:a16="http://schemas.microsoft.com/office/drawing/2014/main" id="{F6561159-7BB8-1F78-8833-5D5D88F40393}"/>
              </a:ext>
            </a:extLst>
          </p:cNvPr>
          <p:cNvSpPr/>
          <p:nvPr/>
        </p:nvSpPr>
        <p:spPr>
          <a:xfrm>
            <a:off x="4324990" y="3706333"/>
            <a:ext cx="271092" cy="273151"/>
          </a:xfrm>
          <a:prstGeom prst="ellipse">
            <a:avLst/>
          </a:prstGeom>
          <a:solidFill>
            <a:srgbClr val="AB4743"/>
          </a:solidFill>
          <a:ln w="28575" cap="flat" cmpd="sng" algn="ctr">
            <a:solidFill>
              <a:srgbClr val="AB4743"/>
            </a:solidFill>
            <a:prstDash val="solid"/>
            <a:miter lim="800000"/>
          </a:ln>
          <a:effectLst/>
        </p:spPr>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AB474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8" name="Oval 27">
            <a:extLst>
              <a:ext uri="{FF2B5EF4-FFF2-40B4-BE49-F238E27FC236}">
                <a16:creationId xmlns:a16="http://schemas.microsoft.com/office/drawing/2014/main" id="{FBE826D9-9ED9-EBCB-1827-7B2224524166}"/>
              </a:ext>
            </a:extLst>
          </p:cNvPr>
          <p:cNvSpPr/>
          <p:nvPr/>
        </p:nvSpPr>
        <p:spPr>
          <a:xfrm>
            <a:off x="5225437" y="5159992"/>
            <a:ext cx="271092" cy="273151"/>
          </a:xfrm>
          <a:prstGeom prst="ellipse">
            <a:avLst/>
          </a:prstGeom>
          <a:solidFill>
            <a:srgbClr val="AB4743"/>
          </a:solidFill>
          <a:ln w="28575" cap="flat" cmpd="sng" algn="ctr">
            <a:solidFill>
              <a:srgbClr val="AB4743"/>
            </a:solidFill>
            <a:prstDash val="solid"/>
            <a:miter lim="800000"/>
          </a:ln>
          <a:effectLst/>
        </p:spPr>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1" i="0" u="none" strike="noStrike" kern="0" cap="none" spc="0" normalizeH="0" baseline="0" noProof="0">
              <a:ln>
                <a:noFill/>
              </a:ln>
              <a:solidFill>
                <a:srgbClr val="AB4743"/>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9" name="Oval 28">
            <a:extLst>
              <a:ext uri="{FF2B5EF4-FFF2-40B4-BE49-F238E27FC236}">
                <a16:creationId xmlns:a16="http://schemas.microsoft.com/office/drawing/2014/main" id="{F7E440D3-DD17-D7CC-10D4-B1D936BF7552}"/>
              </a:ext>
            </a:extLst>
          </p:cNvPr>
          <p:cNvSpPr/>
          <p:nvPr/>
        </p:nvSpPr>
        <p:spPr>
          <a:xfrm>
            <a:off x="5002168" y="2823804"/>
            <a:ext cx="2136389" cy="2138630"/>
          </a:xfrm>
          <a:prstGeom prst="ellipse">
            <a:avLst/>
          </a:prstGeom>
          <a:solidFill>
            <a:sysClr val="window" lastClr="FFFFFF"/>
          </a:solidFill>
          <a:ln w="12700" cap="flat" cmpd="sng" algn="ctr">
            <a:noFill/>
            <a:prstDash val="solid"/>
            <a:miter lim="800000"/>
          </a:ln>
          <a:effectLst/>
        </p:spPr>
        <p:txBody>
          <a:bodyPr lIns="121917" tIns="60958" rIns="121917" bIns="6095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700" b="0"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0" name="Picture 29">
            <a:extLst>
              <a:ext uri="{FF2B5EF4-FFF2-40B4-BE49-F238E27FC236}">
                <a16:creationId xmlns:a16="http://schemas.microsoft.com/office/drawing/2014/main" id="{D373C297-D1CD-CBA5-7356-ABE56AE8CAD4}"/>
              </a:ext>
            </a:extLst>
          </p:cNvPr>
          <p:cNvPicPr>
            <a:picLocks noChangeAspect="1"/>
          </p:cNvPicPr>
          <p:nvPr/>
        </p:nvPicPr>
        <p:blipFill>
          <a:blip r:embed="rId3">
            <a:grayscl/>
            <a:extLst>
              <a:ext uri="{28A0092B-C50C-407E-A947-70E740481C1C}">
                <a14:useLocalDpi xmlns:a14="http://schemas.microsoft.com/office/drawing/2010/main"/>
              </a:ext>
            </a:extLst>
          </a:blip>
          <a:stretch>
            <a:fillRect/>
          </a:stretch>
        </p:blipFill>
        <p:spPr>
          <a:xfrm>
            <a:off x="5307342" y="3126380"/>
            <a:ext cx="1526039" cy="1533474"/>
          </a:xfrm>
          <a:prstGeom prst="rect">
            <a:avLst/>
          </a:prstGeom>
          <a:ln>
            <a:noFill/>
          </a:ln>
        </p:spPr>
      </p:pic>
      <p:sp>
        <p:nvSpPr>
          <p:cNvPr id="31" name="Rectangle 30">
            <a:extLst>
              <a:ext uri="{FF2B5EF4-FFF2-40B4-BE49-F238E27FC236}">
                <a16:creationId xmlns:a16="http://schemas.microsoft.com/office/drawing/2014/main" id="{17CF3A28-A8D7-CAD4-B292-3E04BA6C0138}"/>
              </a:ext>
            </a:extLst>
          </p:cNvPr>
          <p:cNvSpPr/>
          <p:nvPr/>
        </p:nvSpPr>
        <p:spPr>
          <a:xfrm>
            <a:off x="4500643" y="1712864"/>
            <a:ext cx="3139437" cy="34145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marR="0" lvl="0" indent="0" algn="ctr" defTabSz="914400" rtl="0" eaLnBrk="1" fontAlgn="auto" latinLnBrk="0" hangingPunct="1">
              <a:lnSpc>
                <a:spcPct val="120000"/>
              </a:lnSpc>
              <a:spcBef>
                <a:spcPts val="0"/>
              </a:spcBef>
              <a:spcAft>
                <a:spcPts val="600"/>
              </a:spcAft>
              <a:buClr>
                <a:srgbClr val="000000"/>
              </a:buClr>
              <a:buSzTx/>
              <a:buFontTx/>
              <a:buNone/>
              <a:tabLst/>
              <a:defRPr/>
            </a:pPr>
            <a:r>
              <a:rPr kumimoji="0" lang="en-US" sz="1600" b="1" i="0" u="none" strike="noStrike" kern="1200" cap="none" spc="0" normalizeH="0" baseline="0" noProof="0" dirty="0">
                <a:ln>
                  <a:noFill/>
                </a:ln>
                <a:solidFill>
                  <a:srgbClr val="000000"/>
                </a:solidFill>
                <a:effectLst/>
                <a:uLnTx/>
                <a:uFillTx/>
                <a:ea typeface="Open Sans" panose="020B0606030504020204" pitchFamily="34" charset="0"/>
                <a:cs typeface="Open Sans" panose="020B0606030504020204" pitchFamily="34" charset="0"/>
              </a:rPr>
              <a:t>CCBHCs provide:</a:t>
            </a:r>
          </a:p>
        </p:txBody>
      </p:sp>
      <p:sp>
        <p:nvSpPr>
          <p:cNvPr id="35" name="Title 3">
            <a:extLst>
              <a:ext uri="{FF2B5EF4-FFF2-40B4-BE49-F238E27FC236}">
                <a16:creationId xmlns:a16="http://schemas.microsoft.com/office/drawing/2014/main" id="{AF7B696A-2CB1-0862-B145-943B106CB25F}"/>
              </a:ext>
            </a:extLst>
          </p:cNvPr>
          <p:cNvSpPr>
            <a:spLocks noGrp="1"/>
          </p:cNvSpPr>
          <p:nvPr>
            <p:ph type="title"/>
          </p:nvPr>
        </p:nvSpPr>
        <p:spPr/>
        <p:txBody>
          <a:bodyPr/>
          <a:lstStyle/>
          <a:p>
            <a:r>
              <a:rPr lang="en-US" sz="3600" dirty="0">
                <a:solidFill>
                  <a:srgbClr val="2E5A87"/>
                </a:solidFill>
              </a:rPr>
              <a:t>What is a Certified Community Behavioral Health Clinic (CCBHC)?</a:t>
            </a:r>
          </a:p>
        </p:txBody>
      </p:sp>
      <p:sp>
        <p:nvSpPr>
          <p:cNvPr id="11" name="Rectangle 1">
            <a:extLst>
              <a:ext uri="{FF2B5EF4-FFF2-40B4-BE49-F238E27FC236}">
                <a16:creationId xmlns:a16="http://schemas.microsoft.com/office/drawing/2014/main" id="{44B3DD5F-8224-D5D4-7797-274D09C74650}"/>
              </a:ext>
            </a:extLst>
          </p:cNvPr>
          <p:cNvSpPr>
            <a:spLocks noChangeArrowheads="1"/>
          </p:cNvSpPr>
          <p:nvPr/>
        </p:nvSpPr>
        <p:spPr bwMode="auto">
          <a:xfrm>
            <a:off x="6824761" y="6267159"/>
            <a:ext cx="4732271"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900" b="1" i="0" u="none" strike="noStrike" cap="none" normalizeH="0" baseline="0" dirty="0">
                <a:ln>
                  <a:noFill/>
                </a:ln>
                <a:solidFill>
                  <a:srgbClr val="000000"/>
                </a:solidFill>
                <a:effectLst/>
                <a:ea typeface="Open Sans" panose="020B0606030504020204" pitchFamily="34" charset="0"/>
                <a:cs typeface="Open Sans" panose="020B0606030504020204" pitchFamily="34" charset="0"/>
              </a:rPr>
              <a:t>Source: </a:t>
            </a:r>
            <a:r>
              <a:rPr kumimoji="0" lang="en-US" altLang="en-US" sz="900" b="0" i="0" u="none" strike="noStrike" cap="none" normalizeH="0" baseline="0" dirty="0">
                <a:ln>
                  <a:noFill/>
                </a:ln>
                <a:solidFill>
                  <a:srgbClr val="000000"/>
                </a:solidFill>
                <a:effectLst/>
                <a:ea typeface="Open Sans" panose="020B0606030504020204" pitchFamily="34" charset="0"/>
                <a:cs typeface="Open Sans" panose="020B0606030504020204" pitchFamily="34" charset="0"/>
              </a:rPr>
              <a:t>Certified Community Behavioral Health Clinics (CCBHCs) </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dirty="0">
                <a:ln>
                  <a:noFill/>
                </a:ln>
                <a:solidFill>
                  <a:srgbClr val="000000"/>
                </a:solidFill>
                <a:effectLst/>
                <a:ea typeface="Open Sans" panose="020B0606030504020204" pitchFamily="34" charset="0"/>
                <a:cs typeface="Open Sans" panose="020B0606030504020204" pitchFamily="34" charset="0"/>
              </a:rPr>
              <a:t>SAMHSA</a:t>
            </a:r>
            <a:r>
              <a:rPr kumimoji="0" lang="en-US" altLang="en-US" sz="900" b="0" i="0" u="none" strike="noStrike" cap="none" normalizeH="0" baseline="0" dirty="0">
                <a:ln>
                  <a:noFill/>
                </a:ln>
                <a:solidFill>
                  <a:srgbClr val="000000"/>
                </a:solidFill>
                <a:effectLst/>
                <a:ea typeface="Open Sans" panose="020B0606030504020204" pitchFamily="34" charset="0"/>
                <a:cs typeface="Open Sans" panose="020B0606030504020204" pitchFamily="34" charset="0"/>
              </a:rPr>
              <a:t>, 24 Apr. 2023, www.samhsa.gov/certified-community-behavioral-health-clinics.</a:t>
            </a:r>
            <a:r>
              <a:rPr kumimoji="0" lang="en-US" altLang="en-US" sz="900" b="0" i="0" u="none" strike="noStrike" cap="none" normalizeH="0" baseline="0" dirty="0">
                <a:ln>
                  <a:noFill/>
                </a:ln>
                <a:solidFill>
                  <a:schemeClr val="tx1"/>
                </a:solidFill>
                <a:effectLst/>
                <a:ea typeface="Open Sans" panose="020B0606030504020204" pitchFamily="34" charset="0"/>
                <a:cs typeface="Open Sans" panose="020B0606030504020204" pitchFamily="34" charset="0"/>
              </a:rPr>
              <a:t> </a:t>
            </a:r>
          </a:p>
        </p:txBody>
      </p:sp>
      <p:cxnSp>
        <p:nvCxnSpPr>
          <p:cNvPr id="34" name="Straight Connector 33">
            <a:extLst>
              <a:ext uri="{FF2B5EF4-FFF2-40B4-BE49-F238E27FC236}">
                <a16:creationId xmlns:a16="http://schemas.microsoft.com/office/drawing/2014/main" id="{1CF6D1A2-1347-491C-8D58-D9E8EAE1CC3E}"/>
              </a:ext>
            </a:extLst>
          </p:cNvPr>
          <p:cNvCxnSpPr/>
          <p:nvPr/>
        </p:nvCxnSpPr>
        <p:spPr>
          <a:xfrm>
            <a:off x="2280974" y="6271384"/>
            <a:ext cx="0" cy="537587"/>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1A67904B-73C3-42C5-AC37-18BD2CEB940E}"/>
              </a:ext>
            </a:extLst>
          </p:cNvPr>
          <p:cNvPicPr>
            <a:picLocks noChangeAspect="1"/>
          </p:cNvPicPr>
          <p:nvPr/>
        </p:nvPicPr>
        <p:blipFill>
          <a:blip r:embed="rId4"/>
          <a:stretch>
            <a:fillRect/>
          </a:stretch>
        </p:blipFill>
        <p:spPr>
          <a:xfrm>
            <a:off x="2321125" y="6326234"/>
            <a:ext cx="1131640" cy="419535"/>
          </a:xfrm>
          <a:prstGeom prst="rect">
            <a:avLst/>
          </a:prstGeom>
        </p:spPr>
      </p:pic>
    </p:spTree>
    <p:extLst>
      <p:ext uri="{BB962C8B-B14F-4D97-AF65-F5344CB8AC3E}">
        <p14:creationId xmlns:p14="http://schemas.microsoft.com/office/powerpoint/2010/main" val="23987069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758">
            <a:extLst>
              <a:ext uri="{FF2B5EF4-FFF2-40B4-BE49-F238E27FC236}">
                <a16:creationId xmlns:a16="http://schemas.microsoft.com/office/drawing/2014/main" id="{B13E3AAB-58A6-376A-B739-EB32ADC2E868}"/>
              </a:ext>
            </a:extLst>
          </p:cNvPr>
          <p:cNvGraphicFramePr>
            <a:graphicFrameLocks noGrp="1"/>
          </p:cNvGraphicFramePr>
          <p:nvPr/>
        </p:nvGraphicFramePr>
        <p:xfrm>
          <a:off x="1241270" y="1179048"/>
          <a:ext cx="9979965" cy="4748170"/>
        </p:xfrm>
        <a:graphic>
          <a:graphicData uri="http://schemas.openxmlformats.org/drawingml/2006/table">
            <a:tbl>
              <a:tblPr/>
              <a:tblGrid>
                <a:gridCol w="9979965">
                  <a:extLst>
                    <a:ext uri="{9D8B030D-6E8A-4147-A177-3AD203B41FA5}">
                      <a16:colId xmlns:a16="http://schemas.microsoft.com/office/drawing/2014/main" val="2502788979"/>
                    </a:ext>
                  </a:extLst>
                </a:gridCol>
              </a:tblGrid>
              <a:tr h="373321">
                <a:tc>
                  <a:txBody>
                    <a:bodyPr/>
                    <a:lstStyle/>
                    <a:p>
                      <a:pPr marL="0" marR="0" lvl="0" indent="0" algn="ctr" rtl="0" eaLnBrk="1" fontAlgn="base" latinLnBrk="0" hangingPunct="1">
                        <a:lnSpc>
                          <a:spcPct val="106000"/>
                        </a:lnSpc>
                        <a:spcBef>
                          <a:spcPct val="50000"/>
                        </a:spcBef>
                        <a:spcAft>
                          <a:spcPct val="0"/>
                        </a:spcAft>
                        <a:buClr>
                          <a:srgbClr val="006699"/>
                        </a:buClr>
                        <a:buSzPct val="80000"/>
                        <a:buFont typeface="Wingdings" pitchFamily="2" charset="2"/>
                        <a:buNone/>
                      </a:pPr>
                      <a:r>
                        <a:rPr kumimoji="0" lang="en-US" sz="1200" b="1" i="0" u="none" strike="noStrike" cap="none" normalizeH="0" baseline="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Ohio CCBHC Goals</a:t>
                      </a:r>
                    </a:p>
                  </a:txBody>
                  <a:tcPr marL="83127" marR="83127" marT="40341" marB="40341" anchor="ctr"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AB4743"/>
                    </a:solidFill>
                  </a:tcPr>
                </a:tc>
                <a:extLst>
                  <a:ext uri="{0D108BD9-81ED-4DB2-BD59-A6C34878D82A}">
                    <a16:rowId xmlns:a16="http://schemas.microsoft.com/office/drawing/2014/main" val="10000"/>
                  </a:ext>
                </a:extLst>
              </a:tr>
              <a:tr h="1051984">
                <a:tc>
                  <a:txBody>
                    <a:bodyPr/>
                    <a:lstStyle/>
                    <a:p>
                      <a:pPr marL="342900" marR="0" lvl="0" indent="-342900" algn="l" defTabSz="1219170" rtl="0" eaLnBrk="1" fontAlgn="auto" latinLnBrk="0" hangingPunct="1">
                        <a:lnSpc>
                          <a:spcPct val="100000"/>
                        </a:lnSpc>
                        <a:spcBef>
                          <a:spcPts val="0"/>
                        </a:spcBef>
                        <a:spcAft>
                          <a:spcPts val="0"/>
                        </a:spcAft>
                        <a:buClrTx/>
                        <a:buSzTx/>
                        <a:buFont typeface="+mj-lt"/>
                        <a:buAutoNum type="arabicPeriod"/>
                        <a:tabLst/>
                        <a:defRPr/>
                      </a:pPr>
                      <a:r>
                        <a:rPr lang="en-US" sz="1800" b="0" dirty="0">
                          <a:solidFill>
                            <a:srgbClr val="2E5A87"/>
                          </a:solidFill>
                          <a:latin typeface="+mn-lt"/>
                        </a:rPr>
                        <a:t>Advance the patient healthcare experience through ease of </a:t>
                      </a:r>
                      <a:r>
                        <a:rPr lang="en-US" sz="1800" b="1" dirty="0">
                          <a:solidFill>
                            <a:srgbClr val="2E5A87"/>
                          </a:solidFill>
                          <a:latin typeface="+mn-lt"/>
                        </a:rPr>
                        <a:t>access to </a:t>
                      </a:r>
                      <a:r>
                        <a:rPr lang="en-US" sz="1800" b="1" u="none" kern="1200" baseline="0" dirty="0">
                          <a:solidFill>
                            <a:srgbClr val="2E5A87"/>
                          </a:solidFill>
                          <a:latin typeface="+mn-lt"/>
                          <a:ea typeface="Open Sans" panose="020B0606030504020204" pitchFamily="34" charset="0"/>
                          <a:cs typeface="Open Sans" panose="020B0606030504020204" pitchFamily="34" charset="0"/>
                        </a:rPr>
                        <a:t>quality, comprehensive outpatient </a:t>
                      </a:r>
                      <a:r>
                        <a:rPr lang="en-US" sz="1800" b="1" dirty="0">
                          <a:solidFill>
                            <a:srgbClr val="2E5A87"/>
                          </a:solidFill>
                          <a:latin typeface="+mn-lt"/>
                        </a:rPr>
                        <a:t>behavioral health services</a:t>
                      </a:r>
                      <a:r>
                        <a:rPr lang="en-US" sz="1800" b="0" dirty="0">
                          <a:solidFill>
                            <a:srgbClr val="2E5A87"/>
                          </a:solidFill>
                          <a:latin typeface="+mn-lt"/>
                        </a:rPr>
                        <a:t>, including crisis services, that are </a:t>
                      </a:r>
                      <a:r>
                        <a:rPr lang="en-US" sz="1800" b="1" dirty="0">
                          <a:solidFill>
                            <a:srgbClr val="2E5A87"/>
                          </a:solidFill>
                          <a:latin typeface="+mn-lt"/>
                        </a:rPr>
                        <a:t>reflective of and responsive to the population </a:t>
                      </a:r>
                      <a:r>
                        <a:rPr lang="en-US" sz="1800" b="0" dirty="0">
                          <a:solidFill>
                            <a:srgbClr val="2E5A87"/>
                          </a:solidFill>
                          <a:latin typeface="+mn-lt"/>
                        </a:rPr>
                        <a:t>being served.</a:t>
                      </a:r>
                    </a:p>
                  </a:txBody>
                  <a:tcPr marL="83127" marR="83127" marT="40341" marB="4034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075539882"/>
                  </a:ext>
                </a:extLst>
              </a:tr>
              <a:tr h="863411">
                <a:tc>
                  <a:txBody>
                    <a:bodyPr/>
                    <a:lstStyle/>
                    <a:p>
                      <a:pPr marL="342900" marR="0" lvl="0" indent="-342900" algn="l" defTabSz="1219170" rtl="0" eaLnBrk="1" fontAlgn="auto" latinLnBrk="0" hangingPunct="1">
                        <a:lnSpc>
                          <a:spcPct val="100000"/>
                        </a:lnSpc>
                        <a:spcBef>
                          <a:spcPts val="0"/>
                        </a:spcBef>
                        <a:spcAft>
                          <a:spcPts val="0"/>
                        </a:spcAft>
                        <a:buClrTx/>
                        <a:buSzTx/>
                        <a:buFont typeface="+mj-lt"/>
                        <a:buAutoNum type="arabicPeriod" startAt="2"/>
                        <a:tabLst/>
                        <a:defRPr/>
                      </a:pPr>
                      <a:r>
                        <a:rPr kumimoji="0" lang="en-US" sz="1800" b="0" i="0" u="none" strike="noStrike" kern="1200" cap="none" spc="0" normalizeH="0" baseline="0" noProof="0" dirty="0">
                          <a:ln>
                            <a:noFill/>
                          </a:ln>
                          <a:solidFill>
                            <a:srgbClr val="2E5A87"/>
                          </a:solidFill>
                          <a:effectLst/>
                          <a:uLnTx/>
                          <a:uFillTx/>
                          <a:latin typeface="+mn-lt"/>
                          <a:ea typeface="Open Sans" panose="020B0606030504020204" pitchFamily="34" charset="0"/>
                          <a:cs typeface="Open Sans" panose="020B0606030504020204" pitchFamily="34" charset="0"/>
                        </a:rPr>
                        <a:t>Empower individuals and families to direct their behavioral health care through </a:t>
                      </a:r>
                      <a:r>
                        <a:rPr kumimoji="0" lang="en-US" sz="1800" b="1" i="0" u="none" strike="noStrike" kern="1200" cap="none" spc="0" normalizeH="0" baseline="0" noProof="0" dirty="0">
                          <a:ln>
                            <a:noFill/>
                          </a:ln>
                          <a:solidFill>
                            <a:srgbClr val="2E5A87"/>
                          </a:solidFill>
                          <a:effectLst/>
                          <a:uLnTx/>
                          <a:uFillTx/>
                          <a:latin typeface="+mn-lt"/>
                          <a:ea typeface="Open Sans" panose="020B0606030504020204" pitchFamily="34" charset="0"/>
                          <a:cs typeface="Open Sans" panose="020B0606030504020204" pitchFamily="34" charset="0"/>
                        </a:rPr>
                        <a:t>patient centered care planning </a:t>
                      </a:r>
                      <a:r>
                        <a:rPr kumimoji="0" lang="en-US" sz="1800" b="0" i="0" u="none" strike="noStrike" kern="1200" cap="none" spc="0" normalizeH="0" baseline="0" noProof="0" dirty="0">
                          <a:ln>
                            <a:noFill/>
                          </a:ln>
                          <a:solidFill>
                            <a:srgbClr val="2E5A87"/>
                          </a:solidFill>
                          <a:effectLst/>
                          <a:uLnTx/>
                          <a:uFillTx/>
                          <a:latin typeface="+mn-lt"/>
                          <a:ea typeface="Open Sans" panose="020B0606030504020204" pitchFamily="34" charset="0"/>
                          <a:cs typeface="Open Sans" panose="020B0606030504020204" pitchFamily="34" charset="0"/>
                        </a:rPr>
                        <a:t>to promote resilience and self-efficacy.</a:t>
                      </a:r>
                    </a:p>
                  </a:txBody>
                  <a:tcPr marL="83127" marR="83127" marT="40341" marB="4034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796417739"/>
                  </a:ext>
                </a:extLst>
              </a:tr>
              <a:tr h="863411">
                <a:tc>
                  <a:txBody>
                    <a:bodyPr/>
                    <a:lstStyle/>
                    <a:p>
                      <a:pPr marL="342900" marR="0" lvl="0" indent="-342900" algn="l" defTabSz="1219170" rtl="0" eaLnBrk="1" fontAlgn="auto" latinLnBrk="0" hangingPunct="1">
                        <a:lnSpc>
                          <a:spcPct val="100000"/>
                        </a:lnSpc>
                        <a:spcBef>
                          <a:spcPts val="0"/>
                        </a:spcBef>
                        <a:spcAft>
                          <a:spcPts val="0"/>
                        </a:spcAft>
                        <a:buClrTx/>
                        <a:buSzTx/>
                        <a:buFont typeface="+mj-lt"/>
                        <a:buAutoNum type="arabicPeriod" startAt="3"/>
                        <a:tabLst/>
                        <a:defRPr/>
                      </a:pPr>
                      <a:r>
                        <a:rPr lang="en-US" sz="1800" b="0" u="none" kern="1200" baseline="0">
                          <a:solidFill>
                            <a:srgbClr val="2E5A87"/>
                          </a:solidFill>
                          <a:latin typeface="+mn-lt"/>
                          <a:ea typeface="Open Sans" panose="020B0606030504020204" pitchFamily="34" charset="0"/>
                          <a:cs typeface="Open Sans" panose="020B0606030504020204" pitchFamily="34" charset="0"/>
                        </a:rPr>
                        <a:t>Incorporate </a:t>
                      </a:r>
                      <a:r>
                        <a:rPr lang="en-US" sz="1800" b="1" u="none" kern="1200" baseline="0">
                          <a:solidFill>
                            <a:srgbClr val="2E5A87"/>
                          </a:solidFill>
                          <a:latin typeface="+mn-lt"/>
                          <a:ea typeface="Open Sans" panose="020B0606030504020204" pitchFamily="34" charset="0"/>
                          <a:cs typeface="Open Sans" panose="020B0606030504020204" pitchFamily="34" charset="0"/>
                        </a:rPr>
                        <a:t>equitable, culturally informed evidence-based practices </a:t>
                      </a:r>
                      <a:r>
                        <a:rPr lang="en-US" sz="1800" b="0" u="none" kern="1200" baseline="0">
                          <a:solidFill>
                            <a:srgbClr val="2E5A87"/>
                          </a:solidFill>
                          <a:latin typeface="+mn-lt"/>
                          <a:ea typeface="Open Sans" panose="020B0606030504020204" pitchFamily="34" charset="0"/>
                          <a:cs typeface="Open Sans" panose="020B0606030504020204" pitchFamily="34" charset="0"/>
                        </a:rPr>
                        <a:t>that are </a:t>
                      </a:r>
                      <a:r>
                        <a:rPr lang="en-US" sz="1800" b="1" u="none" kern="1200" baseline="0">
                          <a:solidFill>
                            <a:srgbClr val="2E5A87"/>
                          </a:solidFill>
                          <a:latin typeface="+mn-lt"/>
                          <a:ea typeface="Open Sans" panose="020B0606030504020204" pitchFamily="34" charset="0"/>
                          <a:cs typeface="Open Sans" panose="020B0606030504020204" pitchFamily="34" charset="0"/>
                        </a:rPr>
                        <a:t>tailored to the individual, </a:t>
                      </a:r>
                      <a:r>
                        <a:rPr lang="en-US" sz="1800" b="0" u="none" kern="1200" baseline="0">
                          <a:solidFill>
                            <a:srgbClr val="2E5A87"/>
                          </a:solidFill>
                          <a:latin typeface="+mn-lt"/>
                          <a:ea typeface="Open Sans" panose="020B0606030504020204" pitchFamily="34" charset="0"/>
                          <a:cs typeface="Open Sans" panose="020B0606030504020204" pitchFamily="34" charset="0"/>
                        </a:rPr>
                        <a:t>and the </a:t>
                      </a:r>
                      <a:r>
                        <a:rPr lang="en-US" sz="1800" b="1" u="none" kern="1200" baseline="0">
                          <a:solidFill>
                            <a:srgbClr val="2E5A87"/>
                          </a:solidFill>
                          <a:latin typeface="+mn-lt"/>
                          <a:ea typeface="Open Sans" panose="020B0606030504020204" pitchFamily="34" charset="0"/>
                          <a:cs typeface="Open Sans" panose="020B0606030504020204" pitchFamily="34" charset="0"/>
                        </a:rPr>
                        <a:t>identified and evolving needs of the CCBHC population.</a:t>
                      </a:r>
                      <a:endParaRPr lang="en-US" sz="1800" b="1">
                        <a:solidFill>
                          <a:srgbClr val="2E5A87"/>
                        </a:solidFill>
                        <a:latin typeface="+mn-lt"/>
                      </a:endParaRPr>
                    </a:p>
                  </a:txBody>
                  <a:tcPr marL="83127" marR="83127" marT="40341" marB="4034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370003781"/>
                  </a:ext>
                </a:extLst>
              </a:tr>
              <a:tr h="863411">
                <a:tc>
                  <a:txBody>
                    <a:bodyPr/>
                    <a:lstStyle/>
                    <a:p>
                      <a:pPr marL="342900" marR="0" lvl="0" indent="-342900" algn="l" rtl="0" eaLnBrk="1" fontAlgn="auto" latinLnBrk="0" hangingPunct="1">
                        <a:lnSpc>
                          <a:spcPct val="100000"/>
                        </a:lnSpc>
                        <a:spcBef>
                          <a:spcPts val="0"/>
                        </a:spcBef>
                        <a:spcAft>
                          <a:spcPts val="0"/>
                        </a:spcAft>
                        <a:buClrTx/>
                        <a:buSzTx/>
                        <a:buFont typeface="+mj-lt"/>
                        <a:buAutoNum type="arabicPeriod" startAt="4"/>
                      </a:pPr>
                      <a:r>
                        <a:rPr lang="en-US" sz="1800" b="0" u="none" kern="1200" baseline="0">
                          <a:solidFill>
                            <a:srgbClr val="2E5A87"/>
                          </a:solidFill>
                          <a:latin typeface="+mn-lt"/>
                          <a:ea typeface="Open Sans" panose="020B0606030504020204" pitchFamily="34" charset="0"/>
                          <a:cs typeface="Open Sans" panose="020B0606030504020204" pitchFamily="34" charset="0"/>
                        </a:rPr>
                        <a:t>Leverage</a:t>
                      </a:r>
                      <a:r>
                        <a:rPr lang="en-US" sz="1800" b="1" u="none" kern="1200" baseline="0">
                          <a:solidFill>
                            <a:srgbClr val="2E5A87"/>
                          </a:solidFill>
                          <a:latin typeface="+mn-lt"/>
                          <a:ea typeface="Open Sans" panose="020B0606030504020204" pitchFamily="34" charset="0"/>
                          <a:cs typeface="Open Sans" panose="020B0606030504020204" pitchFamily="34" charset="0"/>
                        </a:rPr>
                        <a:t> care coordination </a:t>
                      </a:r>
                      <a:r>
                        <a:rPr lang="en-US" sz="1800" b="0" u="none" kern="1200" baseline="0">
                          <a:solidFill>
                            <a:srgbClr val="2E5A87"/>
                          </a:solidFill>
                          <a:latin typeface="+mn-lt"/>
                          <a:ea typeface="Open Sans" panose="020B0606030504020204" pitchFamily="34" charset="0"/>
                          <a:cs typeface="Open Sans" panose="020B0606030504020204" pitchFamily="34" charset="0"/>
                        </a:rPr>
                        <a:t>as a linchpin for service delivery.</a:t>
                      </a:r>
                    </a:p>
                  </a:txBody>
                  <a:tcPr marL="83127" marR="83127" marT="40341" marB="4034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996249871"/>
                  </a:ext>
                </a:extLst>
              </a:tr>
              <a:tr h="732632">
                <a:tc>
                  <a:txBody>
                    <a:bodyPr/>
                    <a:lstStyle/>
                    <a:p>
                      <a:pPr marL="342900" marR="0" lvl="0" indent="-342900" algn="l" defTabSz="1219170" rtl="0" eaLnBrk="1" fontAlgn="auto" latinLnBrk="0" hangingPunct="1">
                        <a:lnSpc>
                          <a:spcPct val="100000"/>
                        </a:lnSpc>
                        <a:spcBef>
                          <a:spcPts val="0"/>
                        </a:spcBef>
                        <a:spcAft>
                          <a:spcPts val="0"/>
                        </a:spcAft>
                        <a:buClrTx/>
                        <a:buSzTx/>
                        <a:buFont typeface="+mj-lt"/>
                        <a:buAutoNum type="arabicPeriod" startAt="5"/>
                        <a:tabLst/>
                        <a:defRPr/>
                      </a:pPr>
                      <a:r>
                        <a:rPr lang="en-US" sz="1800" b="0" i="0" kern="1200" dirty="0">
                          <a:solidFill>
                            <a:srgbClr val="2E5A87"/>
                          </a:solidFill>
                          <a:latin typeface="+mn-lt"/>
                          <a:ea typeface="+mn-ea"/>
                          <a:cs typeface="+mn-cs"/>
                        </a:rPr>
                        <a:t>Promote</a:t>
                      </a:r>
                      <a:r>
                        <a:rPr lang="en-US" sz="1800" b="1" i="0" kern="1200" dirty="0">
                          <a:solidFill>
                            <a:srgbClr val="2E5A87"/>
                          </a:solidFill>
                          <a:latin typeface="+mn-lt"/>
                          <a:ea typeface="+mn-ea"/>
                          <a:cs typeface="+mn-cs"/>
                        </a:rPr>
                        <a:t> prevention and recovery </a:t>
                      </a:r>
                      <a:r>
                        <a:rPr lang="en-US" sz="1800" b="0" i="0" kern="1200" dirty="0">
                          <a:solidFill>
                            <a:srgbClr val="2E5A87"/>
                          </a:solidFill>
                          <a:latin typeface="+mn-lt"/>
                          <a:ea typeface="+mn-ea"/>
                          <a:cs typeface="+mn-cs"/>
                        </a:rPr>
                        <a:t>while fostering resilience and addressing </a:t>
                      </a:r>
                      <a:r>
                        <a:rPr lang="en-US" sz="1800" b="1" i="0" kern="1200" dirty="0">
                          <a:solidFill>
                            <a:srgbClr val="2E5A87"/>
                          </a:solidFill>
                          <a:latin typeface="+mn-lt"/>
                          <a:ea typeface="+mn-ea"/>
                          <a:cs typeface="+mn-cs"/>
                        </a:rPr>
                        <a:t>social determinants of health</a:t>
                      </a:r>
                      <a:r>
                        <a:rPr lang="en-US" sz="1800" b="0" i="0" kern="1200" dirty="0">
                          <a:solidFill>
                            <a:srgbClr val="2E5A87"/>
                          </a:solidFill>
                          <a:latin typeface="+mn-lt"/>
                          <a:ea typeface="+mn-ea"/>
                          <a:cs typeface="+mn-cs"/>
                        </a:rPr>
                        <a:t>. </a:t>
                      </a:r>
                    </a:p>
                  </a:txBody>
                  <a:tcPr marL="83127" marR="83127" marT="40341" marB="4034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849583659"/>
                  </a:ext>
                </a:extLst>
              </a:tr>
            </a:tbl>
          </a:graphicData>
        </a:graphic>
      </p:graphicFrame>
      <p:sp>
        <p:nvSpPr>
          <p:cNvPr id="3" name="Title 3">
            <a:extLst>
              <a:ext uri="{FF2B5EF4-FFF2-40B4-BE49-F238E27FC236}">
                <a16:creationId xmlns:a16="http://schemas.microsoft.com/office/drawing/2014/main" id="{2FDB0BEE-6B03-B6F1-ACC6-ACCB478689B7}"/>
              </a:ext>
            </a:extLst>
          </p:cNvPr>
          <p:cNvSpPr>
            <a:spLocks noGrp="1"/>
          </p:cNvSpPr>
          <p:nvPr>
            <p:ph type="title"/>
          </p:nvPr>
        </p:nvSpPr>
        <p:spPr>
          <a:xfrm>
            <a:off x="460172" y="401904"/>
            <a:ext cx="11252200" cy="334102"/>
          </a:xfrm>
        </p:spPr>
        <p:txBody>
          <a:bodyPr/>
          <a:lstStyle/>
          <a:p>
            <a:r>
              <a:rPr kumimoji="0" lang="en-US" sz="3600" b="1" i="0" u="none" strike="noStrike" kern="1200" cap="none" spc="0" normalizeH="0" baseline="0" noProof="0" dirty="0">
                <a:ln>
                  <a:noFill/>
                </a:ln>
                <a:solidFill>
                  <a:srgbClr val="2E5A87"/>
                </a:solidFill>
                <a:effectLst/>
                <a:uLnTx/>
                <a:uFillTx/>
                <a:ea typeface="Open Sans" panose="020B0606030504020204" pitchFamily="34" charset="0"/>
                <a:cs typeface="Open Sans" panose="020B0606030504020204" pitchFamily="34" charset="0"/>
              </a:rPr>
              <a:t>GOALS OF THE CCBHC INITIATIVE FOR OHIO</a:t>
            </a:r>
            <a:endParaRPr lang="en-US" sz="3200" cap="none" dirty="0">
              <a:solidFill>
                <a:srgbClr val="2E5A87"/>
              </a:solidFill>
              <a:ea typeface="Open Sans" panose="020B0606030504020204" pitchFamily="34" charset="0"/>
              <a:cs typeface="Open Sans" panose="020B0606030504020204" pitchFamily="34" charset="0"/>
            </a:endParaRPr>
          </a:p>
        </p:txBody>
      </p:sp>
      <p:grpSp>
        <p:nvGrpSpPr>
          <p:cNvPr id="4" name="Group 3">
            <a:extLst>
              <a:ext uri="{FF2B5EF4-FFF2-40B4-BE49-F238E27FC236}">
                <a16:creationId xmlns:a16="http://schemas.microsoft.com/office/drawing/2014/main" id="{BEF02F98-6507-1913-4573-052A243CEB53}"/>
              </a:ext>
            </a:extLst>
          </p:cNvPr>
          <p:cNvGrpSpPr/>
          <p:nvPr/>
        </p:nvGrpSpPr>
        <p:grpSpPr>
          <a:xfrm>
            <a:off x="469900" y="1752070"/>
            <a:ext cx="624879" cy="621792"/>
            <a:chOff x="2443637" y="5014765"/>
            <a:chExt cx="1143000" cy="1143273"/>
          </a:xfrm>
        </p:grpSpPr>
        <p:sp>
          <p:nvSpPr>
            <p:cNvPr id="5" name="Oval 4">
              <a:extLst>
                <a:ext uri="{FF2B5EF4-FFF2-40B4-BE49-F238E27FC236}">
                  <a16:creationId xmlns:a16="http://schemas.microsoft.com/office/drawing/2014/main" id="{FAD3E4EA-53C9-E5CB-44C2-3756891F9647}"/>
                </a:ext>
              </a:extLst>
            </p:cNvPr>
            <p:cNvSpPr/>
            <p:nvPr/>
          </p:nvSpPr>
          <p:spPr bwMode="gray">
            <a:xfrm>
              <a:off x="2443637" y="5014765"/>
              <a:ext cx="1143000" cy="1143273"/>
            </a:xfrm>
            <a:prstGeom prst="ellipse">
              <a:avLst/>
            </a:prstGeom>
            <a:solidFill>
              <a:srgbClr val="AB4743"/>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prstClr val="white"/>
                </a:solidFill>
                <a:effectLst/>
                <a:uLnTx/>
                <a:uFillTx/>
                <a:latin typeface="Open Sans"/>
                <a:ea typeface="+mn-ea"/>
                <a:cs typeface="+mn-cs"/>
              </a:endParaRPr>
            </a:p>
          </p:txBody>
        </p:sp>
        <p:pic>
          <p:nvPicPr>
            <p:cNvPr id="6" name="Graphic 5" descr="Group success outline">
              <a:extLst>
                <a:ext uri="{FF2B5EF4-FFF2-40B4-BE49-F238E27FC236}">
                  <a16:creationId xmlns:a16="http://schemas.microsoft.com/office/drawing/2014/main" id="{020FD250-9AD6-1609-14E2-4F2ECB90933C}"/>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74121" y="5129202"/>
              <a:ext cx="914400" cy="914400"/>
            </a:xfrm>
            <a:prstGeom prst="rect">
              <a:avLst/>
            </a:prstGeom>
          </p:spPr>
        </p:pic>
      </p:grpSp>
      <p:grpSp>
        <p:nvGrpSpPr>
          <p:cNvPr id="7" name="Group 6">
            <a:extLst>
              <a:ext uri="{FF2B5EF4-FFF2-40B4-BE49-F238E27FC236}">
                <a16:creationId xmlns:a16="http://schemas.microsoft.com/office/drawing/2014/main" id="{5F93D76F-D6BC-73C6-8850-3D1195A8B0CD}"/>
              </a:ext>
            </a:extLst>
          </p:cNvPr>
          <p:cNvGrpSpPr/>
          <p:nvPr/>
        </p:nvGrpSpPr>
        <p:grpSpPr>
          <a:xfrm>
            <a:off x="469900" y="2718244"/>
            <a:ext cx="624879" cy="621792"/>
            <a:chOff x="2522885" y="4031418"/>
            <a:chExt cx="1143000" cy="1143273"/>
          </a:xfrm>
        </p:grpSpPr>
        <p:sp>
          <p:nvSpPr>
            <p:cNvPr id="8" name="Oval 7">
              <a:extLst>
                <a:ext uri="{FF2B5EF4-FFF2-40B4-BE49-F238E27FC236}">
                  <a16:creationId xmlns:a16="http://schemas.microsoft.com/office/drawing/2014/main" id="{374342E1-5A3D-C446-C458-392B452F9D08}"/>
                </a:ext>
              </a:extLst>
            </p:cNvPr>
            <p:cNvSpPr/>
            <p:nvPr/>
          </p:nvSpPr>
          <p:spPr bwMode="gray">
            <a:xfrm>
              <a:off x="2522885" y="4031418"/>
              <a:ext cx="1143000" cy="1143273"/>
            </a:xfrm>
            <a:prstGeom prst="ellipse">
              <a:avLst/>
            </a:prstGeom>
            <a:solidFill>
              <a:srgbClr val="AB4743"/>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prstClr val="white"/>
                </a:solidFill>
                <a:effectLst/>
                <a:uLnTx/>
                <a:uFillTx/>
                <a:latin typeface="Open Sans"/>
                <a:ea typeface="+mn-ea"/>
                <a:cs typeface="+mn-cs"/>
              </a:endParaRPr>
            </a:p>
          </p:txBody>
        </p:sp>
        <p:pic>
          <p:nvPicPr>
            <p:cNvPr id="9" name="Graphic 8" descr="Aspiration outline">
              <a:extLst>
                <a:ext uri="{FF2B5EF4-FFF2-40B4-BE49-F238E27FC236}">
                  <a16:creationId xmlns:a16="http://schemas.microsoft.com/office/drawing/2014/main" id="{71AFAABF-B69F-F403-FC3B-B05F4D309141}"/>
                </a:ext>
              </a:extLst>
            </p:cNvPr>
            <p:cNvPicPr>
              <a:picLocks noChangeAspect="1"/>
            </p:cNvPicPr>
            <p:nvPr/>
          </p:nvPicPr>
          <p:blipFill>
            <a:blip r:embed="rId5" cstate="screen">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37185" y="4154558"/>
              <a:ext cx="914400" cy="914400"/>
            </a:xfrm>
            <a:prstGeom prst="rect">
              <a:avLst/>
            </a:prstGeom>
          </p:spPr>
        </p:pic>
      </p:grpSp>
      <p:grpSp>
        <p:nvGrpSpPr>
          <p:cNvPr id="10" name="Group 9">
            <a:extLst>
              <a:ext uri="{FF2B5EF4-FFF2-40B4-BE49-F238E27FC236}">
                <a16:creationId xmlns:a16="http://schemas.microsoft.com/office/drawing/2014/main" id="{1E140BF7-E729-CED8-D52B-8E04A0795AF4}"/>
              </a:ext>
            </a:extLst>
          </p:cNvPr>
          <p:cNvGrpSpPr/>
          <p:nvPr/>
        </p:nvGrpSpPr>
        <p:grpSpPr>
          <a:xfrm>
            <a:off x="460172" y="3594048"/>
            <a:ext cx="624879" cy="621792"/>
            <a:chOff x="2552700" y="4463212"/>
            <a:chExt cx="1143000" cy="1143273"/>
          </a:xfrm>
        </p:grpSpPr>
        <p:sp>
          <p:nvSpPr>
            <p:cNvPr id="11" name="Oval 10">
              <a:extLst>
                <a:ext uri="{FF2B5EF4-FFF2-40B4-BE49-F238E27FC236}">
                  <a16:creationId xmlns:a16="http://schemas.microsoft.com/office/drawing/2014/main" id="{A61895DC-1DAE-0F62-3708-4252AEFCC5E9}"/>
                </a:ext>
              </a:extLst>
            </p:cNvPr>
            <p:cNvSpPr/>
            <p:nvPr/>
          </p:nvSpPr>
          <p:spPr bwMode="gray">
            <a:xfrm>
              <a:off x="2552700" y="4463212"/>
              <a:ext cx="1143000" cy="1143273"/>
            </a:xfrm>
            <a:prstGeom prst="ellipse">
              <a:avLst/>
            </a:prstGeom>
            <a:solidFill>
              <a:srgbClr val="AB4743"/>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prstClr val="white"/>
                </a:solidFill>
                <a:effectLst/>
                <a:uLnTx/>
                <a:uFillTx/>
                <a:latin typeface="Open Sans"/>
                <a:ea typeface="+mn-ea"/>
                <a:cs typeface="+mn-cs"/>
              </a:endParaRPr>
            </a:p>
          </p:txBody>
        </p:sp>
        <p:pic>
          <p:nvPicPr>
            <p:cNvPr id="12" name="Graphic 11" descr="Agriculture outline">
              <a:extLst>
                <a:ext uri="{FF2B5EF4-FFF2-40B4-BE49-F238E27FC236}">
                  <a16:creationId xmlns:a16="http://schemas.microsoft.com/office/drawing/2014/main" id="{174D9C0C-E759-15E1-D7F0-A85AB060B6F7}"/>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67000" y="4577649"/>
              <a:ext cx="914400" cy="914400"/>
            </a:xfrm>
            <a:prstGeom prst="rect">
              <a:avLst/>
            </a:prstGeom>
          </p:spPr>
        </p:pic>
      </p:grpSp>
      <p:grpSp>
        <p:nvGrpSpPr>
          <p:cNvPr id="16" name="Group 15">
            <a:extLst>
              <a:ext uri="{FF2B5EF4-FFF2-40B4-BE49-F238E27FC236}">
                <a16:creationId xmlns:a16="http://schemas.microsoft.com/office/drawing/2014/main" id="{8D1D6B99-8B59-3094-96A0-C1E7FE3FBD48}"/>
              </a:ext>
            </a:extLst>
          </p:cNvPr>
          <p:cNvGrpSpPr/>
          <p:nvPr/>
        </p:nvGrpSpPr>
        <p:grpSpPr>
          <a:xfrm>
            <a:off x="469900" y="4469852"/>
            <a:ext cx="624879" cy="621792"/>
            <a:chOff x="2532822" y="3115780"/>
            <a:chExt cx="1143000" cy="1143273"/>
          </a:xfrm>
        </p:grpSpPr>
        <p:sp>
          <p:nvSpPr>
            <p:cNvPr id="17" name="Oval 16">
              <a:extLst>
                <a:ext uri="{FF2B5EF4-FFF2-40B4-BE49-F238E27FC236}">
                  <a16:creationId xmlns:a16="http://schemas.microsoft.com/office/drawing/2014/main" id="{0FC68A32-619C-A437-29B0-11945C705DC1}"/>
                </a:ext>
              </a:extLst>
            </p:cNvPr>
            <p:cNvSpPr/>
            <p:nvPr/>
          </p:nvSpPr>
          <p:spPr bwMode="gray">
            <a:xfrm>
              <a:off x="2532822" y="3115780"/>
              <a:ext cx="1143000" cy="1143273"/>
            </a:xfrm>
            <a:prstGeom prst="ellipse">
              <a:avLst/>
            </a:prstGeom>
            <a:solidFill>
              <a:srgbClr val="AB4743"/>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prstClr val="white"/>
                </a:solidFill>
                <a:effectLst/>
                <a:uLnTx/>
                <a:uFillTx/>
                <a:latin typeface="Open Sans"/>
                <a:ea typeface="+mn-ea"/>
                <a:cs typeface="+mn-cs"/>
              </a:endParaRPr>
            </a:p>
          </p:txBody>
        </p:sp>
        <p:pic>
          <p:nvPicPr>
            <p:cNvPr id="18" name="Graphic 17" descr="Care outline">
              <a:extLst>
                <a:ext uri="{FF2B5EF4-FFF2-40B4-BE49-F238E27FC236}">
                  <a16:creationId xmlns:a16="http://schemas.microsoft.com/office/drawing/2014/main" id="{29C75CC4-989B-5338-C56F-D55870F27FEC}"/>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47122" y="3230217"/>
              <a:ext cx="914400" cy="914400"/>
            </a:xfrm>
            <a:prstGeom prst="rect">
              <a:avLst/>
            </a:prstGeom>
          </p:spPr>
        </p:pic>
      </p:grpSp>
      <p:grpSp>
        <p:nvGrpSpPr>
          <p:cNvPr id="22" name="Group 21">
            <a:extLst>
              <a:ext uri="{FF2B5EF4-FFF2-40B4-BE49-F238E27FC236}">
                <a16:creationId xmlns:a16="http://schemas.microsoft.com/office/drawing/2014/main" id="{E2E67177-BBDE-B2B4-36DE-4682335CEB62}"/>
              </a:ext>
            </a:extLst>
          </p:cNvPr>
          <p:cNvGrpSpPr/>
          <p:nvPr/>
        </p:nvGrpSpPr>
        <p:grpSpPr>
          <a:xfrm>
            <a:off x="469900" y="5345657"/>
            <a:ext cx="624879" cy="621792"/>
            <a:chOff x="2443637" y="4030791"/>
            <a:chExt cx="1143000" cy="1143273"/>
          </a:xfrm>
        </p:grpSpPr>
        <p:sp>
          <p:nvSpPr>
            <p:cNvPr id="23" name="Oval 22">
              <a:extLst>
                <a:ext uri="{FF2B5EF4-FFF2-40B4-BE49-F238E27FC236}">
                  <a16:creationId xmlns:a16="http://schemas.microsoft.com/office/drawing/2014/main" id="{5C05AE06-CD7B-BA33-2E7F-BCBFB62600E6}"/>
                </a:ext>
              </a:extLst>
            </p:cNvPr>
            <p:cNvSpPr/>
            <p:nvPr/>
          </p:nvSpPr>
          <p:spPr bwMode="gray">
            <a:xfrm>
              <a:off x="2443637" y="4030791"/>
              <a:ext cx="1143000" cy="1143273"/>
            </a:xfrm>
            <a:prstGeom prst="ellipse">
              <a:avLst/>
            </a:prstGeom>
            <a:solidFill>
              <a:srgbClr val="AB4743"/>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prstClr val="white"/>
                </a:solidFill>
                <a:effectLst/>
                <a:uLnTx/>
                <a:uFillTx/>
                <a:latin typeface="Open Sans"/>
                <a:ea typeface="+mn-ea"/>
                <a:cs typeface="+mn-cs"/>
              </a:endParaRPr>
            </a:p>
          </p:txBody>
        </p:sp>
        <p:pic>
          <p:nvPicPr>
            <p:cNvPr id="24" name="Graphic 23" descr="Left Brain outline">
              <a:extLst>
                <a:ext uri="{FF2B5EF4-FFF2-40B4-BE49-F238E27FC236}">
                  <a16:creationId xmlns:a16="http://schemas.microsoft.com/office/drawing/2014/main" id="{AFE9ABE6-4AAF-9AC0-8F24-4D1225FC1324}"/>
                </a:ext>
              </a:extLst>
            </p:cNvPr>
            <p:cNvPicPr>
              <a:picLocks noChangeAspect="1"/>
            </p:cNvPicPr>
            <p:nvPr/>
          </p:nvPicPr>
          <p:blipFill>
            <a:blip r:embed="rId11" cstate="screen">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77815" y="4145227"/>
              <a:ext cx="914400" cy="914400"/>
            </a:xfrm>
            <a:prstGeom prst="rect">
              <a:avLst/>
            </a:prstGeom>
          </p:spPr>
        </p:pic>
      </p:grpSp>
      <p:cxnSp>
        <p:nvCxnSpPr>
          <p:cNvPr id="19" name="Straight Connector 18">
            <a:extLst>
              <a:ext uri="{FF2B5EF4-FFF2-40B4-BE49-F238E27FC236}">
                <a16:creationId xmlns:a16="http://schemas.microsoft.com/office/drawing/2014/main" id="{0841B882-7A15-4960-B996-18F588E21667}"/>
              </a:ext>
            </a:extLst>
          </p:cNvPr>
          <p:cNvCxnSpPr/>
          <p:nvPr/>
        </p:nvCxnSpPr>
        <p:spPr>
          <a:xfrm>
            <a:off x="2280974" y="6271384"/>
            <a:ext cx="0" cy="537587"/>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F5808DC3-2534-4A05-890B-F0DA0E3C797F}"/>
              </a:ext>
            </a:extLst>
          </p:cNvPr>
          <p:cNvPicPr>
            <a:picLocks noChangeAspect="1"/>
          </p:cNvPicPr>
          <p:nvPr/>
        </p:nvPicPr>
        <p:blipFill>
          <a:blip r:embed="rId13"/>
          <a:stretch>
            <a:fillRect/>
          </a:stretch>
        </p:blipFill>
        <p:spPr>
          <a:xfrm>
            <a:off x="2321125" y="6326234"/>
            <a:ext cx="1131640" cy="419535"/>
          </a:xfrm>
          <a:prstGeom prst="rect">
            <a:avLst/>
          </a:prstGeom>
        </p:spPr>
      </p:pic>
    </p:spTree>
    <p:extLst>
      <p:ext uri="{BB962C8B-B14F-4D97-AF65-F5344CB8AC3E}">
        <p14:creationId xmlns:p14="http://schemas.microsoft.com/office/powerpoint/2010/main" val="157271501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30">
            <a:extLst>
              <a:ext uri="{FF2B5EF4-FFF2-40B4-BE49-F238E27FC236}">
                <a16:creationId xmlns:a16="http://schemas.microsoft.com/office/drawing/2014/main" id="{FC5EC616-A96E-DF8D-37B0-21794207BFD6}"/>
              </a:ext>
            </a:extLst>
          </p:cNvPr>
          <p:cNvSpPr>
            <a:spLocks/>
          </p:cNvSpPr>
          <p:nvPr/>
        </p:nvSpPr>
        <p:spPr bwMode="gray">
          <a:xfrm rot="418635">
            <a:off x="3273915" y="785785"/>
            <a:ext cx="5468240" cy="5501132"/>
          </a:xfrm>
          <a:custGeom>
            <a:avLst/>
            <a:gdLst/>
            <a:ahLst/>
            <a:cxnLst>
              <a:cxn ang="0">
                <a:pos x="161" y="395"/>
              </a:cxn>
              <a:cxn ang="0">
                <a:pos x="145" y="388"/>
              </a:cxn>
              <a:cxn ang="0">
                <a:pos x="135" y="395"/>
              </a:cxn>
              <a:cxn ang="0">
                <a:pos x="123" y="395"/>
              </a:cxn>
              <a:cxn ang="0">
                <a:pos x="111" y="384"/>
              </a:cxn>
              <a:cxn ang="0">
                <a:pos x="89" y="384"/>
              </a:cxn>
              <a:cxn ang="0">
                <a:pos x="77" y="369"/>
              </a:cxn>
              <a:cxn ang="0">
                <a:pos x="65" y="359"/>
              </a:cxn>
              <a:cxn ang="0">
                <a:pos x="57" y="355"/>
              </a:cxn>
              <a:cxn ang="0">
                <a:pos x="38" y="352"/>
              </a:cxn>
              <a:cxn ang="0">
                <a:pos x="29" y="335"/>
              </a:cxn>
              <a:cxn ang="0">
                <a:pos x="22" y="270"/>
              </a:cxn>
              <a:cxn ang="0">
                <a:pos x="15" y="198"/>
              </a:cxn>
              <a:cxn ang="0">
                <a:pos x="7" y="126"/>
              </a:cxn>
              <a:cxn ang="0">
                <a:pos x="0" y="78"/>
              </a:cxn>
              <a:cxn ang="0">
                <a:pos x="82" y="67"/>
              </a:cxn>
              <a:cxn ang="0">
                <a:pos x="161" y="75"/>
              </a:cxn>
              <a:cxn ang="0">
                <a:pos x="168" y="84"/>
              </a:cxn>
              <a:cxn ang="0">
                <a:pos x="227" y="70"/>
              </a:cxn>
              <a:cxn ang="0">
                <a:pos x="297" y="20"/>
              </a:cxn>
              <a:cxn ang="0">
                <a:pos x="342" y="53"/>
              </a:cxn>
              <a:cxn ang="0">
                <a:pos x="356" y="143"/>
              </a:cxn>
              <a:cxn ang="0">
                <a:pos x="345" y="152"/>
              </a:cxn>
              <a:cxn ang="0">
                <a:pos x="352" y="162"/>
              </a:cxn>
              <a:cxn ang="0">
                <a:pos x="356" y="179"/>
              </a:cxn>
              <a:cxn ang="0">
                <a:pos x="350" y="196"/>
              </a:cxn>
              <a:cxn ang="0">
                <a:pos x="349" y="220"/>
              </a:cxn>
              <a:cxn ang="0">
                <a:pos x="345" y="224"/>
              </a:cxn>
              <a:cxn ang="0">
                <a:pos x="345" y="232"/>
              </a:cxn>
              <a:cxn ang="0">
                <a:pos x="347" y="246"/>
              </a:cxn>
              <a:cxn ang="0">
                <a:pos x="345" y="256"/>
              </a:cxn>
              <a:cxn ang="0">
                <a:pos x="333" y="266"/>
              </a:cxn>
              <a:cxn ang="0">
                <a:pos x="323" y="280"/>
              </a:cxn>
              <a:cxn ang="0">
                <a:pos x="316" y="287"/>
              </a:cxn>
              <a:cxn ang="0">
                <a:pos x="303" y="287"/>
              </a:cxn>
              <a:cxn ang="0">
                <a:pos x="294" y="304"/>
              </a:cxn>
              <a:cxn ang="0">
                <a:pos x="284" y="311"/>
              </a:cxn>
              <a:cxn ang="0">
                <a:pos x="280" y="326"/>
              </a:cxn>
              <a:cxn ang="0">
                <a:pos x="282" y="333"/>
              </a:cxn>
              <a:cxn ang="0">
                <a:pos x="279" y="340"/>
              </a:cxn>
              <a:cxn ang="0">
                <a:pos x="274" y="348"/>
              </a:cxn>
              <a:cxn ang="0">
                <a:pos x="268" y="338"/>
              </a:cxn>
              <a:cxn ang="0">
                <a:pos x="260" y="340"/>
              </a:cxn>
              <a:cxn ang="0">
                <a:pos x="255" y="357"/>
              </a:cxn>
              <a:cxn ang="0">
                <a:pos x="253" y="374"/>
              </a:cxn>
              <a:cxn ang="0">
                <a:pos x="248" y="384"/>
              </a:cxn>
              <a:cxn ang="0">
                <a:pos x="241" y="403"/>
              </a:cxn>
              <a:cxn ang="0">
                <a:pos x="226" y="408"/>
              </a:cxn>
              <a:cxn ang="0">
                <a:pos x="214" y="395"/>
              </a:cxn>
              <a:cxn ang="0">
                <a:pos x="200" y="389"/>
              </a:cxn>
              <a:cxn ang="0">
                <a:pos x="195" y="376"/>
              </a:cxn>
              <a:cxn ang="0">
                <a:pos x="181" y="383"/>
              </a:cxn>
              <a:cxn ang="0">
                <a:pos x="168" y="391"/>
              </a:cxn>
            </a:cxnLst>
            <a:rect l="0" t="0" r="r" b="b"/>
            <a:pathLst>
              <a:path w="356" h="408">
                <a:moveTo>
                  <a:pt x="166" y="395"/>
                </a:moveTo>
                <a:lnTo>
                  <a:pt x="164" y="395"/>
                </a:lnTo>
                <a:lnTo>
                  <a:pt x="162" y="396"/>
                </a:lnTo>
                <a:lnTo>
                  <a:pt x="161" y="395"/>
                </a:lnTo>
                <a:lnTo>
                  <a:pt x="161" y="391"/>
                </a:lnTo>
                <a:lnTo>
                  <a:pt x="157" y="389"/>
                </a:lnTo>
                <a:lnTo>
                  <a:pt x="151" y="389"/>
                </a:lnTo>
                <a:lnTo>
                  <a:pt x="145" y="388"/>
                </a:lnTo>
                <a:lnTo>
                  <a:pt x="144" y="388"/>
                </a:lnTo>
                <a:lnTo>
                  <a:pt x="135" y="389"/>
                </a:lnTo>
                <a:lnTo>
                  <a:pt x="135" y="391"/>
                </a:lnTo>
                <a:lnTo>
                  <a:pt x="135" y="395"/>
                </a:lnTo>
                <a:lnTo>
                  <a:pt x="133" y="396"/>
                </a:lnTo>
                <a:lnTo>
                  <a:pt x="132" y="396"/>
                </a:lnTo>
                <a:lnTo>
                  <a:pt x="128" y="396"/>
                </a:lnTo>
                <a:lnTo>
                  <a:pt x="123" y="395"/>
                </a:lnTo>
                <a:lnTo>
                  <a:pt x="121" y="391"/>
                </a:lnTo>
                <a:lnTo>
                  <a:pt x="118" y="389"/>
                </a:lnTo>
                <a:lnTo>
                  <a:pt x="115" y="386"/>
                </a:lnTo>
                <a:lnTo>
                  <a:pt x="111" y="384"/>
                </a:lnTo>
                <a:lnTo>
                  <a:pt x="106" y="383"/>
                </a:lnTo>
                <a:lnTo>
                  <a:pt x="99" y="386"/>
                </a:lnTo>
                <a:lnTo>
                  <a:pt x="96" y="386"/>
                </a:lnTo>
                <a:lnTo>
                  <a:pt x="89" y="384"/>
                </a:lnTo>
                <a:lnTo>
                  <a:pt x="84" y="383"/>
                </a:lnTo>
                <a:lnTo>
                  <a:pt x="82" y="376"/>
                </a:lnTo>
                <a:lnTo>
                  <a:pt x="80" y="371"/>
                </a:lnTo>
                <a:lnTo>
                  <a:pt x="77" y="369"/>
                </a:lnTo>
                <a:lnTo>
                  <a:pt x="74" y="362"/>
                </a:lnTo>
                <a:lnTo>
                  <a:pt x="72" y="359"/>
                </a:lnTo>
                <a:lnTo>
                  <a:pt x="67" y="360"/>
                </a:lnTo>
                <a:lnTo>
                  <a:pt x="65" y="359"/>
                </a:lnTo>
                <a:lnTo>
                  <a:pt x="63" y="355"/>
                </a:lnTo>
                <a:lnTo>
                  <a:pt x="62" y="352"/>
                </a:lnTo>
                <a:lnTo>
                  <a:pt x="58" y="354"/>
                </a:lnTo>
                <a:lnTo>
                  <a:pt x="57" y="355"/>
                </a:lnTo>
                <a:lnTo>
                  <a:pt x="50" y="359"/>
                </a:lnTo>
                <a:lnTo>
                  <a:pt x="48" y="359"/>
                </a:lnTo>
                <a:lnTo>
                  <a:pt x="45" y="357"/>
                </a:lnTo>
                <a:lnTo>
                  <a:pt x="38" y="352"/>
                </a:lnTo>
                <a:lnTo>
                  <a:pt x="34" y="357"/>
                </a:lnTo>
                <a:lnTo>
                  <a:pt x="33" y="357"/>
                </a:lnTo>
                <a:lnTo>
                  <a:pt x="29" y="335"/>
                </a:lnTo>
                <a:lnTo>
                  <a:pt x="29" y="335"/>
                </a:lnTo>
                <a:lnTo>
                  <a:pt x="27" y="313"/>
                </a:lnTo>
                <a:lnTo>
                  <a:pt x="26" y="307"/>
                </a:lnTo>
                <a:lnTo>
                  <a:pt x="24" y="289"/>
                </a:lnTo>
                <a:lnTo>
                  <a:pt x="22" y="270"/>
                </a:lnTo>
                <a:lnTo>
                  <a:pt x="21" y="260"/>
                </a:lnTo>
                <a:lnTo>
                  <a:pt x="17" y="225"/>
                </a:lnTo>
                <a:lnTo>
                  <a:pt x="17" y="222"/>
                </a:lnTo>
                <a:lnTo>
                  <a:pt x="15" y="198"/>
                </a:lnTo>
                <a:lnTo>
                  <a:pt x="14" y="183"/>
                </a:lnTo>
                <a:lnTo>
                  <a:pt x="10" y="160"/>
                </a:lnTo>
                <a:lnTo>
                  <a:pt x="10" y="154"/>
                </a:lnTo>
                <a:lnTo>
                  <a:pt x="7" y="126"/>
                </a:lnTo>
                <a:lnTo>
                  <a:pt x="5" y="123"/>
                </a:lnTo>
                <a:lnTo>
                  <a:pt x="4" y="108"/>
                </a:lnTo>
                <a:lnTo>
                  <a:pt x="4" y="96"/>
                </a:lnTo>
                <a:lnTo>
                  <a:pt x="0" y="78"/>
                </a:lnTo>
                <a:lnTo>
                  <a:pt x="33" y="73"/>
                </a:lnTo>
                <a:lnTo>
                  <a:pt x="34" y="73"/>
                </a:lnTo>
                <a:lnTo>
                  <a:pt x="74" y="68"/>
                </a:lnTo>
                <a:lnTo>
                  <a:pt x="82" y="67"/>
                </a:lnTo>
                <a:lnTo>
                  <a:pt x="104" y="63"/>
                </a:lnTo>
                <a:lnTo>
                  <a:pt x="132" y="70"/>
                </a:lnTo>
                <a:lnTo>
                  <a:pt x="144" y="77"/>
                </a:lnTo>
                <a:lnTo>
                  <a:pt x="161" y="75"/>
                </a:lnTo>
                <a:lnTo>
                  <a:pt x="162" y="78"/>
                </a:lnTo>
                <a:lnTo>
                  <a:pt x="140" y="87"/>
                </a:lnTo>
                <a:lnTo>
                  <a:pt x="154" y="89"/>
                </a:lnTo>
                <a:lnTo>
                  <a:pt x="168" y="84"/>
                </a:lnTo>
                <a:lnTo>
                  <a:pt x="183" y="89"/>
                </a:lnTo>
                <a:lnTo>
                  <a:pt x="198" y="82"/>
                </a:lnTo>
                <a:lnTo>
                  <a:pt x="222" y="68"/>
                </a:lnTo>
                <a:lnTo>
                  <a:pt x="227" y="70"/>
                </a:lnTo>
                <a:lnTo>
                  <a:pt x="245" y="68"/>
                </a:lnTo>
                <a:lnTo>
                  <a:pt x="263" y="49"/>
                </a:lnTo>
                <a:lnTo>
                  <a:pt x="270" y="39"/>
                </a:lnTo>
                <a:lnTo>
                  <a:pt x="297" y="20"/>
                </a:lnTo>
                <a:lnTo>
                  <a:pt x="333" y="0"/>
                </a:lnTo>
                <a:lnTo>
                  <a:pt x="335" y="15"/>
                </a:lnTo>
                <a:lnTo>
                  <a:pt x="340" y="53"/>
                </a:lnTo>
                <a:lnTo>
                  <a:pt x="342" y="53"/>
                </a:lnTo>
                <a:lnTo>
                  <a:pt x="347" y="92"/>
                </a:lnTo>
                <a:lnTo>
                  <a:pt x="352" y="116"/>
                </a:lnTo>
                <a:lnTo>
                  <a:pt x="352" y="121"/>
                </a:lnTo>
                <a:lnTo>
                  <a:pt x="356" y="143"/>
                </a:lnTo>
                <a:lnTo>
                  <a:pt x="352" y="147"/>
                </a:lnTo>
                <a:lnTo>
                  <a:pt x="349" y="147"/>
                </a:lnTo>
                <a:lnTo>
                  <a:pt x="347" y="149"/>
                </a:lnTo>
                <a:lnTo>
                  <a:pt x="345" y="152"/>
                </a:lnTo>
                <a:lnTo>
                  <a:pt x="345" y="154"/>
                </a:lnTo>
                <a:lnTo>
                  <a:pt x="349" y="155"/>
                </a:lnTo>
                <a:lnTo>
                  <a:pt x="350" y="159"/>
                </a:lnTo>
                <a:lnTo>
                  <a:pt x="352" y="162"/>
                </a:lnTo>
                <a:lnTo>
                  <a:pt x="352" y="171"/>
                </a:lnTo>
                <a:lnTo>
                  <a:pt x="352" y="172"/>
                </a:lnTo>
                <a:lnTo>
                  <a:pt x="354" y="172"/>
                </a:lnTo>
                <a:lnTo>
                  <a:pt x="356" y="179"/>
                </a:lnTo>
                <a:lnTo>
                  <a:pt x="356" y="183"/>
                </a:lnTo>
                <a:lnTo>
                  <a:pt x="352" y="188"/>
                </a:lnTo>
                <a:lnTo>
                  <a:pt x="350" y="193"/>
                </a:lnTo>
                <a:lnTo>
                  <a:pt x="350" y="196"/>
                </a:lnTo>
                <a:lnTo>
                  <a:pt x="350" y="198"/>
                </a:lnTo>
                <a:lnTo>
                  <a:pt x="349" y="210"/>
                </a:lnTo>
                <a:lnTo>
                  <a:pt x="350" y="217"/>
                </a:lnTo>
                <a:lnTo>
                  <a:pt x="349" y="220"/>
                </a:lnTo>
                <a:lnTo>
                  <a:pt x="349" y="224"/>
                </a:lnTo>
                <a:lnTo>
                  <a:pt x="349" y="224"/>
                </a:lnTo>
                <a:lnTo>
                  <a:pt x="347" y="224"/>
                </a:lnTo>
                <a:lnTo>
                  <a:pt x="345" y="224"/>
                </a:lnTo>
                <a:lnTo>
                  <a:pt x="345" y="225"/>
                </a:lnTo>
                <a:lnTo>
                  <a:pt x="347" y="229"/>
                </a:lnTo>
                <a:lnTo>
                  <a:pt x="347" y="231"/>
                </a:lnTo>
                <a:lnTo>
                  <a:pt x="345" y="232"/>
                </a:lnTo>
                <a:lnTo>
                  <a:pt x="347" y="236"/>
                </a:lnTo>
                <a:lnTo>
                  <a:pt x="344" y="243"/>
                </a:lnTo>
                <a:lnTo>
                  <a:pt x="345" y="244"/>
                </a:lnTo>
                <a:lnTo>
                  <a:pt x="347" y="246"/>
                </a:lnTo>
                <a:lnTo>
                  <a:pt x="347" y="248"/>
                </a:lnTo>
                <a:lnTo>
                  <a:pt x="345" y="251"/>
                </a:lnTo>
                <a:lnTo>
                  <a:pt x="345" y="253"/>
                </a:lnTo>
                <a:lnTo>
                  <a:pt x="345" y="256"/>
                </a:lnTo>
                <a:lnTo>
                  <a:pt x="342" y="258"/>
                </a:lnTo>
                <a:lnTo>
                  <a:pt x="340" y="260"/>
                </a:lnTo>
                <a:lnTo>
                  <a:pt x="337" y="263"/>
                </a:lnTo>
                <a:lnTo>
                  <a:pt x="333" y="266"/>
                </a:lnTo>
                <a:lnTo>
                  <a:pt x="333" y="268"/>
                </a:lnTo>
                <a:lnTo>
                  <a:pt x="330" y="273"/>
                </a:lnTo>
                <a:lnTo>
                  <a:pt x="328" y="277"/>
                </a:lnTo>
                <a:lnTo>
                  <a:pt x="323" y="280"/>
                </a:lnTo>
                <a:lnTo>
                  <a:pt x="323" y="284"/>
                </a:lnTo>
                <a:lnTo>
                  <a:pt x="320" y="284"/>
                </a:lnTo>
                <a:lnTo>
                  <a:pt x="320" y="287"/>
                </a:lnTo>
                <a:lnTo>
                  <a:pt x="316" y="287"/>
                </a:lnTo>
                <a:lnTo>
                  <a:pt x="313" y="292"/>
                </a:lnTo>
                <a:lnTo>
                  <a:pt x="309" y="292"/>
                </a:lnTo>
                <a:lnTo>
                  <a:pt x="304" y="287"/>
                </a:lnTo>
                <a:lnTo>
                  <a:pt x="303" y="287"/>
                </a:lnTo>
                <a:lnTo>
                  <a:pt x="301" y="287"/>
                </a:lnTo>
                <a:lnTo>
                  <a:pt x="296" y="294"/>
                </a:lnTo>
                <a:lnTo>
                  <a:pt x="294" y="295"/>
                </a:lnTo>
                <a:lnTo>
                  <a:pt x="294" y="304"/>
                </a:lnTo>
                <a:lnTo>
                  <a:pt x="287" y="304"/>
                </a:lnTo>
                <a:lnTo>
                  <a:pt x="286" y="306"/>
                </a:lnTo>
                <a:lnTo>
                  <a:pt x="286" y="309"/>
                </a:lnTo>
                <a:lnTo>
                  <a:pt x="284" y="311"/>
                </a:lnTo>
                <a:lnTo>
                  <a:pt x="280" y="316"/>
                </a:lnTo>
                <a:lnTo>
                  <a:pt x="282" y="321"/>
                </a:lnTo>
                <a:lnTo>
                  <a:pt x="282" y="325"/>
                </a:lnTo>
                <a:lnTo>
                  <a:pt x="280" y="326"/>
                </a:lnTo>
                <a:lnTo>
                  <a:pt x="277" y="326"/>
                </a:lnTo>
                <a:lnTo>
                  <a:pt x="277" y="328"/>
                </a:lnTo>
                <a:lnTo>
                  <a:pt x="279" y="330"/>
                </a:lnTo>
                <a:lnTo>
                  <a:pt x="282" y="333"/>
                </a:lnTo>
                <a:lnTo>
                  <a:pt x="282" y="338"/>
                </a:lnTo>
                <a:lnTo>
                  <a:pt x="284" y="342"/>
                </a:lnTo>
                <a:lnTo>
                  <a:pt x="282" y="343"/>
                </a:lnTo>
                <a:lnTo>
                  <a:pt x="279" y="340"/>
                </a:lnTo>
                <a:lnTo>
                  <a:pt x="279" y="342"/>
                </a:lnTo>
                <a:lnTo>
                  <a:pt x="277" y="348"/>
                </a:lnTo>
                <a:lnTo>
                  <a:pt x="275" y="350"/>
                </a:lnTo>
                <a:lnTo>
                  <a:pt x="274" y="348"/>
                </a:lnTo>
                <a:lnTo>
                  <a:pt x="272" y="348"/>
                </a:lnTo>
                <a:lnTo>
                  <a:pt x="274" y="343"/>
                </a:lnTo>
                <a:lnTo>
                  <a:pt x="270" y="338"/>
                </a:lnTo>
                <a:lnTo>
                  <a:pt x="268" y="338"/>
                </a:lnTo>
                <a:lnTo>
                  <a:pt x="267" y="338"/>
                </a:lnTo>
                <a:lnTo>
                  <a:pt x="263" y="335"/>
                </a:lnTo>
                <a:lnTo>
                  <a:pt x="260" y="337"/>
                </a:lnTo>
                <a:lnTo>
                  <a:pt x="260" y="340"/>
                </a:lnTo>
                <a:lnTo>
                  <a:pt x="258" y="340"/>
                </a:lnTo>
                <a:lnTo>
                  <a:pt x="256" y="343"/>
                </a:lnTo>
                <a:lnTo>
                  <a:pt x="255" y="350"/>
                </a:lnTo>
                <a:lnTo>
                  <a:pt x="255" y="357"/>
                </a:lnTo>
                <a:lnTo>
                  <a:pt x="251" y="360"/>
                </a:lnTo>
                <a:lnTo>
                  <a:pt x="250" y="364"/>
                </a:lnTo>
                <a:lnTo>
                  <a:pt x="253" y="371"/>
                </a:lnTo>
                <a:lnTo>
                  <a:pt x="253" y="374"/>
                </a:lnTo>
                <a:lnTo>
                  <a:pt x="255" y="379"/>
                </a:lnTo>
                <a:lnTo>
                  <a:pt x="255" y="383"/>
                </a:lnTo>
                <a:lnTo>
                  <a:pt x="253" y="384"/>
                </a:lnTo>
                <a:lnTo>
                  <a:pt x="248" y="384"/>
                </a:lnTo>
                <a:lnTo>
                  <a:pt x="246" y="386"/>
                </a:lnTo>
                <a:lnTo>
                  <a:pt x="246" y="398"/>
                </a:lnTo>
                <a:lnTo>
                  <a:pt x="246" y="401"/>
                </a:lnTo>
                <a:lnTo>
                  <a:pt x="241" y="403"/>
                </a:lnTo>
                <a:lnTo>
                  <a:pt x="239" y="403"/>
                </a:lnTo>
                <a:lnTo>
                  <a:pt x="233" y="407"/>
                </a:lnTo>
                <a:lnTo>
                  <a:pt x="229" y="408"/>
                </a:lnTo>
                <a:lnTo>
                  <a:pt x="226" y="408"/>
                </a:lnTo>
                <a:lnTo>
                  <a:pt x="226" y="407"/>
                </a:lnTo>
                <a:lnTo>
                  <a:pt x="222" y="401"/>
                </a:lnTo>
                <a:lnTo>
                  <a:pt x="217" y="398"/>
                </a:lnTo>
                <a:lnTo>
                  <a:pt x="214" y="395"/>
                </a:lnTo>
                <a:lnTo>
                  <a:pt x="210" y="395"/>
                </a:lnTo>
                <a:lnTo>
                  <a:pt x="205" y="395"/>
                </a:lnTo>
                <a:lnTo>
                  <a:pt x="203" y="393"/>
                </a:lnTo>
                <a:lnTo>
                  <a:pt x="200" y="389"/>
                </a:lnTo>
                <a:lnTo>
                  <a:pt x="198" y="384"/>
                </a:lnTo>
                <a:lnTo>
                  <a:pt x="197" y="381"/>
                </a:lnTo>
                <a:lnTo>
                  <a:pt x="197" y="378"/>
                </a:lnTo>
                <a:lnTo>
                  <a:pt x="195" y="376"/>
                </a:lnTo>
                <a:lnTo>
                  <a:pt x="192" y="376"/>
                </a:lnTo>
                <a:lnTo>
                  <a:pt x="188" y="379"/>
                </a:lnTo>
                <a:lnTo>
                  <a:pt x="185" y="379"/>
                </a:lnTo>
                <a:lnTo>
                  <a:pt x="181" y="383"/>
                </a:lnTo>
                <a:lnTo>
                  <a:pt x="178" y="386"/>
                </a:lnTo>
                <a:lnTo>
                  <a:pt x="176" y="391"/>
                </a:lnTo>
                <a:lnTo>
                  <a:pt x="173" y="393"/>
                </a:lnTo>
                <a:lnTo>
                  <a:pt x="168" y="391"/>
                </a:lnTo>
                <a:lnTo>
                  <a:pt x="166" y="395"/>
                </a:lnTo>
                <a:close/>
              </a:path>
            </a:pathLst>
          </a:custGeom>
          <a:solidFill>
            <a:srgbClr val="FFFFFF">
              <a:alpha val="85098"/>
            </a:srgbClr>
          </a:solidFill>
          <a:ln w="6350">
            <a:solidFill>
              <a:srgbClr val="AFABAB"/>
            </a:solidFill>
            <a:round/>
            <a:headEnd/>
            <a:tailEnd/>
          </a:ln>
          <a:effectLst>
            <a:outerShdw blurRad="50800" dist="38100" dir="2700000" algn="tl" rotWithShape="0">
              <a:prstClr val="black">
                <a:alpha val="40000"/>
              </a:prstClr>
            </a:outerShdw>
          </a:effectLst>
        </p:spPr>
        <p:txBody>
          <a:bodyPr vert="horz" wrap="square" lIns="44450" tIns="44450" rIns="44450" bIns="4445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ea typeface="+mn-ea"/>
              <a:cs typeface="+mn-cs"/>
            </a:endParaRPr>
          </a:p>
        </p:txBody>
      </p:sp>
      <p:sp>
        <p:nvSpPr>
          <p:cNvPr id="11" name="Title 10">
            <a:extLst>
              <a:ext uri="{FF2B5EF4-FFF2-40B4-BE49-F238E27FC236}">
                <a16:creationId xmlns:a16="http://schemas.microsoft.com/office/drawing/2014/main" id="{5CA49D4F-FE9A-082A-DE90-29DB60FD6641}"/>
              </a:ext>
            </a:extLst>
          </p:cNvPr>
          <p:cNvSpPr>
            <a:spLocks noGrp="1"/>
          </p:cNvSpPr>
          <p:nvPr>
            <p:ph type="title"/>
          </p:nvPr>
        </p:nvSpPr>
        <p:spPr/>
        <p:txBody>
          <a:bodyPr vert="horz" lIns="0" tIns="0" rIns="0" bIns="0" rtlCol="0" anchor="t" anchorCtr="0">
            <a:noAutofit/>
          </a:bodyPr>
          <a:lstStyle/>
          <a:p>
            <a:r>
              <a:rPr lang="en-US" sz="3600" dirty="0">
                <a:solidFill>
                  <a:srgbClr val="2E5A87"/>
                </a:solidFill>
              </a:rPr>
              <a:t>Ohio CCBHC Planning Grant Period</a:t>
            </a:r>
          </a:p>
        </p:txBody>
      </p:sp>
      <p:sp>
        <p:nvSpPr>
          <p:cNvPr id="49" name="TextBox 48">
            <a:extLst>
              <a:ext uri="{FF2B5EF4-FFF2-40B4-BE49-F238E27FC236}">
                <a16:creationId xmlns:a16="http://schemas.microsoft.com/office/drawing/2014/main" id="{E61001A7-D97E-CD8A-1C68-E39DB5B39DAB}"/>
              </a:ext>
            </a:extLst>
          </p:cNvPr>
          <p:cNvSpPr txBox="1"/>
          <p:nvPr/>
        </p:nvSpPr>
        <p:spPr bwMode="gray">
          <a:xfrm>
            <a:off x="6008035" y="0"/>
            <a:ext cx="914400" cy="914400"/>
          </a:xfrm>
          <a:prstGeom prst="rect">
            <a:avLst/>
          </a:prstGeom>
        </p:spPr>
        <p:txBody>
          <a:bodyPr wrap="none" lIns="0" rIns="0" rtlCol="0" anchor="t" anchorCtr="0">
            <a:normAutofit/>
          </a:bodyPr>
          <a:lstStyle/>
          <a:p>
            <a:pPr algn="l"/>
            <a:endParaRPr lang="en-US" sz="1600">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E8AEB8BB-7671-0397-B3CE-6635F32DFE06}"/>
              </a:ext>
            </a:extLst>
          </p:cNvPr>
          <p:cNvCxnSpPr>
            <a:cxnSpLocks/>
          </p:cNvCxnSpPr>
          <p:nvPr/>
        </p:nvCxnSpPr>
        <p:spPr>
          <a:xfrm flipH="1" flipV="1">
            <a:off x="6199632" y="3385684"/>
            <a:ext cx="2124995" cy="1132331"/>
          </a:xfrm>
          <a:prstGeom prst="line">
            <a:avLst/>
          </a:prstGeom>
          <a:ln>
            <a:solidFill>
              <a:srgbClr val="AFABAB"/>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E38DE51-6BDD-8640-E38F-232E7897CE7F}"/>
              </a:ext>
            </a:extLst>
          </p:cNvPr>
          <p:cNvCxnSpPr>
            <a:cxnSpLocks/>
          </p:cNvCxnSpPr>
          <p:nvPr/>
        </p:nvCxnSpPr>
        <p:spPr>
          <a:xfrm flipV="1">
            <a:off x="3452765" y="3491594"/>
            <a:ext cx="2230940" cy="1320891"/>
          </a:xfrm>
          <a:prstGeom prst="line">
            <a:avLst/>
          </a:prstGeom>
          <a:ln>
            <a:solidFill>
              <a:srgbClr val="AFABAB"/>
            </a:solidFill>
          </a:ln>
          <a:effectLst/>
        </p:spPr>
        <p:style>
          <a:lnRef idx="2">
            <a:schemeClr val="accent1"/>
          </a:lnRef>
          <a:fillRef idx="0">
            <a:schemeClr val="accent1"/>
          </a:fillRef>
          <a:effectRef idx="1">
            <a:schemeClr val="accent1"/>
          </a:effectRef>
          <a:fontRef idx="minor">
            <a:schemeClr val="tx1"/>
          </a:fontRef>
        </p:style>
      </p:cxnSp>
      <p:grpSp>
        <p:nvGrpSpPr>
          <p:cNvPr id="53" name="Group 52">
            <a:extLst>
              <a:ext uri="{FF2B5EF4-FFF2-40B4-BE49-F238E27FC236}">
                <a16:creationId xmlns:a16="http://schemas.microsoft.com/office/drawing/2014/main" id="{A780DCCF-A2E6-F36E-7E6E-CC3052EC75A0}"/>
              </a:ext>
            </a:extLst>
          </p:cNvPr>
          <p:cNvGrpSpPr/>
          <p:nvPr/>
        </p:nvGrpSpPr>
        <p:grpSpPr>
          <a:xfrm>
            <a:off x="1094160" y="3216150"/>
            <a:ext cx="2834640" cy="2834640"/>
            <a:chOff x="1646610" y="3163447"/>
            <a:chExt cx="2834640" cy="2834640"/>
          </a:xfrm>
          <a:solidFill>
            <a:srgbClr val="FFFFFF"/>
          </a:solidFill>
          <a:effectLst>
            <a:outerShdw blurRad="50800" dist="38100" dir="2700000" algn="tl" rotWithShape="0">
              <a:prstClr val="black">
                <a:alpha val="40000"/>
              </a:prstClr>
            </a:outerShdw>
          </a:effectLst>
        </p:grpSpPr>
        <p:sp>
          <p:nvSpPr>
            <p:cNvPr id="29" name="Oval 28">
              <a:extLst>
                <a:ext uri="{FF2B5EF4-FFF2-40B4-BE49-F238E27FC236}">
                  <a16:creationId xmlns:a16="http://schemas.microsoft.com/office/drawing/2014/main" id="{27FB4FAA-2A48-FE8F-82EA-9F153EC19545}"/>
                </a:ext>
              </a:extLst>
            </p:cNvPr>
            <p:cNvSpPr/>
            <p:nvPr/>
          </p:nvSpPr>
          <p:spPr>
            <a:xfrm>
              <a:off x="1646610" y="3163447"/>
              <a:ext cx="2834640" cy="2834640"/>
            </a:xfrm>
            <a:prstGeom prst="ellipse">
              <a:avLst/>
            </a:prstGeom>
            <a:grpFill/>
            <a:ln w="76200" cmpd="sng">
              <a:solidFill>
                <a:srgbClr val="2E5A87"/>
              </a:solid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defTabSz="914217"/>
              <a:endParaRPr lang="en-US">
                <a:solidFill>
                  <a:srgbClr val="445469"/>
                </a:solidFill>
                <a:latin typeface="Roboto" charset="0"/>
                <a:ea typeface="Roboto" charset="0"/>
                <a:cs typeface="Roboto" charset="0"/>
              </a:endParaRPr>
            </a:p>
          </p:txBody>
        </p:sp>
        <p:sp>
          <p:nvSpPr>
            <p:cNvPr id="37" name="TextBox 36">
              <a:extLst>
                <a:ext uri="{FF2B5EF4-FFF2-40B4-BE49-F238E27FC236}">
                  <a16:creationId xmlns:a16="http://schemas.microsoft.com/office/drawing/2014/main" id="{E7955235-8B3C-F3DD-F8B9-CDCA292196AD}"/>
                </a:ext>
              </a:extLst>
            </p:cNvPr>
            <p:cNvSpPr txBox="1"/>
            <p:nvPr/>
          </p:nvSpPr>
          <p:spPr>
            <a:xfrm>
              <a:off x="2046642" y="3425854"/>
              <a:ext cx="2034577" cy="2341959"/>
            </a:xfrm>
            <a:prstGeom prst="roundRect">
              <a:avLst/>
            </a:prstGeom>
            <a:noFill/>
          </p:spPr>
          <p:txBody>
            <a:bodyPr wrap="square" lIns="0" tIns="0" rIns="0" bIns="0" rtlCol="0">
              <a:spAutoFit/>
            </a:bodyPr>
            <a:lstStyle/>
            <a:p>
              <a:pPr algn="ctr" defTabSz="914217"/>
              <a:r>
                <a:rPr lang="en-US" sz="1400" b="0" i="0" dirty="0">
                  <a:effectLst/>
                  <a:ea typeface="Open Sans" panose="020B0606030504020204" pitchFamily="34" charset="0"/>
                  <a:cs typeface="Open Sans" panose="020B0606030504020204" pitchFamily="34" charset="0"/>
                </a:rPr>
                <a:t>The purpose </a:t>
              </a:r>
              <a:r>
                <a:rPr lang="en-US" sz="1400" dirty="0">
                  <a:ea typeface="Open Sans" panose="020B0606030504020204" pitchFamily="34" charset="0"/>
                  <a:cs typeface="Open Sans" panose="020B0606030504020204" pitchFamily="34" charset="0"/>
                </a:rPr>
                <a:t>of this one-year planning period is to </a:t>
              </a:r>
              <a:r>
                <a:rPr lang="en-US" sz="1400" b="1" i="0" dirty="0">
                  <a:effectLst/>
                  <a:ea typeface="Open Sans" panose="020B0606030504020204" pitchFamily="34" charset="0"/>
                  <a:cs typeface="Open Sans" panose="020B0606030504020204" pitchFamily="34" charset="0"/>
                </a:rPr>
                <a:t>develop OhioMHAS regulatory framework</a:t>
              </a:r>
              <a:r>
                <a:rPr lang="en-US" sz="1400" b="0" i="0" dirty="0">
                  <a:effectLst/>
                  <a:ea typeface="Open Sans" panose="020B0606030504020204" pitchFamily="34" charset="0"/>
                  <a:cs typeface="Open Sans" panose="020B0606030504020204" pitchFamily="34" charset="0"/>
                </a:rPr>
                <a:t> for certification of CCBHCs and </a:t>
              </a:r>
              <a:r>
                <a:rPr lang="en-US" sz="1400" b="1" i="0" dirty="0">
                  <a:effectLst/>
                  <a:ea typeface="Open Sans" panose="020B0606030504020204" pitchFamily="34" charset="0"/>
                  <a:cs typeface="Open Sans" panose="020B0606030504020204" pitchFamily="34" charset="0"/>
                </a:rPr>
                <a:t>develop an application to participate in a four-year CCBHC Medicaid Demonstration.</a:t>
              </a:r>
              <a:r>
                <a:rPr lang="en-US" sz="1400" b="0" i="0" dirty="0">
                  <a:effectLst/>
                  <a:ea typeface="Open Sans" panose="020B0606030504020204" pitchFamily="34" charset="0"/>
                  <a:cs typeface="Open Sans" panose="020B0606030504020204" pitchFamily="34" charset="0"/>
                </a:rPr>
                <a:t> </a:t>
              </a:r>
              <a:endParaRPr lang="en-US" sz="1400" dirty="0">
                <a:ea typeface="Open Sans" panose="020B0606030504020204" pitchFamily="34" charset="0"/>
                <a:cs typeface="Open Sans" panose="020B0606030504020204" pitchFamily="34" charset="0"/>
              </a:endParaRPr>
            </a:p>
          </p:txBody>
        </p:sp>
      </p:grpSp>
      <p:grpSp>
        <p:nvGrpSpPr>
          <p:cNvPr id="62" name="Group 61">
            <a:extLst>
              <a:ext uri="{FF2B5EF4-FFF2-40B4-BE49-F238E27FC236}">
                <a16:creationId xmlns:a16="http://schemas.microsoft.com/office/drawing/2014/main" id="{DD89336D-3319-ADC9-1656-C70057DC1481}"/>
              </a:ext>
            </a:extLst>
          </p:cNvPr>
          <p:cNvGrpSpPr/>
          <p:nvPr/>
        </p:nvGrpSpPr>
        <p:grpSpPr>
          <a:xfrm>
            <a:off x="4678680" y="2074274"/>
            <a:ext cx="2834640" cy="2834640"/>
            <a:chOff x="5019467" y="2119454"/>
            <a:chExt cx="2834640" cy="2834640"/>
          </a:xfrm>
          <a:solidFill>
            <a:srgbClr val="FFFFFF"/>
          </a:solidFill>
          <a:effectLst>
            <a:outerShdw blurRad="50800" dist="38100" dir="2700000" algn="tl" rotWithShape="0">
              <a:prstClr val="black">
                <a:alpha val="40000"/>
              </a:prstClr>
            </a:outerShdw>
          </a:effectLst>
        </p:grpSpPr>
        <p:sp>
          <p:nvSpPr>
            <p:cNvPr id="28" name="Oval 27">
              <a:extLst>
                <a:ext uri="{FF2B5EF4-FFF2-40B4-BE49-F238E27FC236}">
                  <a16:creationId xmlns:a16="http://schemas.microsoft.com/office/drawing/2014/main" id="{238B8002-12D1-65FA-32DD-B402C3E952C1}"/>
                </a:ext>
              </a:extLst>
            </p:cNvPr>
            <p:cNvSpPr/>
            <p:nvPr/>
          </p:nvSpPr>
          <p:spPr>
            <a:xfrm>
              <a:off x="5019467" y="2119454"/>
              <a:ext cx="2834640" cy="2834640"/>
            </a:xfrm>
            <a:prstGeom prst="ellipse">
              <a:avLst/>
            </a:prstGeom>
            <a:grpFill/>
            <a:ln w="76200" cmpd="sng">
              <a:solidFill>
                <a:srgbClr val="AB4743"/>
              </a:solid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defTabSz="914217"/>
              <a:endParaRPr lang="en-US">
                <a:solidFill>
                  <a:srgbClr val="445469"/>
                </a:solidFill>
                <a:ea typeface="Roboto" charset="0"/>
                <a:cs typeface="Roboto" charset="0"/>
              </a:endParaRPr>
            </a:p>
          </p:txBody>
        </p:sp>
        <p:sp>
          <p:nvSpPr>
            <p:cNvPr id="54" name="TextBox 53">
              <a:extLst>
                <a:ext uri="{FF2B5EF4-FFF2-40B4-BE49-F238E27FC236}">
                  <a16:creationId xmlns:a16="http://schemas.microsoft.com/office/drawing/2014/main" id="{01528DBE-32AD-4D3C-CD75-18EC747556BE}"/>
                </a:ext>
              </a:extLst>
            </p:cNvPr>
            <p:cNvSpPr txBox="1"/>
            <p:nvPr/>
          </p:nvSpPr>
          <p:spPr>
            <a:xfrm>
              <a:off x="5432225" y="2375827"/>
              <a:ext cx="2034577" cy="2344360"/>
            </a:xfrm>
            <a:prstGeom prst="rect">
              <a:avLst/>
            </a:prstGeom>
            <a:noFill/>
            <a:ln>
              <a:noFill/>
            </a:ln>
          </p:spPr>
          <p:txBody>
            <a:bodyPr wrap="square" lIns="0" tIns="0" rIns="0" bIns="0" rtlCol="0">
              <a:spAutoFit/>
            </a:bodyPr>
            <a:lstStyle/>
            <a:p>
              <a:pPr marR="0" lvl="0" algn="ctr">
                <a:lnSpc>
                  <a:spcPct val="107000"/>
                </a:lnSpc>
                <a:spcBef>
                  <a:spcPts val="0"/>
                </a:spcBef>
                <a:spcAft>
                  <a:spcPts val="800"/>
                </a:spcAft>
              </a:pPr>
              <a:r>
                <a:rPr lang="en-US" sz="1300" dirty="0">
                  <a:effectLst/>
                  <a:ea typeface="Open Sans" panose="020B0606030504020204" pitchFamily="34" charset="0"/>
                  <a:cs typeface="Open Sans" panose="020B0606030504020204" pitchFamily="34" charset="0"/>
                </a:rPr>
                <a:t>Ohio is a unique state consisting of </a:t>
              </a:r>
              <a:r>
                <a:rPr lang="en-US" sz="1300" b="1" dirty="0">
                  <a:effectLst/>
                  <a:ea typeface="Open Sans" panose="020B0606030504020204" pitchFamily="34" charset="0"/>
                  <a:cs typeface="Open Sans" panose="020B0606030504020204" pitchFamily="34" charset="0"/>
                </a:rPr>
                <a:t>urban, rural, and Appalachian areas</a:t>
              </a:r>
              <a:r>
                <a:rPr lang="en-US" sz="1300" dirty="0">
                  <a:effectLst/>
                  <a:ea typeface="Open Sans" panose="020B0606030504020204" pitchFamily="34" charset="0"/>
                  <a:cs typeface="Open Sans" panose="020B0606030504020204" pitchFamily="34" charset="0"/>
                </a:rPr>
                <a:t>. Each of these areas will likely require customization of the CCBHC model for the populations and geography covered. CCBHCs will also need to be </a:t>
              </a:r>
              <a:r>
                <a:rPr lang="en-US" sz="1300" b="1" dirty="0">
                  <a:effectLst/>
                  <a:ea typeface="Open Sans" panose="020B0606030504020204" pitchFamily="34" charset="0"/>
                  <a:cs typeface="Open Sans" panose="020B0606030504020204" pitchFamily="34" charset="0"/>
                </a:rPr>
                <a:t>designed to address health inequities across the board</a:t>
              </a:r>
              <a:r>
                <a:rPr lang="en-US" sz="1300" dirty="0">
                  <a:effectLst/>
                  <a:ea typeface="Open Sans" panose="020B0606030504020204" pitchFamily="34" charset="0"/>
                  <a:cs typeface="Open Sans" panose="020B0606030504020204" pitchFamily="34" charset="0"/>
                </a:rPr>
                <a:t>. </a:t>
              </a:r>
            </a:p>
          </p:txBody>
        </p:sp>
      </p:grpSp>
      <p:grpSp>
        <p:nvGrpSpPr>
          <p:cNvPr id="61" name="Group 60">
            <a:extLst>
              <a:ext uri="{FF2B5EF4-FFF2-40B4-BE49-F238E27FC236}">
                <a16:creationId xmlns:a16="http://schemas.microsoft.com/office/drawing/2014/main" id="{7FCF1C11-B5F3-14D6-FBC2-B0DA731D03DF}"/>
              </a:ext>
            </a:extLst>
          </p:cNvPr>
          <p:cNvGrpSpPr/>
          <p:nvPr/>
        </p:nvGrpSpPr>
        <p:grpSpPr>
          <a:xfrm>
            <a:off x="8222860" y="3304930"/>
            <a:ext cx="2834640" cy="2834640"/>
            <a:chOff x="8775310" y="3536774"/>
            <a:chExt cx="2834640" cy="2834640"/>
          </a:xfrm>
          <a:solidFill>
            <a:srgbClr val="FFFFFF"/>
          </a:solidFill>
          <a:effectLst>
            <a:outerShdw blurRad="50800" dist="38100" dir="2700000" algn="tl" rotWithShape="0">
              <a:prstClr val="black">
                <a:alpha val="40000"/>
              </a:prstClr>
            </a:outerShdw>
          </a:effectLst>
        </p:grpSpPr>
        <p:sp>
          <p:nvSpPr>
            <p:cNvPr id="30" name="Oval 29">
              <a:extLst>
                <a:ext uri="{FF2B5EF4-FFF2-40B4-BE49-F238E27FC236}">
                  <a16:creationId xmlns:a16="http://schemas.microsoft.com/office/drawing/2014/main" id="{F55FFCC8-0B61-B725-BD23-6F953F6B35D9}"/>
                </a:ext>
              </a:extLst>
            </p:cNvPr>
            <p:cNvSpPr/>
            <p:nvPr/>
          </p:nvSpPr>
          <p:spPr>
            <a:xfrm>
              <a:off x="8775310" y="3536774"/>
              <a:ext cx="2834640" cy="2834640"/>
            </a:xfrm>
            <a:prstGeom prst="ellipse">
              <a:avLst/>
            </a:prstGeom>
            <a:grpFill/>
            <a:ln w="76200" cmpd="sng">
              <a:solidFill>
                <a:srgbClr val="FFCE4A"/>
              </a:solidFill>
            </a:ln>
            <a:effectLst/>
          </p:spPr>
          <p:style>
            <a:lnRef idx="1">
              <a:schemeClr val="accent1"/>
            </a:lnRef>
            <a:fillRef idx="3">
              <a:schemeClr val="accent1"/>
            </a:fillRef>
            <a:effectRef idx="2">
              <a:schemeClr val="accent1"/>
            </a:effectRef>
            <a:fontRef idx="minor">
              <a:schemeClr val="lt1"/>
            </a:fontRef>
          </p:style>
          <p:txBody>
            <a:bodyPr lIns="121899" tIns="60950" rIns="121899" bIns="60950" rtlCol="0" anchor="ctr"/>
            <a:lstStyle/>
            <a:p>
              <a:pPr algn="ctr" defTabSz="914217"/>
              <a:endParaRPr lang="en-US">
                <a:solidFill>
                  <a:srgbClr val="445469"/>
                </a:solidFill>
                <a:ea typeface="Roboto" charset="0"/>
                <a:cs typeface="Roboto" charset="0"/>
              </a:endParaRPr>
            </a:p>
          </p:txBody>
        </p:sp>
        <p:sp>
          <p:nvSpPr>
            <p:cNvPr id="60" name="TextBox 59">
              <a:extLst>
                <a:ext uri="{FF2B5EF4-FFF2-40B4-BE49-F238E27FC236}">
                  <a16:creationId xmlns:a16="http://schemas.microsoft.com/office/drawing/2014/main" id="{AF70F492-5BB9-ABAC-F14C-10265A2072E3}"/>
                </a:ext>
              </a:extLst>
            </p:cNvPr>
            <p:cNvSpPr txBox="1"/>
            <p:nvPr/>
          </p:nvSpPr>
          <p:spPr bwMode="gray">
            <a:xfrm>
              <a:off x="9066951" y="3768196"/>
              <a:ext cx="2251358" cy="2386615"/>
            </a:xfrm>
            <a:prstGeom prst="rect">
              <a:avLst/>
            </a:prstGeom>
            <a:noFill/>
            <a:ln>
              <a:noFill/>
            </a:ln>
          </p:spPr>
          <p:txBody>
            <a:bodyPr wrap="square">
              <a:spAutoFit/>
            </a:bodyPr>
            <a:lstStyle/>
            <a:p>
              <a:pPr marR="0" lvl="0" algn="ctr">
                <a:lnSpc>
                  <a:spcPct val="107000"/>
                </a:lnSpc>
                <a:spcBef>
                  <a:spcPts val="0"/>
                </a:spcBef>
                <a:spcAft>
                  <a:spcPts val="800"/>
                </a:spcAft>
              </a:pPr>
              <a:r>
                <a:rPr lang="en-US" sz="1400" dirty="0">
                  <a:effectLst/>
                  <a:ea typeface="Open Sans" panose="020B0606030504020204" pitchFamily="34" charset="0"/>
                  <a:cs typeface="Open Sans" panose="020B0606030504020204" pitchFamily="34" charset="0"/>
                </a:rPr>
                <a:t>Ohio’s approach to planning for the demonstration will include a </a:t>
              </a:r>
              <a:r>
                <a:rPr lang="en-US" sz="1400" b="1" dirty="0">
                  <a:effectLst/>
                  <a:ea typeface="Open Sans" panose="020B0606030504020204" pitchFamily="34" charset="0"/>
                  <a:cs typeface="Open Sans" panose="020B0606030504020204" pitchFamily="34" charset="0"/>
                </a:rPr>
                <a:t>strategic and selective process designed to test the CCBHC model(s)</a:t>
              </a:r>
              <a:r>
                <a:rPr lang="en-US" sz="1400" dirty="0">
                  <a:effectLst/>
                  <a:ea typeface="Open Sans" panose="020B0606030504020204" pitchFamily="34" charset="0"/>
                  <a:cs typeface="Open Sans" panose="020B0606030504020204" pitchFamily="34" charset="0"/>
                </a:rPr>
                <a:t>. The state intends to select </a:t>
              </a:r>
              <a:r>
                <a:rPr lang="en-US" sz="1400" b="1" dirty="0">
                  <a:effectLst/>
                  <a:ea typeface="Open Sans" panose="020B0606030504020204" pitchFamily="34" charset="0"/>
                  <a:cs typeface="Open Sans" panose="020B0606030504020204" pitchFamily="34" charset="0"/>
                </a:rPr>
                <a:t>one provider for each of three areas; urban, rural and Appalachian</a:t>
              </a:r>
              <a:r>
                <a:rPr lang="en-US" sz="1400" dirty="0">
                  <a:effectLst/>
                  <a:ea typeface="Open Sans" panose="020B0606030504020204" pitchFamily="34" charset="0"/>
                  <a:cs typeface="Open Sans" panose="020B0606030504020204" pitchFamily="34" charset="0"/>
                </a:rPr>
                <a:t>. </a:t>
              </a:r>
            </a:p>
          </p:txBody>
        </p:sp>
      </p:grpSp>
      <p:sp>
        <p:nvSpPr>
          <p:cNvPr id="63" name="Rectangle 62">
            <a:extLst>
              <a:ext uri="{FF2B5EF4-FFF2-40B4-BE49-F238E27FC236}">
                <a16:creationId xmlns:a16="http://schemas.microsoft.com/office/drawing/2014/main" id="{A02447C8-E39A-F47F-A6F2-BBEE6AF173EF}"/>
              </a:ext>
            </a:extLst>
          </p:cNvPr>
          <p:cNvSpPr/>
          <p:nvPr/>
        </p:nvSpPr>
        <p:spPr>
          <a:xfrm>
            <a:off x="1486869" y="3004321"/>
            <a:ext cx="2087134" cy="1089116"/>
          </a:xfrm>
          <a:prstGeom prst="rect">
            <a:avLst/>
          </a:prstGeom>
          <a:noFill/>
        </p:spPr>
        <p:txBody>
          <a:bodyPr wrap="none" lIns="91440" tIns="45720" rIns="91440" bIns="45720">
            <a:prstTxWarp prst="textArchUp">
              <a:avLst>
                <a:gd name="adj" fmla="val 10233777"/>
              </a:avLst>
            </a:prstTxWarp>
            <a:spAutoFit/>
          </a:bodyPr>
          <a:lstStyle/>
          <a:p>
            <a:pPr algn="ctr"/>
            <a:r>
              <a:rPr lang="en-US" sz="2000" dirty="0">
                <a:ln w="0"/>
                <a:effectLst>
                  <a:outerShdw blurRad="38100" dist="19050" dir="2700000" algn="tl" rotWithShape="0">
                    <a:schemeClr val="dk1">
                      <a:alpha val="40000"/>
                    </a:schemeClr>
                  </a:outerShdw>
                </a:effectLst>
                <a:ea typeface="Open Sans" panose="020B0606030504020204" pitchFamily="34" charset="0"/>
                <a:cs typeface="Open Sans" panose="020B0606030504020204" pitchFamily="34" charset="0"/>
              </a:rPr>
              <a:t>Purpose</a:t>
            </a:r>
            <a:endParaRPr lang="en-US" sz="3200" b="0" cap="none" spc="0" dirty="0">
              <a:ln w="0"/>
              <a:solidFill>
                <a:schemeClr val="tx1"/>
              </a:solidFill>
              <a:effectLst>
                <a:outerShdw blurRad="38100" dist="19050" dir="2700000" algn="tl" rotWithShape="0">
                  <a:schemeClr val="dk1">
                    <a:alpha val="40000"/>
                  </a:schemeClr>
                </a:outerShdw>
              </a:effectLst>
              <a:ea typeface="Open Sans" panose="020B0606030504020204" pitchFamily="34" charset="0"/>
              <a:cs typeface="Open Sans" panose="020B0606030504020204" pitchFamily="34" charset="0"/>
            </a:endParaRPr>
          </a:p>
        </p:txBody>
      </p:sp>
      <p:sp>
        <p:nvSpPr>
          <p:cNvPr id="64" name="Rectangle 63">
            <a:extLst>
              <a:ext uri="{FF2B5EF4-FFF2-40B4-BE49-F238E27FC236}">
                <a16:creationId xmlns:a16="http://schemas.microsoft.com/office/drawing/2014/main" id="{7A20FA37-EC56-F1EE-2994-FB217FAB936E}"/>
              </a:ext>
            </a:extLst>
          </p:cNvPr>
          <p:cNvSpPr/>
          <p:nvPr/>
        </p:nvSpPr>
        <p:spPr>
          <a:xfrm>
            <a:off x="4834057" y="4279039"/>
            <a:ext cx="2531196" cy="886421"/>
          </a:xfrm>
          <a:prstGeom prst="rect">
            <a:avLst/>
          </a:prstGeom>
          <a:noFill/>
        </p:spPr>
        <p:txBody>
          <a:bodyPr wrap="none" lIns="91440" tIns="45720" rIns="91440" bIns="45720">
            <a:prstTxWarp prst="textArchDown">
              <a:avLst>
                <a:gd name="adj" fmla="val 20922268"/>
              </a:avLst>
            </a:prstTxWarp>
            <a:spAutoFit/>
          </a:bodyPr>
          <a:lstStyle/>
          <a:p>
            <a:pPr algn="ctr"/>
            <a:r>
              <a:rPr lang="en-US" sz="2000" dirty="0">
                <a:ln w="0"/>
                <a:effectLst>
                  <a:outerShdw blurRad="38100" dist="19050" dir="2700000" algn="tl" rotWithShape="0">
                    <a:schemeClr val="dk1">
                      <a:alpha val="40000"/>
                    </a:schemeClr>
                  </a:outerShdw>
                </a:effectLst>
                <a:ea typeface="Open Sans" panose="020B0606030504020204" pitchFamily="34" charset="0"/>
                <a:cs typeface="Open Sans" panose="020B0606030504020204" pitchFamily="34" charset="0"/>
              </a:rPr>
              <a:t>Specifications</a:t>
            </a:r>
            <a:endParaRPr lang="en-US" sz="3200" b="0" cap="none" spc="0" dirty="0">
              <a:ln w="0"/>
              <a:solidFill>
                <a:schemeClr val="tx1"/>
              </a:solidFill>
              <a:effectLst>
                <a:outerShdw blurRad="38100" dist="19050" dir="2700000" algn="tl" rotWithShape="0">
                  <a:schemeClr val="dk1">
                    <a:alpha val="40000"/>
                  </a:schemeClr>
                </a:outerShdw>
              </a:effectLst>
              <a:ea typeface="Open Sans" panose="020B0606030504020204" pitchFamily="34" charset="0"/>
              <a:cs typeface="Open Sans" panose="020B0606030504020204" pitchFamily="34" charset="0"/>
            </a:endParaRPr>
          </a:p>
        </p:txBody>
      </p:sp>
      <p:sp>
        <p:nvSpPr>
          <p:cNvPr id="65" name="Rectangle 64">
            <a:extLst>
              <a:ext uri="{FF2B5EF4-FFF2-40B4-BE49-F238E27FC236}">
                <a16:creationId xmlns:a16="http://schemas.microsoft.com/office/drawing/2014/main" id="{2A52BE1D-5E6D-89B9-A6EB-E23CF5172BF4}"/>
              </a:ext>
            </a:extLst>
          </p:cNvPr>
          <p:cNvSpPr/>
          <p:nvPr/>
        </p:nvSpPr>
        <p:spPr>
          <a:xfrm>
            <a:off x="8605407" y="3082132"/>
            <a:ext cx="2069546" cy="1089116"/>
          </a:xfrm>
          <a:prstGeom prst="rect">
            <a:avLst/>
          </a:prstGeom>
          <a:noFill/>
        </p:spPr>
        <p:txBody>
          <a:bodyPr wrap="none" lIns="91440" tIns="45720" rIns="91440" bIns="45720">
            <a:prstTxWarp prst="textArchUp">
              <a:avLst>
                <a:gd name="adj" fmla="val 10233777"/>
              </a:avLst>
            </a:prstTxWarp>
            <a:spAutoFit/>
          </a:bodyPr>
          <a:lstStyle/>
          <a:p>
            <a:pPr algn="ctr"/>
            <a:r>
              <a:rPr lang="en-US" sz="2000" dirty="0">
                <a:ln w="0"/>
                <a:effectLst>
                  <a:outerShdw blurRad="38100" dist="19050" dir="2700000" algn="tl" rotWithShape="0">
                    <a:schemeClr val="dk1">
                      <a:alpha val="40000"/>
                    </a:schemeClr>
                  </a:outerShdw>
                </a:effectLst>
                <a:ea typeface="Open Sans" panose="020B0606030504020204" pitchFamily="34" charset="0"/>
                <a:cs typeface="Open Sans" panose="020B0606030504020204" pitchFamily="34" charset="0"/>
              </a:rPr>
              <a:t>Approach</a:t>
            </a:r>
            <a:endParaRPr lang="en-US" sz="3200" b="0" cap="none" spc="0" dirty="0">
              <a:ln w="0"/>
              <a:solidFill>
                <a:schemeClr val="tx1"/>
              </a:solidFill>
              <a:effectLst>
                <a:outerShdw blurRad="38100" dist="19050" dir="2700000" algn="tl" rotWithShape="0">
                  <a:schemeClr val="dk1">
                    <a:alpha val="40000"/>
                  </a:schemeClr>
                </a:outerShdw>
              </a:effectLst>
              <a:ea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996183B8-FCC3-498A-A649-BA622646C8D2}"/>
              </a:ext>
            </a:extLst>
          </p:cNvPr>
          <p:cNvCxnSpPr/>
          <p:nvPr/>
        </p:nvCxnSpPr>
        <p:spPr>
          <a:xfrm>
            <a:off x="2280974" y="6271384"/>
            <a:ext cx="0" cy="537587"/>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FDBDEEC-D297-49EA-B643-9B439C7BA5AB}"/>
              </a:ext>
            </a:extLst>
          </p:cNvPr>
          <p:cNvPicPr>
            <a:picLocks noChangeAspect="1"/>
          </p:cNvPicPr>
          <p:nvPr/>
        </p:nvPicPr>
        <p:blipFill>
          <a:blip r:embed="rId3"/>
          <a:stretch>
            <a:fillRect/>
          </a:stretch>
        </p:blipFill>
        <p:spPr>
          <a:xfrm>
            <a:off x="2321125" y="6326234"/>
            <a:ext cx="1131640" cy="419535"/>
          </a:xfrm>
          <a:prstGeom prst="rect">
            <a:avLst/>
          </a:prstGeom>
        </p:spPr>
      </p:pic>
    </p:spTree>
    <p:extLst>
      <p:ext uri="{BB962C8B-B14F-4D97-AF65-F5344CB8AC3E}">
        <p14:creationId xmlns:p14="http://schemas.microsoft.com/office/powerpoint/2010/main" val="153756278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Straight Connector 53">
            <a:extLst>
              <a:ext uri="{FF2B5EF4-FFF2-40B4-BE49-F238E27FC236}">
                <a16:creationId xmlns:a16="http://schemas.microsoft.com/office/drawing/2014/main" id="{A8748430-F897-4FE4-957E-8FC9AFFD1FAB}"/>
              </a:ext>
            </a:extLst>
          </p:cNvPr>
          <p:cNvCxnSpPr>
            <a:cxnSpLocks/>
          </p:cNvCxnSpPr>
          <p:nvPr/>
        </p:nvCxnSpPr>
        <p:spPr>
          <a:xfrm>
            <a:off x="7881840" y="1906905"/>
            <a:ext cx="0" cy="364675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A65A2954-AFEE-4988-AEAE-AB5653C5D1E5}"/>
              </a:ext>
            </a:extLst>
          </p:cNvPr>
          <p:cNvSpPr/>
          <p:nvPr/>
        </p:nvSpPr>
        <p:spPr bwMode="gray">
          <a:xfrm>
            <a:off x="4112182" y="1507800"/>
            <a:ext cx="3546330" cy="3867632"/>
          </a:xfrm>
          <a:prstGeom prst="rect">
            <a:avLst/>
          </a:prstGeom>
          <a:solidFill>
            <a:srgbClr val="E6E6E6"/>
          </a:solidFill>
          <a:ln w="19050" algn="ctr">
            <a:solidFill>
              <a:srgbClr val="C00000"/>
            </a:solidFill>
            <a:prstDash val="dash"/>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srgbClr val="FFFFFF"/>
              </a:solidFill>
              <a:effectLst/>
              <a:uLnTx/>
              <a:uFillTx/>
              <a:latin typeface="Source Sans Pro"/>
              <a:ea typeface="+mn-ea"/>
              <a:cs typeface="+mn-cs"/>
            </a:endParaRPr>
          </a:p>
        </p:txBody>
      </p:sp>
      <p:sp>
        <p:nvSpPr>
          <p:cNvPr id="46" name="TextBox 45">
            <a:extLst>
              <a:ext uri="{FF2B5EF4-FFF2-40B4-BE49-F238E27FC236}">
                <a16:creationId xmlns:a16="http://schemas.microsoft.com/office/drawing/2014/main" id="{479E1947-D60D-4DA1-9E02-09A42DCB7BE4}"/>
              </a:ext>
            </a:extLst>
          </p:cNvPr>
          <p:cNvSpPr txBox="1"/>
          <p:nvPr/>
        </p:nvSpPr>
        <p:spPr>
          <a:xfrm>
            <a:off x="4229662" y="2793752"/>
            <a:ext cx="3118104" cy="275075"/>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26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ource Sans Pro"/>
                <a:ea typeface="Open Sans" panose="020B0606030504020204" pitchFamily="34" charset="0"/>
                <a:cs typeface="Open Sans" panose="020B0606030504020204" pitchFamily="34" charset="0"/>
              </a:rPr>
              <a:t>Planning Grant</a:t>
            </a:r>
            <a:endParaRPr kumimoji="0" lang="en-US" sz="1200" b="0" i="0" u="none" strike="noStrike" kern="1200" cap="none" spc="0" normalizeH="0" baseline="0" noProof="0">
              <a:ln>
                <a:noFill/>
              </a:ln>
              <a:solidFill>
                <a:srgbClr val="000000"/>
              </a:solidFill>
              <a:effectLst/>
              <a:uLnTx/>
              <a:uFillTx/>
              <a:latin typeface="Source Sans Pro"/>
              <a:ea typeface="Open Sans" panose="020B0606030504020204" pitchFamily="34" charset="0"/>
              <a:cs typeface="Open Sans" panose="020B0606030504020204" pitchFamily="34" charset="0"/>
            </a:endParaRPr>
          </a:p>
        </p:txBody>
      </p:sp>
      <p:cxnSp>
        <p:nvCxnSpPr>
          <p:cNvPr id="50" name="Straight Connector 49">
            <a:extLst>
              <a:ext uri="{FF2B5EF4-FFF2-40B4-BE49-F238E27FC236}">
                <a16:creationId xmlns:a16="http://schemas.microsoft.com/office/drawing/2014/main" id="{EB285E08-B8EB-491D-9B83-D5A0D97F7C6F}"/>
              </a:ext>
            </a:extLst>
          </p:cNvPr>
          <p:cNvCxnSpPr>
            <a:cxnSpLocks/>
          </p:cNvCxnSpPr>
          <p:nvPr/>
        </p:nvCxnSpPr>
        <p:spPr>
          <a:xfrm>
            <a:off x="4229662" y="3112034"/>
            <a:ext cx="3118104" cy="0"/>
          </a:xfrm>
          <a:prstGeom prst="line">
            <a:avLst/>
          </a:prstGeom>
          <a:ln w="57150">
            <a:solidFill>
              <a:srgbClr val="AB4743"/>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DEEEC164-33C9-4C9C-9E8F-111ABC59152E}"/>
              </a:ext>
            </a:extLst>
          </p:cNvPr>
          <p:cNvSpPr txBox="1"/>
          <p:nvPr/>
        </p:nvSpPr>
        <p:spPr>
          <a:xfrm>
            <a:off x="4229662" y="3159441"/>
            <a:ext cx="3119985"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ource Sans Pro"/>
                <a:ea typeface="Open Sans" panose="020B0606030504020204" pitchFamily="34" charset="0"/>
                <a:cs typeface="Open Sans" panose="020B0606030504020204" pitchFamily="34" charset="0"/>
              </a:rPr>
              <a:t>As part of the planning process, Ohio will </a:t>
            </a:r>
            <a:r>
              <a:rPr kumimoji="0" lang="en-US" sz="1400" b="1" i="0" u="none" strike="noStrike" kern="1200" cap="none" spc="0" normalizeH="0" baseline="0" noProof="0" dirty="0">
                <a:ln>
                  <a:noFill/>
                </a:ln>
                <a:solidFill>
                  <a:srgbClr val="2E5A87"/>
                </a:solidFill>
                <a:effectLst/>
                <a:uLnTx/>
                <a:uFillTx/>
                <a:latin typeface="Source Sans Pro"/>
                <a:ea typeface="Open Sans" panose="020B0606030504020204" pitchFamily="34" charset="0"/>
                <a:cs typeface="Open Sans" panose="020B0606030504020204" pitchFamily="34" charset="0"/>
              </a:rPr>
              <a:t>develop a future CCBHC Demonstration timeline </a:t>
            </a:r>
            <a:r>
              <a:rPr kumimoji="0" lang="en-US" sz="1400" b="0" i="0" u="none" strike="noStrike" kern="1200" cap="none" spc="0" normalizeH="0" baseline="0" noProof="0" dirty="0">
                <a:ln>
                  <a:noFill/>
                </a:ln>
                <a:solidFill>
                  <a:srgbClr val="000000"/>
                </a:solidFill>
                <a:effectLst/>
                <a:uLnTx/>
                <a:uFillTx/>
                <a:latin typeface="Source Sans Pro"/>
                <a:ea typeface="Open Sans" panose="020B0606030504020204" pitchFamily="34" charset="0"/>
                <a:cs typeface="Open Sans" panose="020B0606030504020204" pitchFamily="34" charset="0"/>
              </a:rPr>
              <a:t>that considers time needed to make regulatory and systems changes as well as </a:t>
            </a:r>
            <a:r>
              <a:rPr kumimoji="0" lang="en-US" sz="1400" b="1" i="0" u="none" strike="noStrike" kern="1200" cap="none" spc="0" normalizeH="0" baseline="0" noProof="0" dirty="0">
                <a:ln>
                  <a:noFill/>
                </a:ln>
                <a:solidFill>
                  <a:srgbClr val="2E5A87"/>
                </a:solidFill>
                <a:effectLst/>
                <a:uLnTx/>
                <a:uFillTx/>
                <a:latin typeface="Source Sans Pro"/>
                <a:ea typeface="Open Sans" panose="020B0606030504020204" pitchFamily="34" charset="0"/>
                <a:cs typeface="Open Sans" panose="020B0606030504020204" pitchFamily="34" charset="0"/>
              </a:rPr>
              <a:t>planning for operational activities necessary to support providers</a:t>
            </a:r>
            <a:r>
              <a:rPr kumimoji="0" lang="en-US" sz="1400" b="0" i="0" u="none" strike="noStrike" kern="1200" cap="none" spc="0" normalizeH="0" baseline="0" noProof="0" dirty="0">
                <a:ln>
                  <a:noFill/>
                </a:ln>
                <a:solidFill>
                  <a:srgbClr val="000000"/>
                </a:solidFill>
                <a:effectLst/>
                <a:uLnTx/>
                <a:uFillTx/>
                <a:latin typeface="Source Sans Pro"/>
                <a:ea typeface="Open Sans" panose="020B0606030504020204" pitchFamily="34" charset="0"/>
                <a:cs typeface="Open Sans" panose="020B0606030504020204" pitchFamily="34" charset="0"/>
              </a:rPr>
              <a:t> for a successful future implementation.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2E5A87"/>
              </a:solidFill>
              <a:effectLst/>
              <a:uLnTx/>
              <a:uFillTx/>
              <a:latin typeface="Source Sans Pro"/>
              <a:ea typeface="Open Sans" panose="020B0606030504020204" pitchFamily="34" charset="0"/>
              <a:cs typeface="Open Sans" panose="020B0606030504020204" pitchFamily="34" charset="0"/>
            </a:endParaRPr>
          </a:p>
        </p:txBody>
      </p:sp>
      <p:grpSp>
        <p:nvGrpSpPr>
          <p:cNvPr id="87" name="Group 86">
            <a:extLst>
              <a:ext uri="{FF2B5EF4-FFF2-40B4-BE49-F238E27FC236}">
                <a16:creationId xmlns:a16="http://schemas.microsoft.com/office/drawing/2014/main" id="{571D2FCD-6AC5-4C00-B735-DFB246FD3959}"/>
              </a:ext>
            </a:extLst>
          </p:cNvPr>
          <p:cNvGrpSpPr/>
          <p:nvPr/>
        </p:nvGrpSpPr>
        <p:grpSpPr>
          <a:xfrm>
            <a:off x="5489534" y="1847334"/>
            <a:ext cx="791624" cy="780700"/>
            <a:chOff x="4572583" y="2142860"/>
            <a:chExt cx="719887" cy="691228"/>
          </a:xfrm>
        </p:grpSpPr>
        <p:sp>
          <p:nvSpPr>
            <p:cNvPr id="88" name="Oval 87">
              <a:extLst>
                <a:ext uri="{FF2B5EF4-FFF2-40B4-BE49-F238E27FC236}">
                  <a16:creationId xmlns:a16="http://schemas.microsoft.com/office/drawing/2014/main" id="{C158F156-446E-4F81-B532-F1503C0287DA}"/>
                </a:ext>
              </a:extLst>
            </p:cNvPr>
            <p:cNvSpPr/>
            <p:nvPr/>
          </p:nvSpPr>
          <p:spPr bwMode="gray">
            <a:xfrm>
              <a:off x="4572583" y="2142860"/>
              <a:ext cx="719887" cy="691228"/>
            </a:xfrm>
            <a:prstGeom prst="ellipse">
              <a:avLst/>
            </a:prstGeom>
            <a:solidFill>
              <a:schemeClr val="bg1"/>
            </a:solidFill>
            <a:ln w="19050" algn="ctr">
              <a:solidFill>
                <a:srgbClr val="2E5A87"/>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srgbClr val="FFFFFF"/>
                </a:solidFill>
                <a:effectLst/>
                <a:uLnTx/>
                <a:uFillTx/>
                <a:latin typeface="Source Sans Pro"/>
                <a:ea typeface="+mn-ea"/>
                <a:cs typeface="+mn-cs"/>
              </a:endParaRPr>
            </a:p>
          </p:txBody>
        </p:sp>
        <p:pic>
          <p:nvPicPr>
            <p:cNvPr id="89" name="Graphic 88" descr="Target outline">
              <a:extLst>
                <a:ext uri="{FF2B5EF4-FFF2-40B4-BE49-F238E27FC236}">
                  <a16:creationId xmlns:a16="http://schemas.microsoft.com/office/drawing/2014/main" id="{AD6A2ACF-C889-41E1-8F90-E2C0A225B7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87514" y="2153527"/>
              <a:ext cx="672773" cy="672773"/>
            </a:xfrm>
            <a:prstGeom prst="rect">
              <a:avLst/>
            </a:prstGeom>
          </p:spPr>
        </p:pic>
      </p:grpSp>
      <p:sp>
        <p:nvSpPr>
          <p:cNvPr id="17" name="TextBox 16">
            <a:extLst>
              <a:ext uri="{FF2B5EF4-FFF2-40B4-BE49-F238E27FC236}">
                <a16:creationId xmlns:a16="http://schemas.microsoft.com/office/drawing/2014/main" id="{7F63B77D-5354-4AB7-B9D6-F6C4150500CB}"/>
              </a:ext>
            </a:extLst>
          </p:cNvPr>
          <p:cNvSpPr txBox="1"/>
          <p:nvPr/>
        </p:nvSpPr>
        <p:spPr bwMode="gray">
          <a:xfrm>
            <a:off x="5138328" y="1396851"/>
            <a:ext cx="1473225" cy="332465"/>
          </a:xfrm>
          <a:prstGeom prst="rect">
            <a:avLst/>
          </a:prstGeom>
          <a:solidFill>
            <a:schemeClr val="bg1"/>
          </a:solidFill>
          <a:ln>
            <a:solidFill>
              <a:srgbClr val="C00000"/>
            </a:solidFill>
          </a:ln>
        </p:spPr>
        <p:txBody>
          <a:bodyPr wrap="square" lIns="0" rIns="0" rtlCol="0" anchor="t" anchorCtr="0">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A2F36"/>
                </a:solidFill>
                <a:effectLst/>
                <a:uLnTx/>
                <a:uFillTx/>
                <a:latin typeface="Source Sans Pro"/>
                <a:ea typeface="Open Sans" panose="020B0606030504020204" pitchFamily="34" charset="0"/>
                <a:cs typeface="Open Sans" panose="020B0606030504020204" pitchFamily="34" charset="0"/>
              </a:rPr>
              <a:t>WE ARE HERE</a:t>
            </a:r>
          </a:p>
        </p:txBody>
      </p:sp>
      <p:sp>
        <p:nvSpPr>
          <p:cNvPr id="11" name="Title 10">
            <a:extLst>
              <a:ext uri="{FF2B5EF4-FFF2-40B4-BE49-F238E27FC236}">
                <a16:creationId xmlns:a16="http://schemas.microsoft.com/office/drawing/2014/main" id="{5CA49D4F-FE9A-082A-DE90-29DB60FD6641}"/>
              </a:ext>
            </a:extLst>
          </p:cNvPr>
          <p:cNvSpPr>
            <a:spLocks noGrp="1"/>
          </p:cNvSpPr>
          <p:nvPr>
            <p:ph type="title"/>
          </p:nvPr>
        </p:nvSpPr>
        <p:spPr/>
        <p:txBody>
          <a:bodyPr vert="horz" lIns="0" tIns="0" rIns="0" bIns="0" rtlCol="0" anchor="t" anchorCtr="0">
            <a:noAutofit/>
          </a:bodyPr>
          <a:lstStyle/>
          <a:p>
            <a:r>
              <a:rPr lang="en-US" sz="3600" dirty="0">
                <a:solidFill>
                  <a:srgbClr val="2E5A87"/>
                </a:solidFill>
              </a:rPr>
              <a:t>CCBHC Planning Grant Period Timeline</a:t>
            </a:r>
          </a:p>
        </p:txBody>
      </p:sp>
      <p:sp>
        <p:nvSpPr>
          <p:cNvPr id="45" name="TextBox 44">
            <a:extLst>
              <a:ext uri="{FF2B5EF4-FFF2-40B4-BE49-F238E27FC236}">
                <a16:creationId xmlns:a16="http://schemas.microsoft.com/office/drawing/2014/main" id="{15F7781B-C82A-4893-91CE-C86AC4BE052B}"/>
              </a:ext>
            </a:extLst>
          </p:cNvPr>
          <p:cNvSpPr txBox="1"/>
          <p:nvPr/>
        </p:nvSpPr>
        <p:spPr>
          <a:xfrm>
            <a:off x="547421" y="2793752"/>
            <a:ext cx="3118104" cy="275075"/>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26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ource Sans Pro"/>
                <a:ea typeface="Open Sans" panose="020B0606030504020204" pitchFamily="34" charset="0"/>
                <a:cs typeface="Open Sans" panose="020B0606030504020204" pitchFamily="34" charset="0"/>
              </a:rPr>
              <a:t>Grant Award</a:t>
            </a:r>
          </a:p>
        </p:txBody>
      </p:sp>
      <p:cxnSp>
        <p:nvCxnSpPr>
          <p:cNvPr id="49" name="Straight Connector 48">
            <a:extLst>
              <a:ext uri="{FF2B5EF4-FFF2-40B4-BE49-F238E27FC236}">
                <a16:creationId xmlns:a16="http://schemas.microsoft.com/office/drawing/2014/main" id="{6D76014F-9752-4E21-BA47-8110A0FA12A5}"/>
              </a:ext>
            </a:extLst>
          </p:cNvPr>
          <p:cNvCxnSpPr>
            <a:cxnSpLocks/>
          </p:cNvCxnSpPr>
          <p:nvPr/>
        </p:nvCxnSpPr>
        <p:spPr>
          <a:xfrm>
            <a:off x="547421" y="3112034"/>
            <a:ext cx="3118104" cy="0"/>
          </a:xfrm>
          <a:prstGeom prst="line">
            <a:avLst/>
          </a:prstGeom>
          <a:ln w="57150">
            <a:solidFill>
              <a:srgbClr val="AB4743"/>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A3C2338E-815A-4D8E-A671-5A240CA3D6C8}"/>
              </a:ext>
            </a:extLst>
          </p:cNvPr>
          <p:cNvSpPr txBox="1"/>
          <p:nvPr/>
        </p:nvSpPr>
        <p:spPr>
          <a:xfrm>
            <a:off x="480951" y="3510794"/>
            <a:ext cx="3119985" cy="135421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1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ource Sans Pro"/>
                <a:ea typeface="Open Sans" panose="020B0606030504020204" pitchFamily="34" charset="0"/>
                <a:cs typeface="Open Sans" panose="020B0606030504020204" pitchFamily="34" charset="0"/>
              </a:rPr>
              <a:t>Under the leadership of Directors Criss (OhioMHAS) and Corcoran (ODM) </a:t>
            </a:r>
            <a:r>
              <a:rPr kumimoji="0" lang="en-US" sz="1400" b="1" i="0" u="none" strike="noStrike" kern="1200" cap="none" spc="0" normalizeH="0" baseline="0" noProof="0" dirty="0">
                <a:ln>
                  <a:noFill/>
                </a:ln>
                <a:solidFill>
                  <a:srgbClr val="2E5A87"/>
                </a:solidFill>
                <a:effectLst/>
                <a:uLnTx/>
                <a:uFillTx/>
                <a:latin typeface="Source Sans Pro"/>
                <a:ea typeface="Open Sans" panose="020B0606030504020204" pitchFamily="34" charset="0"/>
                <a:cs typeface="Open Sans" panose="020B0606030504020204" pitchFamily="34" charset="0"/>
              </a:rPr>
              <a:t>Ohio was one of 15 states awarded a $1 million, one-year CCBHC federal planning grant </a:t>
            </a:r>
            <a:r>
              <a:rPr kumimoji="0" lang="en-US" sz="1400" b="0" i="0" u="none" strike="noStrike" kern="1200" cap="none" spc="0" normalizeH="0" baseline="0" noProof="0" dirty="0">
                <a:ln>
                  <a:noFill/>
                </a:ln>
                <a:solidFill>
                  <a:prstClr val="black"/>
                </a:solidFill>
                <a:effectLst/>
                <a:uLnTx/>
                <a:uFillTx/>
                <a:latin typeface="Source Sans Pro"/>
                <a:ea typeface="Open Sans" panose="020B0606030504020204" pitchFamily="34" charset="0"/>
                <a:cs typeface="Open Sans" panose="020B0606030504020204" pitchFamily="34" charset="0"/>
              </a:rPr>
              <a:t>from SAMHSA. </a:t>
            </a:r>
            <a:br>
              <a:rPr kumimoji="0" lang="en-US" sz="1200" b="0" i="0" u="none" strike="noStrike" kern="1200" cap="none" spc="0" normalizeH="0" baseline="0" noProof="0" dirty="0">
                <a:ln>
                  <a:noFill/>
                </a:ln>
                <a:solidFill>
                  <a:srgbClr val="2A2F36"/>
                </a:solidFill>
                <a:effectLst/>
                <a:uLnTx/>
                <a:uFillTx/>
                <a:latin typeface="Source Sans Pro"/>
                <a:ea typeface="Open Sans" panose="020B0606030504020204" pitchFamily="34" charset="0"/>
                <a:cs typeface="Open Sans" panose="020B0606030504020204" pitchFamily="34" charset="0"/>
              </a:rPr>
            </a:br>
            <a:endParaRPr kumimoji="0" lang="en-US" sz="1200" b="0" i="0" u="none" strike="noStrike" kern="1200" cap="none" spc="0" normalizeH="0" baseline="0" noProof="0" dirty="0">
              <a:ln>
                <a:noFill/>
              </a:ln>
              <a:solidFill>
                <a:srgbClr val="2A2F36"/>
              </a:solidFill>
              <a:effectLst/>
              <a:uLnTx/>
              <a:uFillTx/>
              <a:latin typeface="Source Sans Pro"/>
              <a:ea typeface="Open Sans" panose="020B0606030504020204" pitchFamily="34" charset="0"/>
              <a:cs typeface="Open Sans" panose="020B0606030504020204" pitchFamily="34" charset="0"/>
            </a:endParaRPr>
          </a:p>
        </p:txBody>
      </p:sp>
      <p:grpSp>
        <p:nvGrpSpPr>
          <p:cNvPr id="96" name="Group 95">
            <a:extLst>
              <a:ext uri="{FF2B5EF4-FFF2-40B4-BE49-F238E27FC236}">
                <a16:creationId xmlns:a16="http://schemas.microsoft.com/office/drawing/2014/main" id="{6E1EF271-6D29-49BF-9AD5-A0C341329703}"/>
              </a:ext>
            </a:extLst>
          </p:cNvPr>
          <p:cNvGrpSpPr/>
          <p:nvPr/>
        </p:nvGrpSpPr>
        <p:grpSpPr>
          <a:xfrm>
            <a:off x="1489806" y="1847334"/>
            <a:ext cx="791624" cy="780700"/>
            <a:chOff x="1646528" y="2040169"/>
            <a:chExt cx="745140" cy="730666"/>
          </a:xfrm>
        </p:grpSpPr>
        <p:sp>
          <p:nvSpPr>
            <p:cNvPr id="97" name="Oval 96">
              <a:extLst>
                <a:ext uri="{FF2B5EF4-FFF2-40B4-BE49-F238E27FC236}">
                  <a16:creationId xmlns:a16="http://schemas.microsoft.com/office/drawing/2014/main" id="{A2996CC8-C36D-4BE7-9C0C-4D92C4824009}"/>
                </a:ext>
              </a:extLst>
            </p:cNvPr>
            <p:cNvSpPr/>
            <p:nvPr/>
          </p:nvSpPr>
          <p:spPr bwMode="gray">
            <a:xfrm>
              <a:off x="1646528" y="2040169"/>
              <a:ext cx="719887" cy="691228"/>
            </a:xfrm>
            <a:prstGeom prst="ellipse">
              <a:avLst/>
            </a:prstGeom>
            <a:solidFill>
              <a:schemeClr val="bg1"/>
            </a:solidFill>
            <a:ln w="19050" algn="ctr">
              <a:solidFill>
                <a:srgbClr val="2E5A87"/>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srgbClr val="FFFFFF"/>
                </a:solidFill>
                <a:effectLst/>
                <a:uLnTx/>
                <a:uFillTx/>
                <a:latin typeface="Source Sans Pro"/>
                <a:ea typeface="+mn-ea"/>
                <a:cs typeface="+mn-cs"/>
              </a:endParaRPr>
            </a:p>
          </p:txBody>
        </p:sp>
        <p:pic>
          <p:nvPicPr>
            <p:cNvPr id="98" name="Graphic 97" descr="Folder Search outline">
              <a:extLst>
                <a:ext uri="{FF2B5EF4-FFF2-40B4-BE49-F238E27FC236}">
                  <a16:creationId xmlns:a16="http://schemas.microsoft.com/office/drawing/2014/main" id="{07654767-F20B-4F1C-A955-02EA56FBFE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82068" y="2061235"/>
              <a:ext cx="709600" cy="709600"/>
            </a:xfrm>
            <a:prstGeom prst="rect">
              <a:avLst/>
            </a:prstGeom>
          </p:spPr>
        </p:pic>
      </p:grpSp>
      <p:sp>
        <p:nvSpPr>
          <p:cNvPr id="3" name="Rectangle 2">
            <a:extLst>
              <a:ext uri="{FF2B5EF4-FFF2-40B4-BE49-F238E27FC236}">
                <a16:creationId xmlns:a16="http://schemas.microsoft.com/office/drawing/2014/main" id="{A143B5C3-0313-5BAE-9F15-0DEB771C9717}"/>
              </a:ext>
            </a:extLst>
          </p:cNvPr>
          <p:cNvSpPr/>
          <p:nvPr/>
        </p:nvSpPr>
        <p:spPr bwMode="gray">
          <a:xfrm>
            <a:off x="547422" y="3194854"/>
            <a:ext cx="3118104" cy="291774"/>
          </a:xfrm>
          <a:prstGeom prst="rect">
            <a:avLst/>
          </a:prstGeom>
          <a:solidFill>
            <a:schemeClr val="bg2"/>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US" sz="1400" b="1" i="1" u="none" strike="noStrike" kern="1200" cap="none" spc="0" normalizeH="0" baseline="0" noProof="0">
                <a:ln>
                  <a:noFill/>
                </a:ln>
                <a:solidFill>
                  <a:srgbClr val="2A2F36"/>
                </a:solidFill>
                <a:effectLst/>
                <a:uLnTx/>
                <a:uFillTx/>
                <a:latin typeface="Source Sans Pro"/>
                <a:ea typeface="Open Sans" panose="020B0606030504020204" pitchFamily="34" charset="0"/>
                <a:cs typeface="Open Sans" panose="020B0606030504020204" pitchFamily="34" charset="0"/>
              </a:rPr>
              <a:t>March 2023</a:t>
            </a:r>
          </a:p>
        </p:txBody>
      </p:sp>
      <p:sp>
        <p:nvSpPr>
          <p:cNvPr id="10" name="TextBox 9">
            <a:extLst>
              <a:ext uri="{FF2B5EF4-FFF2-40B4-BE49-F238E27FC236}">
                <a16:creationId xmlns:a16="http://schemas.microsoft.com/office/drawing/2014/main" id="{9A7B38B4-0385-DA92-7ABA-8262C05DF9A5}"/>
              </a:ext>
            </a:extLst>
          </p:cNvPr>
          <p:cNvSpPr txBox="1"/>
          <p:nvPr/>
        </p:nvSpPr>
        <p:spPr bwMode="gray">
          <a:xfrm>
            <a:off x="600553" y="5804986"/>
            <a:ext cx="10677732" cy="307777"/>
          </a:xfrm>
          <a:prstGeom prst="rect">
            <a:avLst/>
          </a:prstGeom>
          <a:noFill/>
          <a:ln w="19050">
            <a:noFill/>
            <a:prstDash val="solid"/>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Source Sans Pro"/>
                <a:ea typeface="Open Sans" panose="020B0606030504020204" pitchFamily="34" charset="0"/>
                <a:cs typeface="Open Sans" panose="020B0606030504020204" pitchFamily="34" charset="0"/>
              </a:rPr>
              <a:t>While the planning grant is available for a one-year period, additional activities </a:t>
            </a:r>
            <a:r>
              <a:rPr kumimoji="0" lang="en-US" sz="1400" b="1" i="1" u="none" strike="noStrike" kern="1200" cap="none" spc="0" normalizeH="0" baseline="0" noProof="0" dirty="0">
                <a:ln>
                  <a:noFill/>
                </a:ln>
                <a:solidFill>
                  <a:srgbClr val="000000"/>
                </a:solidFill>
                <a:effectLst/>
                <a:uLnTx/>
                <a:uFillTx/>
                <a:latin typeface="Source Sans Pro"/>
                <a:ea typeface="Open Sans" panose="020B0606030504020204" pitchFamily="34" charset="0"/>
                <a:cs typeface="Open Sans" panose="020B0606030504020204" pitchFamily="34" charset="0"/>
              </a:rPr>
              <a:t>may extend beyond the planning grant period.</a:t>
            </a:r>
          </a:p>
        </p:txBody>
      </p:sp>
      <p:sp>
        <p:nvSpPr>
          <p:cNvPr id="47" name="TextBox 46">
            <a:extLst>
              <a:ext uri="{FF2B5EF4-FFF2-40B4-BE49-F238E27FC236}">
                <a16:creationId xmlns:a16="http://schemas.microsoft.com/office/drawing/2014/main" id="{D2FC0784-BEB9-4E53-87FE-F5265EFEA6FB}"/>
              </a:ext>
            </a:extLst>
          </p:cNvPr>
          <p:cNvSpPr txBox="1"/>
          <p:nvPr/>
        </p:nvSpPr>
        <p:spPr>
          <a:xfrm>
            <a:off x="8160182" y="2793752"/>
            <a:ext cx="3118104" cy="274627"/>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260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ource Sans Pro"/>
                <a:ea typeface="Open Sans" panose="020B0606030504020204" pitchFamily="34" charset="0"/>
                <a:cs typeface="Open Sans" panose="020B0606030504020204" pitchFamily="34" charset="0"/>
              </a:rPr>
              <a:t>Demonstration Application</a:t>
            </a:r>
          </a:p>
        </p:txBody>
      </p:sp>
      <p:sp>
        <p:nvSpPr>
          <p:cNvPr id="84" name="TextBox 83">
            <a:extLst>
              <a:ext uri="{FF2B5EF4-FFF2-40B4-BE49-F238E27FC236}">
                <a16:creationId xmlns:a16="http://schemas.microsoft.com/office/drawing/2014/main" id="{BEE0797A-2CB1-41A8-A513-ACBB7E914582}"/>
              </a:ext>
            </a:extLst>
          </p:cNvPr>
          <p:cNvSpPr txBox="1"/>
          <p:nvPr/>
        </p:nvSpPr>
        <p:spPr>
          <a:xfrm>
            <a:off x="8105169" y="3491604"/>
            <a:ext cx="311998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A2F36"/>
                </a:solidFill>
                <a:effectLst/>
                <a:uLnTx/>
                <a:uFillTx/>
                <a:latin typeface="Source Sans Pro"/>
                <a:ea typeface="Open Sans" panose="020B0606030504020204" pitchFamily="34" charset="0"/>
                <a:cs typeface="Open Sans" panose="020B0606030504020204" pitchFamily="34" charset="0"/>
              </a:rPr>
              <a:t>The culmination of the planning grant is preparation of an application to</a:t>
            </a:r>
            <a:r>
              <a:rPr kumimoji="0" lang="en-US" sz="1400" b="1" i="0" u="none" strike="noStrike" kern="1200" cap="none" spc="0" normalizeH="0" baseline="0" noProof="0" dirty="0">
                <a:ln>
                  <a:noFill/>
                </a:ln>
                <a:solidFill>
                  <a:srgbClr val="2A2F36"/>
                </a:solidFill>
                <a:effectLst/>
                <a:uLnTx/>
                <a:uFillTx/>
                <a:latin typeface="Source Sans Pro"/>
                <a:ea typeface="Open Sans" panose="020B0606030504020204" pitchFamily="34" charset="0"/>
                <a:cs typeface="Open Sans" panose="020B0606030504020204" pitchFamily="34" charset="0"/>
              </a:rPr>
              <a:t> </a:t>
            </a:r>
            <a:r>
              <a:rPr kumimoji="0" lang="en-US" sz="1400" b="1" i="0" u="none" strike="noStrike" kern="1200" cap="none" spc="0" normalizeH="0" baseline="0" noProof="0" dirty="0">
                <a:ln>
                  <a:noFill/>
                </a:ln>
                <a:solidFill>
                  <a:srgbClr val="2E5A87"/>
                </a:solidFill>
                <a:effectLst/>
                <a:uLnTx/>
                <a:uFillTx/>
                <a:latin typeface="Source Sans Pro"/>
                <a:ea typeface="Open Sans" panose="020B0606030504020204" pitchFamily="34" charset="0"/>
                <a:cs typeface="Open Sans" panose="020B0606030504020204" pitchFamily="34" charset="0"/>
              </a:rPr>
              <a:t>participate in a four-year CCBHC Demonstration</a:t>
            </a:r>
            <a:r>
              <a:rPr kumimoji="0" lang="en-US" sz="1400" b="0" i="0" u="none" strike="noStrike" kern="1200" cap="none" spc="0" normalizeH="0" baseline="0" noProof="0" dirty="0">
                <a:ln>
                  <a:noFill/>
                </a:ln>
                <a:solidFill>
                  <a:srgbClr val="2E5A87"/>
                </a:solidFill>
                <a:effectLst/>
                <a:uLnTx/>
                <a:uFillTx/>
                <a:latin typeface="Source Sans Pro"/>
                <a:ea typeface="Open Sans" panose="020B0606030504020204" pitchFamily="34" charset="0"/>
                <a:cs typeface="Open Sans" panose="020B0606030504020204" pitchFamily="34" charset="0"/>
              </a:rPr>
              <a:t>. </a:t>
            </a:r>
          </a:p>
        </p:txBody>
      </p:sp>
      <p:grpSp>
        <p:nvGrpSpPr>
          <p:cNvPr id="93" name="Group 92">
            <a:extLst>
              <a:ext uri="{FF2B5EF4-FFF2-40B4-BE49-F238E27FC236}">
                <a16:creationId xmlns:a16="http://schemas.microsoft.com/office/drawing/2014/main" id="{6345343A-A770-4B9D-AE16-60515D6C4DE4}"/>
              </a:ext>
            </a:extLst>
          </p:cNvPr>
          <p:cNvGrpSpPr/>
          <p:nvPr/>
        </p:nvGrpSpPr>
        <p:grpSpPr>
          <a:xfrm>
            <a:off x="9104637" y="1847334"/>
            <a:ext cx="791624" cy="780700"/>
            <a:chOff x="7255969" y="2106033"/>
            <a:chExt cx="719887" cy="728055"/>
          </a:xfrm>
        </p:grpSpPr>
        <p:sp>
          <p:nvSpPr>
            <p:cNvPr id="94" name="Oval 93">
              <a:extLst>
                <a:ext uri="{FF2B5EF4-FFF2-40B4-BE49-F238E27FC236}">
                  <a16:creationId xmlns:a16="http://schemas.microsoft.com/office/drawing/2014/main" id="{9F61E713-9A1C-40D0-8C29-4F2B44A025D4}"/>
                </a:ext>
              </a:extLst>
            </p:cNvPr>
            <p:cNvSpPr/>
            <p:nvPr/>
          </p:nvSpPr>
          <p:spPr bwMode="gray">
            <a:xfrm>
              <a:off x="7255969" y="2142860"/>
              <a:ext cx="719887" cy="691228"/>
            </a:xfrm>
            <a:prstGeom prst="ellipse">
              <a:avLst/>
            </a:prstGeom>
            <a:solidFill>
              <a:schemeClr val="bg1"/>
            </a:solidFill>
            <a:ln w="19050" algn="ctr">
              <a:solidFill>
                <a:srgbClr val="2E5A87"/>
              </a:solid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1600" b="1" i="0" u="none" strike="noStrike" kern="1200" cap="none" spc="0" normalizeH="0" baseline="0" noProof="0">
                <a:ln>
                  <a:noFill/>
                </a:ln>
                <a:solidFill>
                  <a:srgbClr val="FFFFFF"/>
                </a:solidFill>
                <a:effectLst/>
                <a:uLnTx/>
                <a:uFillTx/>
                <a:latin typeface="Source Sans Pro"/>
                <a:ea typeface="+mn-ea"/>
                <a:cs typeface="+mn-cs"/>
              </a:endParaRPr>
            </a:p>
          </p:txBody>
        </p:sp>
        <p:pic>
          <p:nvPicPr>
            <p:cNvPr id="95" name="Graphic 94" descr="Circular flowchart outline">
              <a:extLst>
                <a:ext uri="{FF2B5EF4-FFF2-40B4-BE49-F238E27FC236}">
                  <a16:creationId xmlns:a16="http://schemas.microsoft.com/office/drawing/2014/main" id="{B4866795-F578-40F9-98D6-1509A356983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66256" y="2106033"/>
              <a:ext cx="709600" cy="709600"/>
            </a:xfrm>
            <a:prstGeom prst="rect">
              <a:avLst/>
            </a:prstGeom>
          </p:spPr>
        </p:pic>
      </p:grpSp>
      <p:sp>
        <p:nvSpPr>
          <p:cNvPr id="20" name="Rectangle 19">
            <a:extLst>
              <a:ext uri="{FF2B5EF4-FFF2-40B4-BE49-F238E27FC236}">
                <a16:creationId xmlns:a16="http://schemas.microsoft.com/office/drawing/2014/main" id="{E6DF000D-F766-7A36-755A-678469A6BD33}"/>
              </a:ext>
            </a:extLst>
          </p:cNvPr>
          <p:cNvSpPr/>
          <p:nvPr/>
        </p:nvSpPr>
        <p:spPr bwMode="gray">
          <a:xfrm>
            <a:off x="8160182" y="3199830"/>
            <a:ext cx="3118104" cy="291774"/>
          </a:xfrm>
          <a:prstGeom prst="rect">
            <a:avLst/>
          </a:prstGeom>
          <a:solidFill>
            <a:schemeClr val="bg2"/>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r>
              <a:rPr kumimoji="0" lang="en-US" sz="1400" b="1" i="1" u="none" strike="noStrike" kern="1200" cap="none" spc="0" normalizeH="0" baseline="0" noProof="0">
                <a:ln>
                  <a:noFill/>
                </a:ln>
                <a:solidFill>
                  <a:srgbClr val="2A2F36"/>
                </a:solidFill>
                <a:effectLst/>
                <a:uLnTx/>
                <a:uFillTx/>
                <a:latin typeface="Source Sans Pro"/>
                <a:ea typeface="Open Sans" panose="020B0606030504020204" pitchFamily="34" charset="0"/>
                <a:cs typeface="Open Sans" panose="020B0606030504020204" pitchFamily="34" charset="0"/>
              </a:rPr>
              <a:t>March 2024 or later</a:t>
            </a:r>
          </a:p>
        </p:txBody>
      </p:sp>
      <p:cxnSp>
        <p:nvCxnSpPr>
          <p:cNvPr id="21" name="Straight Connector 20">
            <a:extLst>
              <a:ext uri="{FF2B5EF4-FFF2-40B4-BE49-F238E27FC236}">
                <a16:creationId xmlns:a16="http://schemas.microsoft.com/office/drawing/2014/main" id="{B8811B8C-B2DE-7BE6-6412-F3E5C9FA6D21}"/>
              </a:ext>
            </a:extLst>
          </p:cNvPr>
          <p:cNvCxnSpPr>
            <a:cxnSpLocks/>
          </p:cNvCxnSpPr>
          <p:nvPr/>
        </p:nvCxnSpPr>
        <p:spPr>
          <a:xfrm>
            <a:off x="8160181" y="3112034"/>
            <a:ext cx="3118104" cy="0"/>
          </a:xfrm>
          <a:prstGeom prst="line">
            <a:avLst/>
          </a:prstGeom>
          <a:ln w="57150">
            <a:solidFill>
              <a:srgbClr val="AB474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BBE1A95-A3FF-3FDB-AFFD-2488FF78D5D3}"/>
              </a:ext>
            </a:extLst>
          </p:cNvPr>
          <p:cNvCxnSpPr>
            <a:cxnSpLocks/>
          </p:cNvCxnSpPr>
          <p:nvPr/>
        </p:nvCxnSpPr>
        <p:spPr>
          <a:xfrm>
            <a:off x="3888854" y="1924891"/>
            <a:ext cx="0" cy="3646756"/>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 Placeholder 2">
            <a:extLst>
              <a:ext uri="{FF2B5EF4-FFF2-40B4-BE49-F238E27FC236}">
                <a16:creationId xmlns:a16="http://schemas.microsoft.com/office/drawing/2014/main" id="{D404F1DF-6B0B-CA5A-9ADC-124E79E47B44}"/>
              </a:ext>
            </a:extLst>
          </p:cNvPr>
          <p:cNvSpPr txBox="1">
            <a:spLocks/>
          </p:cNvSpPr>
          <p:nvPr/>
        </p:nvSpPr>
        <p:spPr>
          <a:xfrm>
            <a:off x="461579" y="770469"/>
            <a:ext cx="11252200" cy="757255"/>
          </a:xfrm>
          <a:prstGeom prst="rect">
            <a:avLst/>
          </a:prstGeom>
        </p:spPr>
        <p:txBody>
          <a:bodyPr vert="horz" lIns="0" tIns="0" rIns="0" bIns="0" rtlCol="0">
            <a:noAutofit/>
          </a:bodyPr>
          <a:lstStyle>
            <a:lvl1pPr marL="0" indent="0" algn="l" defTabSz="1219170" rtl="0" eaLnBrk="1" latinLnBrk="0" hangingPunct="1">
              <a:spcBef>
                <a:spcPts val="0"/>
              </a:spcBef>
              <a:spcAft>
                <a:spcPts val="1333"/>
              </a:spcAft>
              <a:buSzPct val="100000"/>
              <a:buFontTx/>
              <a:buNone/>
              <a:defRPr sz="1600" b="0" kern="1200">
                <a:solidFill>
                  <a:srgbClr val="575757"/>
                </a:solidFill>
                <a:latin typeface="Open Sans" panose="020B0606030504020204" pitchFamily="34" charset="0"/>
                <a:ea typeface="Open Sans" panose="020B0606030504020204" pitchFamily="34" charset="0"/>
                <a:cs typeface="Open Sans" panose="020B0606030504020204" pitchFamily="34" charset="0"/>
              </a:defRPr>
            </a:lvl1pPr>
            <a:lvl2pPr marL="127000" indent="-127000" algn="l" defTabSz="1219170" rtl="0" eaLnBrk="1" latinLnBrk="0" hangingPunct="1">
              <a:spcBef>
                <a:spcPts val="0"/>
              </a:spcBef>
              <a:spcAft>
                <a:spcPts val="1333"/>
              </a:spcAft>
              <a:buClrTx/>
              <a:buSzPct val="100000"/>
              <a:buFont typeface="Arial" panose="020B0604020202020204" pitchFamily="34" charset="0"/>
              <a:buChar char="•"/>
              <a:defRPr lang="en-US" sz="1400" b="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79400" indent="-127000" algn="l" defTabSz="1219170" rtl="0" eaLnBrk="1" latinLnBrk="0" hangingPunct="1">
              <a:spcBef>
                <a:spcPts val="0"/>
              </a:spcBef>
              <a:spcAft>
                <a:spcPts val="1333"/>
              </a:spcAft>
              <a:buClrTx/>
              <a:buSzPct val="100000"/>
              <a:buFont typeface="Arial" panose="020B0604020202020204" pitchFamily="34" charset="0"/>
              <a:buChar char="−"/>
              <a:defRPr lang="en-US" sz="14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431800" indent="-127000" algn="l" defTabSz="1219170" rtl="0" eaLnBrk="1" latinLnBrk="0" hangingPunct="1">
              <a:spcBef>
                <a:spcPts val="0"/>
              </a:spcBef>
              <a:spcAft>
                <a:spcPts val="1333"/>
              </a:spcAft>
              <a:buClrTx/>
              <a:buSzPct val="100000"/>
              <a:buFont typeface="Arial" panose="020B0604020202020204" pitchFamily="34" charset="0"/>
              <a:buChar char="◦"/>
              <a:defRPr lang="en-US" sz="14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584200" indent="-127000" algn="l" defTabSz="1064657" rtl="0" eaLnBrk="1" latinLnBrk="0" hangingPunct="1">
              <a:spcBef>
                <a:spcPts val="0"/>
              </a:spcBef>
              <a:spcAft>
                <a:spcPts val="1333"/>
              </a:spcAft>
              <a:buClrTx/>
              <a:buSzPct val="100000"/>
              <a:buFont typeface="Arial" panose="020B0604020202020204" pitchFamily="34" charset="0"/>
              <a:buChar char="−"/>
              <a:tabLst/>
              <a:defRPr lang="en-US" sz="14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1333"/>
              </a:spcAft>
              <a:buClrTx/>
              <a:buSzPct val="100000"/>
              <a:buFontTx/>
              <a:buNone/>
              <a:tabLst/>
              <a:defRPr/>
            </a:pPr>
            <a:endParaRPr kumimoji="0" lang="en-US" sz="1400" b="0" i="0" u="none" strike="noStrike" kern="1200" cap="none" spc="0" normalizeH="0" baseline="0" noProof="0" dirty="0">
              <a:ln>
                <a:noFill/>
              </a:ln>
              <a:solidFill>
                <a:srgbClr val="FFFFFF">
                  <a:lumMod val="50000"/>
                </a:srgbClr>
              </a:solidFill>
              <a:effectLst/>
              <a:uLnTx/>
              <a:uFillTx/>
              <a:latin typeface="Source Sans Pro"/>
              <a:ea typeface="Open Sans" panose="020B0606030504020204" pitchFamily="34" charset="0"/>
              <a:cs typeface="Open Sans" panose="020B0606030504020204" pitchFamily="34" charset="0"/>
            </a:endParaRPr>
          </a:p>
        </p:txBody>
      </p:sp>
      <p:cxnSp>
        <p:nvCxnSpPr>
          <p:cNvPr id="28" name="Straight Arrow Connector 27">
            <a:extLst>
              <a:ext uri="{FF2B5EF4-FFF2-40B4-BE49-F238E27FC236}">
                <a16:creationId xmlns:a16="http://schemas.microsoft.com/office/drawing/2014/main" id="{59F620C4-1AC6-B92F-B502-363F36B2EB0F}"/>
              </a:ext>
            </a:extLst>
          </p:cNvPr>
          <p:cNvCxnSpPr/>
          <p:nvPr/>
        </p:nvCxnSpPr>
        <p:spPr>
          <a:xfrm>
            <a:off x="662762" y="5773240"/>
            <a:ext cx="10823944" cy="0"/>
          </a:xfrm>
          <a:prstGeom prst="straightConnector1">
            <a:avLst/>
          </a:prstGeom>
          <a:ln w="28575">
            <a:solidFill>
              <a:srgbClr val="2E5A87"/>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B3CA0C6-DA83-4669-BA52-EDF8627B8704}"/>
              </a:ext>
            </a:extLst>
          </p:cNvPr>
          <p:cNvCxnSpPr/>
          <p:nvPr/>
        </p:nvCxnSpPr>
        <p:spPr>
          <a:xfrm>
            <a:off x="2280974" y="6271384"/>
            <a:ext cx="0" cy="537587"/>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65B44B08-03A8-4CAC-A5DF-9CA4051B2EDB}"/>
              </a:ext>
            </a:extLst>
          </p:cNvPr>
          <p:cNvPicPr>
            <a:picLocks noChangeAspect="1"/>
          </p:cNvPicPr>
          <p:nvPr/>
        </p:nvPicPr>
        <p:blipFill>
          <a:blip r:embed="rId9"/>
          <a:stretch>
            <a:fillRect/>
          </a:stretch>
        </p:blipFill>
        <p:spPr>
          <a:xfrm>
            <a:off x="2321125" y="6326234"/>
            <a:ext cx="1131640" cy="419535"/>
          </a:xfrm>
          <a:prstGeom prst="rect">
            <a:avLst/>
          </a:prstGeom>
        </p:spPr>
      </p:pic>
    </p:spTree>
    <p:extLst>
      <p:ext uri="{BB962C8B-B14F-4D97-AF65-F5344CB8AC3E}">
        <p14:creationId xmlns:p14="http://schemas.microsoft.com/office/powerpoint/2010/main" val="325331996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304B8F-046A-4558-AD8A-23AA3B447F73}"/>
              </a:ext>
            </a:extLst>
          </p:cNvPr>
          <p:cNvSpPr>
            <a:spLocks noGrp="1"/>
          </p:cNvSpPr>
          <p:nvPr>
            <p:ph type="title"/>
          </p:nvPr>
        </p:nvSpPr>
        <p:spPr>
          <a:xfrm>
            <a:off x="329824" y="723219"/>
            <a:ext cx="11430000" cy="982861"/>
          </a:xfrm>
        </p:spPr>
        <p:txBody>
          <a:bodyPr>
            <a:normAutofit/>
          </a:bodyPr>
          <a:lstStyle/>
          <a:p>
            <a:r>
              <a:rPr lang="en-US" cap="small" dirty="0"/>
              <a:t>GROWING OHIO’S WELLNESS WORKFORCE</a:t>
            </a:r>
          </a:p>
        </p:txBody>
      </p:sp>
      <p:sp>
        <p:nvSpPr>
          <p:cNvPr id="4" name="Text Placeholder 3">
            <a:extLst>
              <a:ext uri="{FF2B5EF4-FFF2-40B4-BE49-F238E27FC236}">
                <a16:creationId xmlns:a16="http://schemas.microsoft.com/office/drawing/2014/main" id="{0C44D2D6-9FAB-47F3-9DCC-827316E37FBE}"/>
              </a:ext>
            </a:extLst>
          </p:cNvPr>
          <p:cNvSpPr>
            <a:spLocks noGrp="1"/>
          </p:cNvSpPr>
          <p:nvPr>
            <p:ph type="body" sz="quarter" idx="12"/>
          </p:nvPr>
        </p:nvSpPr>
        <p:spPr>
          <a:xfrm>
            <a:off x="1064302" y="2008683"/>
            <a:ext cx="4080454" cy="3687268"/>
          </a:xfrm>
        </p:spPr>
        <p:txBody>
          <a:bodyPr>
            <a:normAutofit fontScale="92500" lnSpcReduction="10000"/>
          </a:bodyPr>
          <a:lstStyle/>
          <a:p>
            <a:r>
              <a:rPr lang="en-US" dirty="0"/>
              <a:t>Release of workforce roadmap</a:t>
            </a:r>
          </a:p>
          <a:p>
            <a:r>
              <a:rPr lang="en-US" dirty="0"/>
              <a:t>Great Minds Fellowship</a:t>
            </a:r>
          </a:p>
          <a:p>
            <a:r>
              <a:rPr lang="en-US" dirty="0"/>
              <a:t>Medicaid changes to support peer supporters in behavioral health settings</a:t>
            </a:r>
          </a:p>
          <a:p>
            <a:r>
              <a:rPr lang="en-US" dirty="0"/>
              <a:t>For more information, please visit: </a:t>
            </a:r>
            <a:r>
              <a:rPr lang="en-US" dirty="0">
                <a:hlinkClick r:id="rId3"/>
              </a:rPr>
              <a:t>https://mha.ohio.gov/about-us/priorities/workforce</a:t>
            </a:r>
            <a:r>
              <a:rPr lang="en-US" dirty="0"/>
              <a:t> </a:t>
            </a:r>
          </a:p>
        </p:txBody>
      </p:sp>
      <p:sp>
        <p:nvSpPr>
          <p:cNvPr id="2" name="Slide Number Placeholder 1">
            <a:extLst>
              <a:ext uri="{FF2B5EF4-FFF2-40B4-BE49-F238E27FC236}">
                <a16:creationId xmlns:a16="http://schemas.microsoft.com/office/drawing/2014/main" id="{1F638E01-BFE3-474A-BDF9-307FB05CB3E7}"/>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B7B7A-CDDA-7C44-B1B0-1F1E45567B3B}" type="slidenum">
              <a:rPr kumimoji="0" lang="en-US" sz="1200" b="1" i="0" u="none" strike="noStrike" kern="1200" cap="none" spc="0" normalizeH="0" baseline="0" noProof="0" smtClean="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1" i="0" u="none" strike="noStrike" kern="1200" cap="none" spc="0" normalizeH="0" baseline="0" noProof="0" dirty="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FD87B814-2CC6-46BD-94B3-A422A16FA410}"/>
              </a:ext>
            </a:extLst>
          </p:cNvPr>
          <p:cNvPicPr>
            <a:picLocks noChangeAspect="1"/>
          </p:cNvPicPr>
          <p:nvPr/>
        </p:nvPicPr>
        <p:blipFill>
          <a:blip r:embed="rId4"/>
          <a:stretch>
            <a:fillRect/>
          </a:stretch>
        </p:blipFill>
        <p:spPr>
          <a:xfrm>
            <a:off x="5959825" y="1541949"/>
            <a:ext cx="5851175" cy="1720934"/>
          </a:xfrm>
          <a:prstGeom prst="rect">
            <a:avLst/>
          </a:prstGeom>
        </p:spPr>
      </p:pic>
      <p:pic>
        <p:nvPicPr>
          <p:cNvPr id="1026" name="Picture 2">
            <a:extLst>
              <a:ext uri="{FF2B5EF4-FFF2-40B4-BE49-F238E27FC236}">
                <a16:creationId xmlns:a16="http://schemas.microsoft.com/office/drawing/2014/main" id="{5B70C686-40E1-4968-B405-4D6BDC8E4498}"/>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959825" y="3429000"/>
            <a:ext cx="5799999" cy="308065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08644C6-D00D-4DF5-955C-AB6DE4A80296}"/>
              </a:ext>
            </a:extLst>
          </p:cNvPr>
          <p:cNvSpPr/>
          <p:nvPr/>
        </p:nvSpPr>
        <p:spPr>
          <a:xfrm>
            <a:off x="6360607" y="3627455"/>
            <a:ext cx="643095" cy="61828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pic>
        <p:nvPicPr>
          <p:cNvPr id="8" name="Picture 7" descr="Text&#10;&#10;Description automatically generated with low confidence">
            <a:extLst>
              <a:ext uri="{FF2B5EF4-FFF2-40B4-BE49-F238E27FC236}">
                <a16:creationId xmlns:a16="http://schemas.microsoft.com/office/drawing/2014/main" id="{11AB72B1-CAE3-4DDD-A7EA-A3B2F4BCF25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404559" y="3661185"/>
            <a:ext cx="555190" cy="550828"/>
          </a:xfrm>
          <a:prstGeom prst="rect">
            <a:avLst/>
          </a:prstGeom>
        </p:spPr>
      </p:pic>
    </p:spTree>
    <p:extLst>
      <p:ext uri="{BB962C8B-B14F-4D97-AF65-F5344CB8AC3E}">
        <p14:creationId xmlns:p14="http://schemas.microsoft.com/office/powerpoint/2010/main" val="4148778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54773E-089D-45AF-89A2-256250D2BF8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yriad Pro Light" panose="020B06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AD8715-8B72-4533-8331-6C3E48E361D0}" type="slidenum">
              <a:rPr kumimoji="0" lang="en-US" sz="1200" b="0" i="0" u="none" strike="noStrike" kern="1200" cap="none" spc="0" normalizeH="0" baseline="0" noProof="0" smtClean="0">
                <a:ln>
                  <a:noFill/>
                </a:ln>
                <a:solidFill>
                  <a:prstClr val="black">
                    <a:tint val="75000"/>
                  </a:prstClr>
                </a:solidFill>
                <a:effectLst/>
                <a:uLnTx/>
                <a:uFillTx/>
                <a:latin typeface="Myriad Pro Light" panose="020B06030304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Myriad Pro Light" panose="020B0603030403020204" pitchFamily="34" charset="0"/>
              <a:ea typeface="+mn-ea"/>
              <a:cs typeface="+mn-cs"/>
            </a:endParaRPr>
          </a:p>
        </p:txBody>
      </p:sp>
      <p:sp>
        <p:nvSpPr>
          <p:cNvPr id="3" name="Title 1">
            <a:extLst>
              <a:ext uri="{FF2B5EF4-FFF2-40B4-BE49-F238E27FC236}">
                <a16:creationId xmlns:a16="http://schemas.microsoft.com/office/drawing/2014/main" id="{DBD77799-9E20-40F3-992C-208B93C74C13}"/>
              </a:ext>
            </a:extLst>
          </p:cNvPr>
          <p:cNvSpPr txBox="1">
            <a:spLocks/>
          </p:cNvSpPr>
          <p:nvPr/>
        </p:nvSpPr>
        <p:spPr>
          <a:xfrm>
            <a:off x="168422" y="693783"/>
            <a:ext cx="5618541" cy="1861659"/>
          </a:xfrm>
          <a:prstGeom prst="rect">
            <a:avLst/>
          </a:prstGeom>
        </p:spPr>
        <p:txBody>
          <a:bodyPr lIns="91440" tIns="45720" rIns="91440" bIns="45720" anchor="ctr">
            <a:normAutofit/>
          </a:bodyPr>
          <a:lstStyle>
            <a:lvl1pPr algn="l" defTabSz="914400" rtl="0" eaLnBrk="1" latinLnBrk="0" hangingPunct="1">
              <a:lnSpc>
                <a:spcPct val="90000"/>
              </a:lnSpc>
              <a:spcBef>
                <a:spcPct val="0"/>
              </a:spcBef>
              <a:buNone/>
              <a:defRPr sz="4400" kern="1200">
                <a:solidFill>
                  <a:schemeClr val="tx1"/>
                </a:solidFill>
                <a:latin typeface="Myriad Pro Light" panose="020B0603030403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j-cs"/>
              </a:rPr>
              <a:t>Growing a Strong and Supported Workforce</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j-cs"/>
            </a:endParaRPr>
          </a:p>
        </p:txBody>
      </p:sp>
      <p:sp>
        <p:nvSpPr>
          <p:cNvPr id="5" name="Rectangle 4">
            <a:extLst>
              <a:ext uri="{FF2B5EF4-FFF2-40B4-BE49-F238E27FC236}">
                <a16:creationId xmlns:a16="http://schemas.microsoft.com/office/drawing/2014/main" id="{6328DE84-66CE-4F4D-B61F-83D60014B658}"/>
              </a:ext>
            </a:extLst>
          </p:cNvPr>
          <p:cNvSpPr/>
          <p:nvPr/>
        </p:nvSpPr>
        <p:spPr>
          <a:xfrm>
            <a:off x="5883094" y="265324"/>
            <a:ext cx="6094544" cy="6412394"/>
          </a:xfrm>
          <a:prstGeom prst="rect">
            <a:avLst/>
          </a:prstGeom>
          <a:solidFill>
            <a:schemeClr val="bg1"/>
          </a:solidFill>
          <a:ln>
            <a:solidFill>
              <a:schemeClr val="accent2"/>
            </a:solidFill>
          </a:ln>
        </p:spPr>
        <p:style>
          <a:lnRef idx="1">
            <a:schemeClr val="accent5"/>
          </a:lnRef>
          <a:fillRef idx="2">
            <a:schemeClr val="accent5"/>
          </a:fillRef>
          <a:effectRef idx="1">
            <a:schemeClr val="accent5"/>
          </a:effectRef>
          <a:fontRef idx="minor">
            <a:schemeClr val="dk1"/>
          </a:fontRef>
        </p:style>
        <p:txBody>
          <a:bodyPr lIns="91440" tIns="45720" rIns="91440" bIns="45720" rtlCol="0" anchor="t"/>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19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rPr>
              <a:t>PRIORITY</a:t>
            </a:r>
          </a:p>
          <a:p>
            <a:pPr marL="0" marR="0" lvl="0" indent="0" algn="l" defTabSz="457200" rtl="0" eaLnBrk="1" fontAlgn="auto" latinLnBrk="0" hangingPunct="1">
              <a:lnSpc>
                <a:spcPct val="115000"/>
              </a:lnSpc>
              <a:spcBef>
                <a:spcPts val="0"/>
              </a:spcBef>
              <a:spcAft>
                <a:spcPts val="60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rPr>
              <a:t>In conjunction with federal funding allocated for workforce initiatives, the MHAS budget contains funding to support the recruitment, retention, and contemporary practice needs of BH professionals through:</a:t>
            </a:r>
          </a:p>
          <a:p>
            <a:pPr marL="285750" marR="0" lvl="0" indent="-285750" algn="l" defTabSz="457200" rtl="0" eaLnBrk="1" fontAlgn="auto" latinLnBrk="0" hangingPunct="1">
              <a:lnSpc>
                <a:spcPct val="115000"/>
              </a:lnSpc>
              <a:spcBef>
                <a:spcPts val="0"/>
              </a:spcBef>
              <a:spcAft>
                <a:spcPts val="6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a:rPr>
              <a:t>Increased rates for behavioral health providers.</a:t>
            </a:r>
          </a:p>
          <a:p>
            <a:pPr marL="285750" marR="0" lvl="0" indent="-285750" algn="l" defTabSz="457200" rtl="0" eaLnBrk="1" fontAlgn="auto" latinLnBrk="0" hangingPunct="1">
              <a:lnSpc>
                <a:spcPct val="115000"/>
              </a:lnSpc>
              <a:spcBef>
                <a:spcPts val="0"/>
              </a:spcBef>
              <a:spcAft>
                <a:spcPts val="6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a:rPr>
              <a:t>Continued support for Ohio’s Centers of Excellence and a Technical Assistance Center to provide educational and training opportunities around evidence-based best practices, data sharing, and learning collaboratives.</a:t>
            </a:r>
          </a:p>
          <a:p>
            <a:pPr marL="285750" marR="0" lvl="0" indent="-285750" algn="l" defTabSz="4572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panose="020F0502020204030204" pitchFamily="34" charset="0"/>
              </a:rPr>
              <a:t>Building the behavioral health workforce in pediatric inpatient and residential settings for children and youth.</a:t>
            </a:r>
            <a:endParaRPr kumimoji="0" lang="en-US" sz="19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Calibri"/>
            </a:endParaRPr>
          </a:p>
        </p:txBody>
      </p:sp>
      <p:sp>
        <p:nvSpPr>
          <p:cNvPr id="7" name="TextBox 6">
            <a:extLst>
              <a:ext uri="{FF2B5EF4-FFF2-40B4-BE49-F238E27FC236}">
                <a16:creationId xmlns:a16="http://schemas.microsoft.com/office/drawing/2014/main" id="{29C085E2-21EB-4765-9137-A0C47A5DC21B}"/>
              </a:ext>
            </a:extLst>
          </p:cNvPr>
          <p:cNvSpPr txBox="1"/>
          <p:nvPr/>
        </p:nvSpPr>
        <p:spPr>
          <a:xfrm>
            <a:off x="7043736" y="5017898"/>
            <a:ext cx="4732933"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rPr>
              <a:t>REAL RESULTS FOR OHIOANS</a:t>
            </a:r>
            <a:br>
              <a:rPr kumimoji="0" lang="en-US" sz="18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rPr>
            </a:br>
            <a:r>
              <a:rPr kumimoji="0" lang="en-US" sz="18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rPr>
              <a:t>Growing Ohio’s Peer Specialist Network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n-cs"/>
              </a:rPr>
              <a:t>Ohio now offers three types of Peer Supporter certifications, and nearly 6,000 Ohioans have successfully completed Peer Supporter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850729"/>
              </a:solidFill>
              <a:effectLst/>
              <a:uLnTx/>
              <a:uFillTx/>
              <a:latin typeface="Aharoni" panose="02010803020104030203" pitchFamily="2" charset="-79"/>
              <a:ea typeface="+mn-ea"/>
              <a:cs typeface="Aharoni" panose="02010803020104030203" pitchFamily="2" charset="-79"/>
            </a:endParaRPr>
          </a:p>
        </p:txBody>
      </p:sp>
      <p:cxnSp>
        <p:nvCxnSpPr>
          <p:cNvPr id="8" name="Straight Connector 7">
            <a:extLst>
              <a:ext uri="{FF2B5EF4-FFF2-40B4-BE49-F238E27FC236}">
                <a16:creationId xmlns:a16="http://schemas.microsoft.com/office/drawing/2014/main" id="{549E592C-9273-45CB-893F-3F579699403F}"/>
              </a:ext>
            </a:extLst>
          </p:cNvPr>
          <p:cNvCxnSpPr/>
          <p:nvPr/>
        </p:nvCxnSpPr>
        <p:spPr>
          <a:xfrm>
            <a:off x="6231538" y="4927060"/>
            <a:ext cx="5257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Graphic 8" descr="Clipboard Partially Checked with solid fill">
            <a:extLst>
              <a:ext uri="{FF2B5EF4-FFF2-40B4-BE49-F238E27FC236}">
                <a16:creationId xmlns:a16="http://schemas.microsoft.com/office/drawing/2014/main" id="{EC4ABBEE-7A6E-4069-86E7-2E1E943189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11154" y="5173098"/>
            <a:ext cx="1183249" cy="1183249"/>
          </a:xfrm>
          <a:prstGeom prst="rect">
            <a:avLst/>
          </a:prstGeom>
        </p:spPr>
      </p:pic>
      <p:pic>
        <p:nvPicPr>
          <p:cNvPr id="10" name="Picture 10" descr="Mixed raced employees">
            <a:extLst>
              <a:ext uri="{FF2B5EF4-FFF2-40B4-BE49-F238E27FC236}">
                <a16:creationId xmlns:a16="http://schemas.microsoft.com/office/drawing/2014/main" id="{F1D58553-E6B0-4D71-A60E-B71159DD44FB}"/>
              </a:ext>
            </a:extLst>
          </p:cNvPr>
          <p:cNvPicPr>
            <a:picLocks noChangeAspect="1"/>
          </p:cNvPicPr>
          <p:nvPr/>
        </p:nvPicPr>
        <p:blipFill>
          <a:blip r:embed="rId5">
            <a:alphaModFix amt="85000"/>
          </a:blip>
          <a:srcRect b="15730"/>
          <a:stretch>
            <a:fillRect/>
          </a:stretch>
        </p:blipFill>
        <p:spPr>
          <a:xfrm>
            <a:off x="292532" y="2152294"/>
            <a:ext cx="5370322" cy="3020804"/>
          </a:xfrm>
          <a:prstGeom prst="rect">
            <a:avLst/>
          </a:prstGeom>
          <a:noFill/>
          <a:ln cap="flat">
            <a:noFill/>
          </a:ln>
        </p:spPr>
      </p:pic>
    </p:spTree>
    <p:extLst>
      <p:ext uri="{BB962C8B-B14F-4D97-AF65-F5344CB8AC3E}">
        <p14:creationId xmlns:p14="http://schemas.microsoft.com/office/powerpoint/2010/main" val="1433462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036C509F-0A71-816F-C25D-CFBB79879F8B}"/>
              </a:ext>
            </a:extLst>
          </p:cNvPr>
          <p:cNvSpPr/>
          <p:nvPr/>
        </p:nvSpPr>
        <p:spPr>
          <a:xfrm>
            <a:off x="503223" y="3869355"/>
            <a:ext cx="11226142" cy="2799258"/>
          </a:xfrm>
          <a:prstGeom prst="roundRect">
            <a:avLst/>
          </a:prstGeom>
          <a:noFill/>
          <a:ln w="19050">
            <a:solidFill>
              <a:srgbClr val="2E5A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625"/>
            <a:endParaRPr lang="en-US" sz="1078">
              <a:solidFill>
                <a:prstClr val="white"/>
              </a:solidFill>
              <a:latin typeface="Calibri" panose="020F0502020204030204"/>
            </a:endParaRPr>
          </a:p>
        </p:txBody>
      </p:sp>
      <p:sp>
        <p:nvSpPr>
          <p:cNvPr id="32" name="TextBox 31">
            <a:extLst>
              <a:ext uri="{FF2B5EF4-FFF2-40B4-BE49-F238E27FC236}">
                <a16:creationId xmlns:a16="http://schemas.microsoft.com/office/drawing/2014/main" id="{34FB7276-3769-4E52-ED24-59331339D24C}"/>
              </a:ext>
            </a:extLst>
          </p:cNvPr>
          <p:cNvSpPr txBox="1"/>
          <p:nvPr/>
        </p:nvSpPr>
        <p:spPr>
          <a:xfrm>
            <a:off x="189439" y="187536"/>
            <a:ext cx="10616550" cy="352084"/>
          </a:xfrm>
          <a:prstGeom prst="rect">
            <a:avLst/>
          </a:prstGeom>
          <a:noFill/>
        </p:spPr>
        <p:txBody>
          <a:bodyPr wrap="square" rtlCol="0">
            <a:spAutoFit/>
          </a:bodyPr>
          <a:lstStyle>
            <a:defPPr>
              <a:defRPr lang="en-US"/>
            </a:defPPr>
            <a:lvl1pPr>
              <a:defRPr b="1">
                <a:solidFill>
                  <a:srgbClr val="2E5A87"/>
                </a:solidFill>
                <a:latin typeface="Open Sans" panose="020B0606030504020204" pitchFamily="34" charset="0"/>
                <a:ea typeface="Open Sans" panose="020B0606030504020204" pitchFamily="34" charset="0"/>
                <a:cs typeface="Open Sans" panose="020B0606030504020204" pitchFamily="34" charset="0"/>
              </a:defRPr>
            </a:lvl1pPr>
          </a:lstStyle>
          <a:p>
            <a:pPr defTabSz="428625"/>
            <a:r>
              <a:rPr lang="en-US" sz="1688" dirty="0"/>
              <a:t>Ohio’s Behavioral Health System Workforce Strategy Development – Final Roadmap</a:t>
            </a:r>
          </a:p>
        </p:txBody>
      </p:sp>
      <p:sp>
        <p:nvSpPr>
          <p:cNvPr id="162" name="Rectangle: Rounded Corners 161">
            <a:extLst>
              <a:ext uri="{FF2B5EF4-FFF2-40B4-BE49-F238E27FC236}">
                <a16:creationId xmlns:a16="http://schemas.microsoft.com/office/drawing/2014/main" id="{2B99A94B-0202-9E3F-4172-7A7651DEB0A1}"/>
              </a:ext>
            </a:extLst>
          </p:cNvPr>
          <p:cNvSpPr/>
          <p:nvPr/>
        </p:nvSpPr>
        <p:spPr>
          <a:xfrm>
            <a:off x="490451" y="753791"/>
            <a:ext cx="11226142" cy="2931828"/>
          </a:xfrm>
          <a:prstGeom prst="roundRect">
            <a:avLst/>
          </a:prstGeom>
          <a:noFill/>
          <a:ln w="19050">
            <a:solidFill>
              <a:srgbClr val="2E5A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625"/>
            <a:endParaRPr lang="en-US" sz="1078">
              <a:solidFill>
                <a:prstClr val="white"/>
              </a:solidFill>
              <a:latin typeface="Calibri" panose="020F0502020204030204"/>
            </a:endParaRPr>
          </a:p>
        </p:txBody>
      </p:sp>
      <p:sp>
        <p:nvSpPr>
          <p:cNvPr id="163" name="Rectangle 162">
            <a:extLst>
              <a:ext uri="{FF2B5EF4-FFF2-40B4-BE49-F238E27FC236}">
                <a16:creationId xmlns:a16="http://schemas.microsoft.com/office/drawing/2014/main" id="{3F149653-3F0D-A3D0-F333-D2CE668ADECC}"/>
              </a:ext>
            </a:extLst>
          </p:cNvPr>
          <p:cNvSpPr/>
          <p:nvPr/>
        </p:nvSpPr>
        <p:spPr>
          <a:xfrm>
            <a:off x="582511" y="689903"/>
            <a:ext cx="5403895" cy="229348"/>
          </a:xfrm>
          <a:prstGeom prst="rect">
            <a:avLst/>
          </a:prstGeom>
          <a:solidFill>
            <a:srgbClr val="AB4743"/>
          </a:solidFill>
          <a:ln>
            <a:solidFill>
              <a:srgbClr val="AB47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625"/>
            <a:r>
              <a:rPr lang="en-US" sz="1078" b="1">
                <a:solidFill>
                  <a:prstClr val="white"/>
                </a:solidFill>
                <a:latin typeface="Open Sans" panose="020B0606030504020204" pitchFamily="34" charset="0"/>
                <a:ea typeface="Open Sans" panose="020B0606030504020204" pitchFamily="34" charset="0"/>
                <a:cs typeface="Open Sans" panose="020B0606030504020204" pitchFamily="34" charset="0"/>
              </a:rPr>
              <a:t>PROJECT OVERVIEW</a:t>
            </a:r>
          </a:p>
        </p:txBody>
      </p:sp>
      <p:sp>
        <p:nvSpPr>
          <p:cNvPr id="164" name="Rectangle 163">
            <a:extLst>
              <a:ext uri="{FF2B5EF4-FFF2-40B4-BE49-F238E27FC236}">
                <a16:creationId xmlns:a16="http://schemas.microsoft.com/office/drawing/2014/main" id="{F5608C13-497C-AAE8-C627-4E74D234AE5B}"/>
              </a:ext>
            </a:extLst>
          </p:cNvPr>
          <p:cNvSpPr/>
          <p:nvPr/>
        </p:nvSpPr>
        <p:spPr>
          <a:xfrm>
            <a:off x="6134653" y="689904"/>
            <a:ext cx="5403895" cy="229348"/>
          </a:xfrm>
          <a:prstGeom prst="rect">
            <a:avLst/>
          </a:prstGeom>
          <a:solidFill>
            <a:srgbClr val="AB4743"/>
          </a:solidFill>
          <a:ln>
            <a:solidFill>
              <a:srgbClr val="AB47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625"/>
            <a:r>
              <a:rPr lang="en-US" sz="1078" b="1">
                <a:solidFill>
                  <a:prstClr val="white"/>
                </a:solidFill>
                <a:latin typeface="Open Sans" panose="020B0606030504020204" pitchFamily="34" charset="0"/>
                <a:ea typeface="Open Sans" panose="020B0606030504020204" pitchFamily="34" charset="0"/>
                <a:cs typeface="Open Sans" panose="020B0606030504020204" pitchFamily="34" charset="0"/>
              </a:rPr>
              <a:t>PHASE 2</a:t>
            </a:r>
          </a:p>
        </p:txBody>
      </p:sp>
      <p:sp>
        <p:nvSpPr>
          <p:cNvPr id="165" name="Text Placeholder 2">
            <a:extLst>
              <a:ext uri="{FF2B5EF4-FFF2-40B4-BE49-F238E27FC236}">
                <a16:creationId xmlns:a16="http://schemas.microsoft.com/office/drawing/2014/main" id="{57098814-8D3C-9076-A657-AF2A539FBF4F}"/>
              </a:ext>
            </a:extLst>
          </p:cNvPr>
          <p:cNvSpPr txBox="1">
            <a:spLocks/>
          </p:cNvSpPr>
          <p:nvPr/>
        </p:nvSpPr>
        <p:spPr>
          <a:xfrm>
            <a:off x="6150794" y="951111"/>
            <a:ext cx="5418568" cy="2323628"/>
          </a:xfrm>
          <a:prstGeom prst="rect">
            <a:avLst/>
          </a:prstGeom>
        </p:spPr>
        <p:txBody>
          <a:bodyPr vert="horz" lIns="0" tIns="0" rIns="0" bIns="0" rtlCol="0">
            <a:noAutofit/>
          </a:bodyPr>
          <a:lstStyle>
            <a:lvl1pPr marL="0" indent="0" algn="l" defTabSz="1219170" rtl="0" eaLnBrk="1" latinLnBrk="0" hangingPunct="1">
              <a:spcBef>
                <a:spcPts val="0"/>
              </a:spcBef>
              <a:spcAft>
                <a:spcPts val="1333"/>
              </a:spcAft>
              <a:buSzPct val="100000"/>
              <a:buFontTx/>
              <a:buNone/>
              <a:defRPr sz="1600" b="0" kern="1200">
                <a:solidFill>
                  <a:srgbClr val="575757"/>
                </a:solidFill>
                <a:latin typeface="Open Sans" panose="020B0606030504020204" pitchFamily="34" charset="0"/>
                <a:ea typeface="Open Sans" panose="020B0606030504020204" pitchFamily="34" charset="0"/>
                <a:cs typeface="Open Sans" panose="020B0606030504020204" pitchFamily="34" charset="0"/>
              </a:defRPr>
            </a:lvl1pPr>
            <a:lvl2pPr marL="127000" indent="-127000" algn="l" defTabSz="1219170" rtl="0" eaLnBrk="1" latinLnBrk="0" hangingPunct="1">
              <a:spcBef>
                <a:spcPts val="0"/>
              </a:spcBef>
              <a:spcAft>
                <a:spcPts val="1333"/>
              </a:spcAft>
              <a:buClrTx/>
              <a:buSzPct val="100000"/>
              <a:buFont typeface="Arial" panose="020B0604020202020204" pitchFamily="34" charset="0"/>
              <a:buChar char="•"/>
              <a:defRPr lang="en-US" sz="1400" b="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279400" indent="-127000" algn="l" defTabSz="1219170" rtl="0" eaLnBrk="1" latinLnBrk="0" hangingPunct="1">
              <a:spcBef>
                <a:spcPts val="0"/>
              </a:spcBef>
              <a:spcAft>
                <a:spcPts val="1333"/>
              </a:spcAft>
              <a:buClrTx/>
              <a:buSzPct val="100000"/>
              <a:buFont typeface="Arial" panose="020B0604020202020204" pitchFamily="34" charset="0"/>
              <a:buChar char="−"/>
              <a:defRPr lang="en-US" sz="14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431800" indent="-127000" algn="l" defTabSz="1219170" rtl="0" eaLnBrk="1" latinLnBrk="0" hangingPunct="1">
              <a:spcBef>
                <a:spcPts val="0"/>
              </a:spcBef>
              <a:spcAft>
                <a:spcPts val="1333"/>
              </a:spcAft>
              <a:buClrTx/>
              <a:buSzPct val="100000"/>
              <a:buFont typeface="Arial" panose="020B0604020202020204" pitchFamily="34" charset="0"/>
              <a:buChar char="◦"/>
              <a:defRPr lang="en-US" sz="14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584200" indent="-127000" algn="l" defTabSz="1064657" rtl="0" eaLnBrk="1" latinLnBrk="0" hangingPunct="1">
              <a:spcBef>
                <a:spcPts val="0"/>
              </a:spcBef>
              <a:spcAft>
                <a:spcPts val="1333"/>
              </a:spcAft>
              <a:buClrTx/>
              <a:buSzPct val="100000"/>
              <a:buFont typeface="Arial" panose="020B0604020202020204" pitchFamily="34" charset="0"/>
              <a:buChar char="−"/>
              <a:tabLst/>
              <a:defRPr lang="en-US" sz="14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defTabSz="1142972">
              <a:spcAft>
                <a:spcPts val="1250"/>
              </a:spcAft>
            </a:pPr>
            <a:r>
              <a:rPr lang="en-US" sz="1078" dirty="0">
                <a:solidFill>
                  <a:prstClr val="black"/>
                </a:solidFill>
              </a:rPr>
              <a:t>Based on key findings from Phase 1 (“Behavioral Health Workforce Supply and Demand Report”), the goal in Phase 2 was to develop Ohio’s BH Workforce Roadmap outlining an implementation plan for initiatives that include cultural competency considerations.</a:t>
            </a:r>
            <a:br>
              <a:rPr lang="en-US" sz="1078" dirty="0">
                <a:solidFill>
                  <a:prstClr val="black"/>
                </a:solidFill>
              </a:rPr>
            </a:br>
            <a:br>
              <a:rPr lang="en-US" sz="1078" b="1" dirty="0">
                <a:solidFill>
                  <a:srgbClr val="2E5A87"/>
                </a:solidFill>
              </a:rPr>
            </a:br>
            <a:r>
              <a:rPr lang="en-US" sz="1078" b="1" dirty="0">
                <a:solidFill>
                  <a:srgbClr val="2E5A87"/>
                </a:solidFill>
              </a:rPr>
              <a:t>Phase 2 Approach: </a:t>
            </a:r>
          </a:p>
          <a:p>
            <a:pPr defTabSz="1142972">
              <a:spcAft>
                <a:spcPts val="0"/>
              </a:spcAft>
            </a:pPr>
            <a:r>
              <a:rPr lang="en-US" sz="1078" dirty="0">
                <a:solidFill>
                  <a:prstClr val="black"/>
                </a:solidFill>
              </a:rPr>
              <a:t>1. Collected qualitative data from 4 focus groups, 27 individual interviews, and a</a:t>
            </a:r>
          </a:p>
          <a:p>
            <a:pPr defTabSz="1142972">
              <a:spcAft>
                <a:spcPts val="0"/>
              </a:spcAft>
            </a:pPr>
            <a:r>
              <a:rPr lang="en-US" sz="1078" dirty="0">
                <a:solidFill>
                  <a:prstClr val="black"/>
                </a:solidFill>
              </a:rPr>
              <a:t>    widely distributed survey (2,000+ responses) </a:t>
            </a:r>
          </a:p>
          <a:p>
            <a:pPr defTabSz="1142972">
              <a:spcAft>
                <a:spcPts val="0"/>
              </a:spcAft>
            </a:pPr>
            <a:r>
              <a:rPr lang="en-US" sz="1078" dirty="0">
                <a:solidFill>
                  <a:prstClr val="black"/>
                </a:solidFill>
              </a:rPr>
              <a:t>2. Convened a Bi-Weekly Advisory Council to brainstorm, prioritize, and provide</a:t>
            </a:r>
          </a:p>
          <a:p>
            <a:pPr defTabSz="1142972">
              <a:spcAft>
                <a:spcPts val="0"/>
              </a:spcAft>
            </a:pPr>
            <a:r>
              <a:rPr lang="en-US" sz="1078" dirty="0">
                <a:solidFill>
                  <a:prstClr val="black"/>
                </a:solidFill>
              </a:rPr>
              <a:t>    feedback</a:t>
            </a:r>
          </a:p>
          <a:p>
            <a:pPr defTabSz="1142972">
              <a:spcAft>
                <a:spcPts val="0"/>
              </a:spcAft>
            </a:pPr>
            <a:r>
              <a:rPr lang="en-US" sz="1078" dirty="0">
                <a:solidFill>
                  <a:prstClr val="black"/>
                </a:solidFill>
              </a:rPr>
              <a:t>3. Summarized 79 key initiatives within 10 solution categories and presented in the</a:t>
            </a:r>
          </a:p>
          <a:p>
            <a:pPr defTabSz="1142972">
              <a:spcAft>
                <a:spcPts val="0"/>
              </a:spcAft>
            </a:pPr>
            <a:r>
              <a:rPr lang="en-US" sz="1078" dirty="0">
                <a:solidFill>
                  <a:prstClr val="black"/>
                </a:solidFill>
              </a:rPr>
              <a:t>    Synthesis Report </a:t>
            </a:r>
          </a:p>
          <a:p>
            <a:pPr defTabSz="1142972">
              <a:spcAft>
                <a:spcPts val="1250"/>
              </a:spcAft>
            </a:pPr>
            <a:endParaRPr lang="en-US" sz="1078" dirty="0">
              <a:solidFill>
                <a:prstClr val="black"/>
              </a:solidFill>
            </a:endParaRPr>
          </a:p>
        </p:txBody>
      </p:sp>
      <p:sp>
        <p:nvSpPr>
          <p:cNvPr id="166" name="TextBox 165">
            <a:extLst>
              <a:ext uri="{FF2B5EF4-FFF2-40B4-BE49-F238E27FC236}">
                <a16:creationId xmlns:a16="http://schemas.microsoft.com/office/drawing/2014/main" id="{72789CC9-82AF-3E89-CA7C-F512C275EEE4}"/>
              </a:ext>
            </a:extLst>
          </p:cNvPr>
          <p:cNvSpPr txBox="1"/>
          <p:nvPr/>
        </p:nvSpPr>
        <p:spPr>
          <a:xfrm>
            <a:off x="622639" y="935266"/>
            <a:ext cx="5323638" cy="793615"/>
          </a:xfrm>
          <a:prstGeom prst="rect">
            <a:avLst/>
          </a:prstGeom>
          <a:noFill/>
        </p:spPr>
        <p:txBody>
          <a:bodyPr wrap="square">
            <a:spAutoFit/>
          </a:bodyPr>
          <a:lstStyle/>
          <a:p>
            <a:pPr defTabSz="428625">
              <a:lnSpc>
                <a:spcPct val="107000"/>
              </a:lnSpc>
              <a:spcAft>
                <a:spcPts val="412"/>
              </a:spcAft>
            </a:pPr>
            <a:r>
              <a:rPr lang="en-US" sz="1078" dirty="0">
                <a:solidFill>
                  <a:prstClr val="black"/>
                </a:solidFill>
                <a:latin typeface="Open Sans" panose="020B0606030504020204" pitchFamily="34" charset="0"/>
                <a:ea typeface="Open Sans" panose="020B0606030504020204" pitchFamily="34" charset="0"/>
                <a:cs typeface="Open Sans" panose="020B0606030504020204" pitchFamily="34" charset="0"/>
              </a:rPr>
              <a:t>Ohio’s Department of Mental Health and Addiction Services (OhioMHAS) is committed to enhancing the Behavioral Health (BH) Workforce in Ohio through the implementation of a </a:t>
            </a:r>
            <a:r>
              <a:rPr lang="en-US" sz="1078" b="1" dirty="0">
                <a:solidFill>
                  <a:srgbClr val="2E5A87"/>
                </a:solidFill>
                <a:latin typeface="Open Sans" panose="020B0606030504020204" pitchFamily="34" charset="0"/>
                <a:ea typeface="Open Sans" panose="020B0606030504020204" pitchFamily="34" charset="0"/>
                <a:cs typeface="Open Sans" panose="020B0606030504020204" pitchFamily="34" charset="0"/>
              </a:rPr>
              <a:t>four phased project</a:t>
            </a:r>
            <a:r>
              <a:rPr lang="en-US" sz="1078" b="1"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US" sz="1078" dirty="0">
                <a:solidFill>
                  <a:prstClr val="black"/>
                </a:solidFill>
                <a:latin typeface="Open Sans" panose="020B0606030504020204" pitchFamily="34" charset="0"/>
                <a:ea typeface="Open Sans" panose="020B0606030504020204" pitchFamily="34" charset="0"/>
                <a:cs typeface="Open Sans" panose="020B0606030504020204" pitchFamily="34" charset="0"/>
              </a:rPr>
              <a:t>that aims to define strategies to address the key challenges within four Wellness Workforce Priorities.</a:t>
            </a:r>
          </a:p>
        </p:txBody>
      </p:sp>
      <p:sp>
        <p:nvSpPr>
          <p:cNvPr id="167" name="Rectangle: Rounded Corners 166">
            <a:extLst>
              <a:ext uri="{FF2B5EF4-FFF2-40B4-BE49-F238E27FC236}">
                <a16:creationId xmlns:a16="http://schemas.microsoft.com/office/drawing/2014/main" id="{AAC43B94-6CB6-4AF8-F71D-A5B0665CBEAC}"/>
              </a:ext>
            </a:extLst>
          </p:cNvPr>
          <p:cNvSpPr/>
          <p:nvPr/>
        </p:nvSpPr>
        <p:spPr>
          <a:xfrm>
            <a:off x="1086185" y="2823801"/>
            <a:ext cx="1951414" cy="4906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625"/>
            <a:r>
              <a:rPr lang="en-US" sz="1078">
                <a:solidFill>
                  <a:prstClr val="black"/>
                </a:solidFill>
                <a:latin typeface="Open Sans" panose="020B0606030504020204" pitchFamily="34" charset="0"/>
                <a:ea typeface="Open Sans" panose="020B0606030504020204" pitchFamily="34" charset="0"/>
                <a:cs typeface="Open Sans" panose="020B0606030504020204" pitchFamily="34" charset="0"/>
              </a:rPr>
              <a:t>Supporting Contemporary Practice </a:t>
            </a:r>
          </a:p>
        </p:txBody>
      </p:sp>
      <p:sp>
        <p:nvSpPr>
          <p:cNvPr id="168" name="Rectangle: Rounded Corners 167">
            <a:extLst>
              <a:ext uri="{FF2B5EF4-FFF2-40B4-BE49-F238E27FC236}">
                <a16:creationId xmlns:a16="http://schemas.microsoft.com/office/drawing/2014/main" id="{B6C56612-AEEE-4BD3-AE34-30AD494CF5FA}"/>
              </a:ext>
            </a:extLst>
          </p:cNvPr>
          <p:cNvSpPr/>
          <p:nvPr/>
        </p:nvSpPr>
        <p:spPr>
          <a:xfrm>
            <a:off x="1086185" y="2208164"/>
            <a:ext cx="1951414" cy="4906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625"/>
            <a:r>
              <a:rPr lang="en-US" sz="1078">
                <a:solidFill>
                  <a:prstClr val="black"/>
                </a:solidFill>
                <a:latin typeface="Open Sans" panose="020B0606030504020204" pitchFamily="34" charset="0"/>
                <a:ea typeface="Open Sans" panose="020B0606030504020204" pitchFamily="34" charset="0"/>
                <a:cs typeface="Open Sans" panose="020B0606030504020204" pitchFamily="34" charset="0"/>
              </a:rPr>
              <a:t>Increasing Career Awareness </a:t>
            </a:r>
          </a:p>
        </p:txBody>
      </p:sp>
      <p:sp>
        <p:nvSpPr>
          <p:cNvPr id="169" name="Rectangle: Rounded Corners 168">
            <a:extLst>
              <a:ext uri="{FF2B5EF4-FFF2-40B4-BE49-F238E27FC236}">
                <a16:creationId xmlns:a16="http://schemas.microsoft.com/office/drawing/2014/main" id="{34A38049-8FB4-C80A-118B-6D331C021D0E}"/>
              </a:ext>
            </a:extLst>
          </p:cNvPr>
          <p:cNvSpPr/>
          <p:nvPr/>
        </p:nvSpPr>
        <p:spPr>
          <a:xfrm>
            <a:off x="3767913" y="2163469"/>
            <a:ext cx="1951414" cy="4906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625"/>
            <a:r>
              <a:rPr lang="en-US" sz="1078">
                <a:solidFill>
                  <a:prstClr val="black"/>
                </a:solidFill>
                <a:latin typeface="Open Sans" panose="020B0606030504020204" pitchFamily="34" charset="0"/>
                <a:ea typeface="Open Sans" panose="020B0606030504020204" pitchFamily="34" charset="0"/>
                <a:cs typeface="Open Sans" panose="020B0606030504020204" pitchFamily="34" charset="0"/>
              </a:rPr>
              <a:t>Supporting Recruitment</a:t>
            </a:r>
          </a:p>
        </p:txBody>
      </p:sp>
      <p:sp>
        <p:nvSpPr>
          <p:cNvPr id="170" name="Rectangle: Rounded Corners 169">
            <a:extLst>
              <a:ext uri="{FF2B5EF4-FFF2-40B4-BE49-F238E27FC236}">
                <a16:creationId xmlns:a16="http://schemas.microsoft.com/office/drawing/2014/main" id="{05DCF7CF-B402-E246-79BA-EF126C9306A3}"/>
              </a:ext>
            </a:extLst>
          </p:cNvPr>
          <p:cNvSpPr/>
          <p:nvPr/>
        </p:nvSpPr>
        <p:spPr>
          <a:xfrm>
            <a:off x="3767913" y="2710556"/>
            <a:ext cx="1951414" cy="4906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625"/>
            <a:r>
              <a:rPr lang="en-US" sz="1078">
                <a:solidFill>
                  <a:prstClr val="black"/>
                </a:solidFill>
                <a:latin typeface="Open Sans" panose="020B0606030504020204" pitchFamily="34" charset="0"/>
                <a:ea typeface="Open Sans" panose="020B0606030504020204" pitchFamily="34" charset="0"/>
                <a:cs typeface="Open Sans" panose="020B0606030504020204" pitchFamily="34" charset="0"/>
              </a:rPr>
              <a:t>Incentivizing Retention</a:t>
            </a:r>
          </a:p>
        </p:txBody>
      </p:sp>
      <p:sp>
        <p:nvSpPr>
          <p:cNvPr id="171" name="object 69">
            <a:extLst>
              <a:ext uri="{FF2B5EF4-FFF2-40B4-BE49-F238E27FC236}">
                <a16:creationId xmlns:a16="http://schemas.microsoft.com/office/drawing/2014/main" id="{3D4E774E-0F8B-408A-6801-BB19DAC95786}"/>
              </a:ext>
            </a:extLst>
          </p:cNvPr>
          <p:cNvSpPr/>
          <p:nvPr/>
        </p:nvSpPr>
        <p:spPr>
          <a:xfrm>
            <a:off x="3377419" y="2801259"/>
            <a:ext cx="438497" cy="379102"/>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pPr defTabSz="470620">
              <a:defRPr/>
            </a:pPr>
            <a:endParaRPr sz="1078">
              <a:solidFill>
                <a:srgbClr val="5C5C5C"/>
              </a:solidFill>
              <a:latin typeface="Calibri" panose="020F0502020204030204"/>
            </a:endParaRPr>
          </a:p>
        </p:txBody>
      </p:sp>
      <p:sp>
        <p:nvSpPr>
          <p:cNvPr id="172" name="object 43">
            <a:extLst>
              <a:ext uri="{FF2B5EF4-FFF2-40B4-BE49-F238E27FC236}">
                <a16:creationId xmlns:a16="http://schemas.microsoft.com/office/drawing/2014/main" id="{81DE949D-60C0-D701-950D-C7EB18B0CB40}"/>
              </a:ext>
            </a:extLst>
          </p:cNvPr>
          <p:cNvSpPr/>
          <p:nvPr/>
        </p:nvSpPr>
        <p:spPr>
          <a:xfrm rot="1751069">
            <a:off x="1109880" y="2336134"/>
            <a:ext cx="153292" cy="191228"/>
          </a:xfrm>
          <a:prstGeom prst="rect">
            <a:avLst/>
          </a:prstGeom>
          <a:blipFill>
            <a:blip r:embed="rId4" cstate="hqprint">
              <a:extLst>
                <a:ext uri="{28A0092B-C50C-407E-A947-70E740481C1C}">
                  <a14:useLocalDpi xmlns:a14="http://schemas.microsoft.com/office/drawing/2010/main"/>
                </a:ext>
              </a:extLst>
            </a:blip>
            <a:stretch>
              <a:fillRect/>
            </a:stretch>
          </a:blipFill>
          <a:ln>
            <a:solidFill>
              <a:schemeClr val="tx1"/>
            </a:solidFill>
          </a:ln>
        </p:spPr>
        <p:txBody>
          <a:bodyPr wrap="square" lIns="0" tIns="0" rIns="0" bIns="0" rtlCol="0"/>
          <a:lstStyle/>
          <a:p>
            <a:pPr defTabSz="470620">
              <a:defRPr/>
            </a:pPr>
            <a:endParaRPr sz="1078">
              <a:solidFill>
                <a:srgbClr val="5C5C5C"/>
              </a:solidFill>
              <a:latin typeface="Calibri" panose="020F0502020204030204"/>
            </a:endParaRPr>
          </a:p>
        </p:txBody>
      </p:sp>
      <p:sp>
        <p:nvSpPr>
          <p:cNvPr id="173" name="object 8">
            <a:extLst>
              <a:ext uri="{FF2B5EF4-FFF2-40B4-BE49-F238E27FC236}">
                <a16:creationId xmlns:a16="http://schemas.microsoft.com/office/drawing/2014/main" id="{AD37B962-0645-0B69-6629-A0D2400D08ED}"/>
              </a:ext>
            </a:extLst>
          </p:cNvPr>
          <p:cNvSpPr/>
          <p:nvPr/>
        </p:nvSpPr>
        <p:spPr>
          <a:xfrm>
            <a:off x="943244" y="2163469"/>
            <a:ext cx="214690" cy="632522"/>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pPr defTabSz="470620">
              <a:defRPr/>
            </a:pPr>
            <a:endParaRPr sz="1078">
              <a:solidFill>
                <a:srgbClr val="5C5C5C"/>
              </a:solidFill>
              <a:latin typeface="Calibri" panose="020F0502020204030204"/>
            </a:endParaRPr>
          </a:p>
        </p:txBody>
      </p:sp>
      <p:grpSp>
        <p:nvGrpSpPr>
          <p:cNvPr id="174" name="Group 173">
            <a:extLst>
              <a:ext uri="{FF2B5EF4-FFF2-40B4-BE49-F238E27FC236}">
                <a16:creationId xmlns:a16="http://schemas.microsoft.com/office/drawing/2014/main" id="{E5774C7D-C71A-B59A-BF81-1CED2BF61E25}"/>
              </a:ext>
            </a:extLst>
          </p:cNvPr>
          <p:cNvGrpSpPr/>
          <p:nvPr/>
        </p:nvGrpSpPr>
        <p:grpSpPr>
          <a:xfrm>
            <a:off x="3365295" y="2246427"/>
            <a:ext cx="438498" cy="379102"/>
            <a:chOff x="2903132" y="2242294"/>
            <a:chExt cx="605443" cy="539246"/>
          </a:xfrm>
          <a:solidFill>
            <a:schemeClr val="tx1"/>
          </a:solidFill>
        </p:grpSpPr>
        <p:sp>
          <p:nvSpPr>
            <p:cNvPr id="175" name="Freeform 845">
              <a:extLst>
                <a:ext uri="{FF2B5EF4-FFF2-40B4-BE49-F238E27FC236}">
                  <a16:creationId xmlns:a16="http://schemas.microsoft.com/office/drawing/2014/main" id="{68ABE2D4-A111-270E-0BF2-3E61CE3379B6}"/>
                </a:ext>
              </a:extLst>
            </p:cNvPr>
            <p:cNvSpPr>
              <a:spLocks noEditPoints="1"/>
            </p:cNvSpPr>
            <p:nvPr/>
          </p:nvSpPr>
          <p:spPr bwMode="auto">
            <a:xfrm>
              <a:off x="2903132" y="2394808"/>
              <a:ext cx="173418" cy="386732"/>
            </a:xfrm>
            <a:custGeom>
              <a:avLst/>
              <a:gdLst>
                <a:gd name="T0" fmla="*/ 54 w 86"/>
                <a:gd name="T1" fmla="*/ 0 h 213"/>
                <a:gd name="T2" fmla="*/ 32 w 86"/>
                <a:gd name="T3" fmla="*/ 0 h 213"/>
                <a:gd name="T4" fmla="*/ 22 w 86"/>
                <a:gd name="T5" fmla="*/ 9 h 213"/>
                <a:gd name="T6" fmla="*/ 1 w 86"/>
                <a:gd name="T7" fmla="*/ 115 h 213"/>
                <a:gd name="T8" fmla="*/ 3 w 86"/>
                <a:gd name="T9" fmla="*/ 124 h 213"/>
                <a:gd name="T10" fmla="*/ 11 w 86"/>
                <a:gd name="T11" fmla="*/ 128 h 213"/>
                <a:gd name="T12" fmla="*/ 11 w 86"/>
                <a:gd name="T13" fmla="*/ 203 h 213"/>
                <a:gd name="T14" fmla="*/ 22 w 86"/>
                <a:gd name="T15" fmla="*/ 213 h 213"/>
                <a:gd name="T16" fmla="*/ 32 w 86"/>
                <a:gd name="T17" fmla="*/ 203 h 213"/>
                <a:gd name="T18" fmla="*/ 32 w 86"/>
                <a:gd name="T19" fmla="*/ 128 h 213"/>
                <a:gd name="T20" fmla="*/ 54 w 86"/>
                <a:gd name="T21" fmla="*/ 128 h 213"/>
                <a:gd name="T22" fmla="*/ 54 w 86"/>
                <a:gd name="T23" fmla="*/ 203 h 213"/>
                <a:gd name="T24" fmla="*/ 64 w 86"/>
                <a:gd name="T25" fmla="*/ 213 h 213"/>
                <a:gd name="T26" fmla="*/ 75 w 86"/>
                <a:gd name="T27" fmla="*/ 203 h 213"/>
                <a:gd name="T28" fmla="*/ 75 w 86"/>
                <a:gd name="T29" fmla="*/ 128 h 213"/>
                <a:gd name="T30" fmla="*/ 83 w 86"/>
                <a:gd name="T31" fmla="*/ 124 h 213"/>
                <a:gd name="T32" fmla="*/ 85 w 86"/>
                <a:gd name="T33" fmla="*/ 115 h 213"/>
                <a:gd name="T34" fmla="*/ 64 w 86"/>
                <a:gd name="T35" fmla="*/ 9 h 213"/>
                <a:gd name="T36" fmla="*/ 54 w 86"/>
                <a:gd name="T37" fmla="*/ 0 h 213"/>
                <a:gd name="T38" fmla="*/ 41 w 86"/>
                <a:gd name="T39" fmla="*/ 21 h 213"/>
                <a:gd name="T40" fmla="*/ 45 w 86"/>
                <a:gd name="T41" fmla="*/ 21 h 213"/>
                <a:gd name="T42" fmla="*/ 62 w 86"/>
                <a:gd name="T43" fmla="*/ 107 h 213"/>
                <a:gd name="T44" fmla="*/ 24 w 86"/>
                <a:gd name="T45" fmla="*/ 107 h 213"/>
                <a:gd name="T46" fmla="*/ 41 w 86"/>
                <a:gd name="T47"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213">
                  <a:moveTo>
                    <a:pt x="54" y="0"/>
                  </a:moveTo>
                  <a:cubicBezTo>
                    <a:pt x="32" y="0"/>
                    <a:pt x="32" y="0"/>
                    <a:pt x="32" y="0"/>
                  </a:cubicBezTo>
                  <a:cubicBezTo>
                    <a:pt x="27" y="0"/>
                    <a:pt x="23" y="4"/>
                    <a:pt x="22" y="9"/>
                  </a:cubicBezTo>
                  <a:cubicBezTo>
                    <a:pt x="1" y="115"/>
                    <a:pt x="1" y="115"/>
                    <a:pt x="1" y="115"/>
                  </a:cubicBezTo>
                  <a:cubicBezTo>
                    <a:pt x="0" y="118"/>
                    <a:pt x="1" y="122"/>
                    <a:pt x="3" y="124"/>
                  </a:cubicBezTo>
                  <a:cubicBezTo>
                    <a:pt x="5" y="127"/>
                    <a:pt x="8" y="128"/>
                    <a:pt x="11" y="128"/>
                  </a:cubicBezTo>
                  <a:cubicBezTo>
                    <a:pt x="11" y="203"/>
                    <a:pt x="11" y="203"/>
                    <a:pt x="11" y="203"/>
                  </a:cubicBezTo>
                  <a:cubicBezTo>
                    <a:pt x="11" y="209"/>
                    <a:pt x="16" y="213"/>
                    <a:pt x="22" y="213"/>
                  </a:cubicBezTo>
                  <a:cubicBezTo>
                    <a:pt x="28" y="213"/>
                    <a:pt x="32" y="209"/>
                    <a:pt x="32" y="203"/>
                  </a:cubicBezTo>
                  <a:cubicBezTo>
                    <a:pt x="32" y="128"/>
                    <a:pt x="32" y="128"/>
                    <a:pt x="32" y="128"/>
                  </a:cubicBezTo>
                  <a:cubicBezTo>
                    <a:pt x="54" y="128"/>
                    <a:pt x="54" y="128"/>
                    <a:pt x="54" y="128"/>
                  </a:cubicBezTo>
                  <a:cubicBezTo>
                    <a:pt x="54" y="203"/>
                    <a:pt x="54" y="203"/>
                    <a:pt x="54" y="203"/>
                  </a:cubicBezTo>
                  <a:cubicBezTo>
                    <a:pt x="54" y="209"/>
                    <a:pt x="58" y="213"/>
                    <a:pt x="64" y="213"/>
                  </a:cubicBezTo>
                  <a:cubicBezTo>
                    <a:pt x="70" y="213"/>
                    <a:pt x="75" y="209"/>
                    <a:pt x="75" y="203"/>
                  </a:cubicBezTo>
                  <a:cubicBezTo>
                    <a:pt x="75" y="128"/>
                    <a:pt x="75" y="128"/>
                    <a:pt x="75" y="128"/>
                  </a:cubicBezTo>
                  <a:cubicBezTo>
                    <a:pt x="78" y="128"/>
                    <a:pt x="81" y="127"/>
                    <a:pt x="83" y="124"/>
                  </a:cubicBezTo>
                  <a:cubicBezTo>
                    <a:pt x="85" y="122"/>
                    <a:pt x="86" y="118"/>
                    <a:pt x="85" y="115"/>
                  </a:cubicBezTo>
                  <a:cubicBezTo>
                    <a:pt x="64" y="9"/>
                    <a:pt x="64" y="9"/>
                    <a:pt x="64" y="9"/>
                  </a:cubicBezTo>
                  <a:cubicBezTo>
                    <a:pt x="63" y="4"/>
                    <a:pt x="59" y="0"/>
                    <a:pt x="54" y="0"/>
                  </a:cubicBezTo>
                  <a:close/>
                  <a:moveTo>
                    <a:pt x="41" y="21"/>
                  </a:moveTo>
                  <a:cubicBezTo>
                    <a:pt x="45" y="21"/>
                    <a:pt x="45" y="21"/>
                    <a:pt x="45" y="21"/>
                  </a:cubicBezTo>
                  <a:cubicBezTo>
                    <a:pt x="62" y="107"/>
                    <a:pt x="62" y="107"/>
                    <a:pt x="62" y="107"/>
                  </a:cubicBezTo>
                  <a:cubicBezTo>
                    <a:pt x="24" y="107"/>
                    <a:pt x="24" y="107"/>
                    <a:pt x="24" y="107"/>
                  </a:cubicBezTo>
                  <a:lnTo>
                    <a:pt x="41" y="21"/>
                  </a:lnTo>
                  <a:close/>
                </a:path>
              </a:pathLst>
            </a:custGeom>
            <a:grpFill/>
            <a:ln>
              <a:solidFill>
                <a:schemeClr val="bg1">
                  <a:lumMod val="95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47064" tIns="23533" rIns="47064" bIns="23533" numCol="1" anchor="t" anchorCtr="0" compatLnSpc="1">
              <a:prstTxWarp prst="textNoShape">
                <a:avLst/>
              </a:prstTxWarp>
            </a:bodyPr>
            <a:lstStyle/>
            <a:p>
              <a:pPr defTabSz="470620">
                <a:defRPr/>
              </a:pPr>
              <a:endParaRPr lang="en-GB" sz="1078">
                <a:solidFill>
                  <a:prstClr val="black"/>
                </a:solidFill>
                <a:latin typeface="Calibri" panose="020F0502020204030204"/>
              </a:endParaRPr>
            </a:p>
          </p:txBody>
        </p:sp>
        <p:sp>
          <p:nvSpPr>
            <p:cNvPr id="176" name="Freeform 846">
              <a:extLst>
                <a:ext uri="{FF2B5EF4-FFF2-40B4-BE49-F238E27FC236}">
                  <a16:creationId xmlns:a16="http://schemas.microsoft.com/office/drawing/2014/main" id="{CDFC3B83-282A-849D-7038-2DE1AD080C36}"/>
                </a:ext>
              </a:extLst>
            </p:cNvPr>
            <p:cNvSpPr>
              <a:spLocks noEditPoints="1"/>
            </p:cNvSpPr>
            <p:nvPr/>
          </p:nvSpPr>
          <p:spPr bwMode="auto">
            <a:xfrm>
              <a:off x="2927471" y="2242294"/>
              <a:ext cx="127782" cy="114386"/>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4" y="0"/>
                    <a:pt x="0" y="14"/>
                    <a:pt x="0" y="32"/>
                  </a:cubicBezTo>
                  <a:cubicBezTo>
                    <a:pt x="0" y="49"/>
                    <a:pt x="14" y="64"/>
                    <a:pt x="32" y="64"/>
                  </a:cubicBezTo>
                  <a:close/>
                  <a:moveTo>
                    <a:pt x="32" y="21"/>
                  </a:moveTo>
                  <a:cubicBezTo>
                    <a:pt x="38" y="21"/>
                    <a:pt x="43" y="26"/>
                    <a:pt x="43" y="32"/>
                  </a:cubicBezTo>
                  <a:cubicBezTo>
                    <a:pt x="43" y="38"/>
                    <a:pt x="38" y="42"/>
                    <a:pt x="32" y="42"/>
                  </a:cubicBezTo>
                  <a:cubicBezTo>
                    <a:pt x="26" y="42"/>
                    <a:pt x="21" y="38"/>
                    <a:pt x="21" y="32"/>
                  </a:cubicBezTo>
                  <a:cubicBezTo>
                    <a:pt x="21" y="26"/>
                    <a:pt x="26" y="21"/>
                    <a:pt x="32" y="21"/>
                  </a:cubicBezTo>
                  <a:close/>
                </a:path>
              </a:pathLst>
            </a:custGeom>
            <a:grpFill/>
            <a:ln>
              <a:solidFill>
                <a:schemeClr val="bg1">
                  <a:lumMod val="95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47064" tIns="23533" rIns="47064" bIns="23533" numCol="1" anchor="t" anchorCtr="0" compatLnSpc="1">
              <a:prstTxWarp prst="textNoShape">
                <a:avLst/>
              </a:prstTxWarp>
            </a:bodyPr>
            <a:lstStyle/>
            <a:p>
              <a:pPr defTabSz="470620">
                <a:defRPr/>
              </a:pPr>
              <a:endParaRPr lang="en-GB" sz="1078">
                <a:solidFill>
                  <a:prstClr val="black"/>
                </a:solidFill>
                <a:latin typeface="Calibri" panose="020F0502020204030204"/>
              </a:endParaRPr>
            </a:p>
          </p:txBody>
        </p:sp>
        <p:sp>
          <p:nvSpPr>
            <p:cNvPr id="177" name="Freeform 847">
              <a:extLst>
                <a:ext uri="{FF2B5EF4-FFF2-40B4-BE49-F238E27FC236}">
                  <a16:creationId xmlns:a16="http://schemas.microsoft.com/office/drawing/2014/main" id="{F12188C5-40A0-6AC2-A672-42908360D019}"/>
                </a:ext>
              </a:extLst>
            </p:cNvPr>
            <p:cNvSpPr>
              <a:spLocks noEditPoints="1"/>
            </p:cNvSpPr>
            <p:nvPr/>
          </p:nvSpPr>
          <p:spPr bwMode="auto">
            <a:xfrm>
              <a:off x="3335157" y="2394808"/>
              <a:ext cx="173418" cy="386732"/>
            </a:xfrm>
            <a:custGeom>
              <a:avLst/>
              <a:gdLst>
                <a:gd name="T0" fmla="*/ 74 w 85"/>
                <a:gd name="T1" fmla="*/ 0 h 213"/>
                <a:gd name="T2" fmla="*/ 10 w 85"/>
                <a:gd name="T3" fmla="*/ 0 h 213"/>
                <a:gd name="T4" fmla="*/ 0 w 85"/>
                <a:gd name="T5" fmla="*/ 11 h 213"/>
                <a:gd name="T6" fmla="*/ 0 w 85"/>
                <a:gd name="T7" fmla="*/ 96 h 213"/>
                <a:gd name="T8" fmla="*/ 10 w 85"/>
                <a:gd name="T9" fmla="*/ 107 h 213"/>
                <a:gd name="T10" fmla="*/ 10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4 w 85"/>
                <a:gd name="T25" fmla="*/ 203 h 213"/>
                <a:gd name="T26" fmla="*/ 74 w 85"/>
                <a:gd name="T27" fmla="*/ 107 h 213"/>
                <a:gd name="T28" fmla="*/ 85 w 85"/>
                <a:gd name="T29" fmla="*/ 96 h 213"/>
                <a:gd name="T30" fmla="*/ 85 w 85"/>
                <a:gd name="T31" fmla="*/ 11 h 213"/>
                <a:gd name="T32" fmla="*/ 74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4" y="0"/>
                  </a:moveTo>
                  <a:cubicBezTo>
                    <a:pt x="10" y="0"/>
                    <a:pt x="10" y="0"/>
                    <a:pt x="10" y="0"/>
                  </a:cubicBezTo>
                  <a:cubicBezTo>
                    <a:pt x="4" y="0"/>
                    <a:pt x="0" y="5"/>
                    <a:pt x="0" y="11"/>
                  </a:cubicBezTo>
                  <a:cubicBezTo>
                    <a:pt x="0" y="96"/>
                    <a:pt x="0" y="96"/>
                    <a:pt x="0" y="96"/>
                  </a:cubicBezTo>
                  <a:cubicBezTo>
                    <a:pt x="0" y="102"/>
                    <a:pt x="4" y="107"/>
                    <a:pt x="10" y="107"/>
                  </a:cubicBezTo>
                  <a:cubicBezTo>
                    <a:pt x="10" y="203"/>
                    <a:pt x="10" y="203"/>
                    <a:pt x="10" y="203"/>
                  </a:cubicBezTo>
                  <a:cubicBezTo>
                    <a:pt x="10"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4" y="209"/>
                    <a:pt x="74" y="203"/>
                  </a:cubicBezTo>
                  <a:cubicBezTo>
                    <a:pt x="74" y="107"/>
                    <a:pt x="74" y="107"/>
                    <a:pt x="74" y="107"/>
                  </a:cubicBezTo>
                  <a:cubicBezTo>
                    <a:pt x="80" y="107"/>
                    <a:pt x="85" y="102"/>
                    <a:pt x="85" y="96"/>
                  </a:cubicBezTo>
                  <a:cubicBezTo>
                    <a:pt x="85" y="11"/>
                    <a:pt x="85" y="11"/>
                    <a:pt x="85" y="11"/>
                  </a:cubicBezTo>
                  <a:cubicBezTo>
                    <a:pt x="85" y="5"/>
                    <a:pt x="80" y="0"/>
                    <a:pt x="74"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grpFill/>
            <a:ln>
              <a:solidFill>
                <a:schemeClr val="bg1">
                  <a:lumMod val="95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47064" tIns="23533" rIns="47064" bIns="23533" numCol="1" anchor="t" anchorCtr="0" compatLnSpc="1">
              <a:prstTxWarp prst="textNoShape">
                <a:avLst/>
              </a:prstTxWarp>
            </a:bodyPr>
            <a:lstStyle/>
            <a:p>
              <a:pPr defTabSz="470620">
                <a:defRPr/>
              </a:pPr>
              <a:endParaRPr lang="en-GB" sz="1078">
                <a:solidFill>
                  <a:prstClr val="black"/>
                </a:solidFill>
                <a:latin typeface="Calibri" panose="020F0502020204030204"/>
              </a:endParaRPr>
            </a:p>
          </p:txBody>
        </p:sp>
        <p:sp>
          <p:nvSpPr>
            <p:cNvPr id="178" name="Freeform 848">
              <a:extLst>
                <a:ext uri="{FF2B5EF4-FFF2-40B4-BE49-F238E27FC236}">
                  <a16:creationId xmlns:a16="http://schemas.microsoft.com/office/drawing/2014/main" id="{573FDA99-4925-A29F-E660-EAC839830FE7}"/>
                </a:ext>
              </a:extLst>
            </p:cNvPr>
            <p:cNvSpPr>
              <a:spLocks noEditPoints="1"/>
            </p:cNvSpPr>
            <p:nvPr/>
          </p:nvSpPr>
          <p:spPr bwMode="auto">
            <a:xfrm>
              <a:off x="3356454" y="2242294"/>
              <a:ext cx="130824" cy="114386"/>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3 w 64"/>
                <a:gd name="T13" fmla="*/ 32 h 64"/>
                <a:gd name="T14" fmla="*/ 32 w 64"/>
                <a:gd name="T15" fmla="*/ 42 h 64"/>
                <a:gd name="T16" fmla="*/ 22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50" y="64"/>
                    <a:pt x="64" y="49"/>
                    <a:pt x="64" y="32"/>
                  </a:cubicBezTo>
                  <a:cubicBezTo>
                    <a:pt x="64" y="14"/>
                    <a:pt x="50" y="0"/>
                    <a:pt x="32" y="0"/>
                  </a:cubicBezTo>
                  <a:cubicBezTo>
                    <a:pt x="15" y="0"/>
                    <a:pt x="0" y="14"/>
                    <a:pt x="0" y="32"/>
                  </a:cubicBezTo>
                  <a:cubicBezTo>
                    <a:pt x="0" y="49"/>
                    <a:pt x="15" y="64"/>
                    <a:pt x="32" y="64"/>
                  </a:cubicBezTo>
                  <a:close/>
                  <a:moveTo>
                    <a:pt x="32" y="21"/>
                  </a:moveTo>
                  <a:cubicBezTo>
                    <a:pt x="38" y="21"/>
                    <a:pt x="43" y="26"/>
                    <a:pt x="43" y="32"/>
                  </a:cubicBezTo>
                  <a:cubicBezTo>
                    <a:pt x="43" y="38"/>
                    <a:pt x="38" y="42"/>
                    <a:pt x="32" y="42"/>
                  </a:cubicBezTo>
                  <a:cubicBezTo>
                    <a:pt x="26" y="42"/>
                    <a:pt x="22" y="38"/>
                    <a:pt x="22" y="32"/>
                  </a:cubicBezTo>
                  <a:cubicBezTo>
                    <a:pt x="22" y="26"/>
                    <a:pt x="26" y="21"/>
                    <a:pt x="32" y="21"/>
                  </a:cubicBezTo>
                  <a:close/>
                </a:path>
              </a:pathLst>
            </a:custGeom>
            <a:grpFill/>
            <a:ln>
              <a:solidFill>
                <a:schemeClr val="bg1">
                  <a:lumMod val="95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47064" tIns="23533" rIns="47064" bIns="23533" numCol="1" anchor="t" anchorCtr="0" compatLnSpc="1">
              <a:prstTxWarp prst="textNoShape">
                <a:avLst/>
              </a:prstTxWarp>
            </a:bodyPr>
            <a:lstStyle/>
            <a:p>
              <a:pPr defTabSz="470620">
                <a:defRPr/>
              </a:pPr>
              <a:endParaRPr lang="en-GB" sz="1078">
                <a:solidFill>
                  <a:prstClr val="black"/>
                </a:solidFill>
                <a:latin typeface="Calibri" panose="020F0502020204030204"/>
              </a:endParaRPr>
            </a:p>
          </p:txBody>
        </p:sp>
        <p:sp>
          <p:nvSpPr>
            <p:cNvPr id="179" name="Freeform 849">
              <a:extLst>
                <a:ext uri="{FF2B5EF4-FFF2-40B4-BE49-F238E27FC236}">
                  <a16:creationId xmlns:a16="http://schemas.microsoft.com/office/drawing/2014/main" id="{8270D436-CD74-7439-611A-9764FCAB02A0}"/>
                </a:ext>
              </a:extLst>
            </p:cNvPr>
            <p:cNvSpPr>
              <a:spLocks noEditPoints="1"/>
            </p:cNvSpPr>
            <p:nvPr/>
          </p:nvSpPr>
          <p:spPr bwMode="auto">
            <a:xfrm>
              <a:off x="3119144" y="2394808"/>
              <a:ext cx="173418" cy="386732"/>
            </a:xfrm>
            <a:custGeom>
              <a:avLst/>
              <a:gdLst>
                <a:gd name="T0" fmla="*/ 75 w 85"/>
                <a:gd name="T1" fmla="*/ 0 h 213"/>
                <a:gd name="T2" fmla="*/ 11 w 85"/>
                <a:gd name="T3" fmla="*/ 0 h 213"/>
                <a:gd name="T4" fmla="*/ 0 w 85"/>
                <a:gd name="T5" fmla="*/ 11 h 213"/>
                <a:gd name="T6" fmla="*/ 0 w 85"/>
                <a:gd name="T7" fmla="*/ 96 h 213"/>
                <a:gd name="T8" fmla="*/ 11 w 85"/>
                <a:gd name="T9" fmla="*/ 107 h 213"/>
                <a:gd name="T10" fmla="*/ 11 w 85"/>
                <a:gd name="T11" fmla="*/ 203 h 213"/>
                <a:gd name="T12" fmla="*/ 21 w 85"/>
                <a:gd name="T13" fmla="*/ 213 h 213"/>
                <a:gd name="T14" fmla="*/ 32 w 85"/>
                <a:gd name="T15" fmla="*/ 203 h 213"/>
                <a:gd name="T16" fmla="*/ 32 w 85"/>
                <a:gd name="T17" fmla="*/ 107 h 213"/>
                <a:gd name="T18" fmla="*/ 53 w 85"/>
                <a:gd name="T19" fmla="*/ 107 h 213"/>
                <a:gd name="T20" fmla="*/ 53 w 85"/>
                <a:gd name="T21" fmla="*/ 203 h 213"/>
                <a:gd name="T22" fmla="*/ 64 w 85"/>
                <a:gd name="T23" fmla="*/ 213 h 213"/>
                <a:gd name="T24" fmla="*/ 75 w 85"/>
                <a:gd name="T25" fmla="*/ 203 h 213"/>
                <a:gd name="T26" fmla="*/ 75 w 85"/>
                <a:gd name="T27" fmla="*/ 107 h 213"/>
                <a:gd name="T28" fmla="*/ 85 w 85"/>
                <a:gd name="T29" fmla="*/ 96 h 213"/>
                <a:gd name="T30" fmla="*/ 85 w 85"/>
                <a:gd name="T31" fmla="*/ 11 h 213"/>
                <a:gd name="T32" fmla="*/ 75 w 85"/>
                <a:gd name="T33" fmla="*/ 0 h 213"/>
                <a:gd name="T34" fmla="*/ 21 w 85"/>
                <a:gd name="T35" fmla="*/ 21 h 213"/>
                <a:gd name="T36" fmla="*/ 64 w 85"/>
                <a:gd name="T37" fmla="*/ 21 h 213"/>
                <a:gd name="T38" fmla="*/ 64 w 85"/>
                <a:gd name="T39" fmla="*/ 85 h 213"/>
                <a:gd name="T40" fmla="*/ 21 w 85"/>
                <a:gd name="T41" fmla="*/ 85 h 213"/>
                <a:gd name="T42" fmla="*/ 21 w 85"/>
                <a:gd name="T43" fmla="*/ 2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 h="213">
                  <a:moveTo>
                    <a:pt x="75" y="0"/>
                  </a:moveTo>
                  <a:cubicBezTo>
                    <a:pt x="11" y="0"/>
                    <a:pt x="11" y="0"/>
                    <a:pt x="11" y="0"/>
                  </a:cubicBezTo>
                  <a:cubicBezTo>
                    <a:pt x="5" y="0"/>
                    <a:pt x="0" y="5"/>
                    <a:pt x="0" y="11"/>
                  </a:cubicBezTo>
                  <a:cubicBezTo>
                    <a:pt x="0" y="96"/>
                    <a:pt x="0" y="96"/>
                    <a:pt x="0" y="96"/>
                  </a:cubicBezTo>
                  <a:cubicBezTo>
                    <a:pt x="0" y="102"/>
                    <a:pt x="5" y="107"/>
                    <a:pt x="11" y="107"/>
                  </a:cubicBezTo>
                  <a:cubicBezTo>
                    <a:pt x="11" y="203"/>
                    <a:pt x="11" y="203"/>
                    <a:pt x="11" y="203"/>
                  </a:cubicBezTo>
                  <a:cubicBezTo>
                    <a:pt x="11" y="209"/>
                    <a:pt x="15" y="213"/>
                    <a:pt x="21" y="213"/>
                  </a:cubicBezTo>
                  <a:cubicBezTo>
                    <a:pt x="27" y="213"/>
                    <a:pt x="32" y="209"/>
                    <a:pt x="32" y="203"/>
                  </a:cubicBezTo>
                  <a:cubicBezTo>
                    <a:pt x="32" y="107"/>
                    <a:pt x="32" y="107"/>
                    <a:pt x="32" y="107"/>
                  </a:cubicBezTo>
                  <a:cubicBezTo>
                    <a:pt x="53" y="107"/>
                    <a:pt x="53" y="107"/>
                    <a:pt x="53" y="107"/>
                  </a:cubicBezTo>
                  <a:cubicBezTo>
                    <a:pt x="53" y="203"/>
                    <a:pt x="53" y="203"/>
                    <a:pt x="53" y="203"/>
                  </a:cubicBezTo>
                  <a:cubicBezTo>
                    <a:pt x="53" y="209"/>
                    <a:pt x="58" y="213"/>
                    <a:pt x="64" y="213"/>
                  </a:cubicBezTo>
                  <a:cubicBezTo>
                    <a:pt x="70" y="213"/>
                    <a:pt x="75" y="209"/>
                    <a:pt x="75" y="203"/>
                  </a:cubicBezTo>
                  <a:cubicBezTo>
                    <a:pt x="75" y="107"/>
                    <a:pt x="75" y="107"/>
                    <a:pt x="75" y="107"/>
                  </a:cubicBezTo>
                  <a:cubicBezTo>
                    <a:pt x="81" y="107"/>
                    <a:pt x="85" y="102"/>
                    <a:pt x="85" y="96"/>
                  </a:cubicBezTo>
                  <a:cubicBezTo>
                    <a:pt x="85" y="11"/>
                    <a:pt x="85" y="11"/>
                    <a:pt x="85" y="11"/>
                  </a:cubicBezTo>
                  <a:cubicBezTo>
                    <a:pt x="85" y="5"/>
                    <a:pt x="81" y="0"/>
                    <a:pt x="75" y="0"/>
                  </a:cubicBezTo>
                  <a:close/>
                  <a:moveTo>
                    <a:pt x="21" y="21"/>
                  </a:moveTo>
                  <a:cubicBezTo>
                    <a:pt x="64" y="21"/>
                    <a:pt x="64" y="21"/>
                    <a:pt x="64" y="21"/>
                  </a:cubicBezTo>
                  <a:cubicBezTo>
                    <a:pt x="64" y="85"/>
                    <a:pt x="64" y="85"/>
                    <a:pt x="64" y="85"/>
                  </a:cubicBezTo>
                  <a:cubicBezTo>
                    <a:pt x="21" y="85"/>
                    <a:pt x="21" y="85"/>
                    <a:pt x="21" y="85"/>
                  </a:cubicBezTo>
                  <a:lnTo>
                    <a:pt x="21" y="21"/>
                  </a:lnTo>
                  <a:close/>
                </a:path>
              </a:pathLst>
            </a:custGeom>
            <a:grpFill/>
            <a:ln>
              <a:solidFill>
                <a:schemeClr val="bg1">
                  <a:lumMod val="95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47064" tIns="23533" rIns="47064" bIns="23533" numCol="1" anchor="t" anchorCtr="0" compatLnSpc="1">
              <a:prstTxWarp prst="textNoShape">
                <a:avLst/>
              </a:prstTxWarp>
            </a:bodyPr>
            <a:lstStyle/>
            <a:p>
              <a:pPr defTabSz="470620">
                <a:defRPr/>
              </a:pPr>
              <a:endParaRPr lang="en-GB" sz="1078">
                <a:solidFill>
                  <a:prstClr val="black"/>
                </a:solidFill>
                <a:latin typeface="Calibri" panose="020F0502020204030204"/>
              </a:endParaRPr>
            </a:p>
          </p:txBody>
        </p:sp>
        <p:sp>
          <p:nvSpPr>
            <p:cNvPr id="180" name="Freeform 850">
              <a:extLst>
                <a:ext uri="{FF2B5EF4-FFF2-40B4-BE49-F238E27FC236}">
                  <a16:creationId xmlns:a16="http://schemas.microsoft.com/office/drawing/2014/main" id="{95CBAF8D-74C1-2596-3A1C-2C6CF897B98C}"/>
                </a:ext>
              </a:extLst>
            </p:cNvPr>
            <p:cNvSpPr>
              <a:spLocks noEditPoints="1"/>
            </p:cNvSpPr>
            <p:nvPr/>
          </p:nvSpPr>
          <p:spPr bwMode="auto">
            <a:xfrm>
              <a:off x="3143483" y="2242294"/>
              <a:ext cx="127782" cy="114386"/>
            </a:xfrm>
            <a:custGeom>
              <a:avLst/>
              <a:gdLst>
                <a:gd name="T0" fmla="*/ 32 w 64"/>
                <a:gd name="T1" fmla="*/ 64 h 64"/>
                <a:gd name="T2" fmla="*/ 64 w 64"/>
                <a:gd name="T3" fmla="*/ 32 h 64"/>
                <a:gd name="T4" fmla="*/ 32 w 64"/>
                <a:gd name="T5" fmla="*/ 0 h 64"/>
                <a:gd name="T6" fmla="*/ 0 w 64"/>
                <a:gd name="T7" fmla="*/ 32 h 64"/>
                <a:gd name="T8" fmla="*/ 32 w 64"/>
                <a:gd name="T9" fmla="*/ 64 h 64"/>
                <a:gd name="T10" fmla="*/ 32 w 64"/>
                <a:gd name="T11" fmla="*/ 21 h 64"/>
                <a:gd name="T12" fmla="*/ 42 w 64"/>
                <a:gd name="T13" fmla="*/ 32 h 64"/>
                <a:gd name="T14" fmla="*/ 32 w 64"/>
                <a:gd name="T15" fmla="*/ 42 h 64"/>
                <a:gd name="T16" fmla="*/ 21 w 64"/>
                <a:gd name="T17" fmla="*/ 32 h 64"/>
                <a:gd name="T18" fmla="*/ 32 w 64"/>
                <a:gd name="T19" fmla="*/ 2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49" y="64"/>
                    <a:pt x="64" y="49"/>
                    <a:pt x="64" y="32"/>
                  </a:cubicBezTo>
                  <a:cubicBezTo>
                    <a:pt x="64" y="14"/>
                    <a:pt x="49" y="0"/>
                    <a:pt x="32" y="0"/>
                  </a:cubicBezTo>
                  <a:cubicBezTo>
                    <a:pt x="14" y="0"/>
                    <a:pt x="0" y="14"/>
                    <a:pt x="0" y="32"/>
                  </a:cubicBezTo>
                  <a:cubicBezTo>
                    <a:pt x="0" y="49"/>
                    <a:pt x="14" y="64"/>
                    <a:pt x="32" y="64"/>
                  </a:cubicBezTo>
                  <a:close/>
                  <a:moveTo>
                    <a:pt x="32" y="21"/>
                  </a:moveTo>
                  <a:cubicBezTo>
                    <a:pt x="38" y="21"/>
                    <a:pt x="42" y="26"/>
                    <a:pt x="42" y="32"/>
                  </a:cubicBezTo>
                  <a:cubicBezTo>
                    <a:pt x="42" y="38"/>
                    <a:pt x="38" y="42"/>
                    <a:pt x="32" y="42"/>
                  </a:cubicBezTo>
                  <a:cubicBezTo>
                    <a:pt x="26" y="42"/>
                    <a:pt x="21" y="38"/>
                    <a:pt x="21" y="32"/>
                  </a:cubicBezTo>
                  <a:cubicBezTo>
                    <a:pt x="21" y="26"/>
                    <a:pt x="26" y="21"/>
                    <a:pt x="32" y="21"/>
                  </a:cubicBezTo>
                  <a:close/>
                </a:path>
              </a:pathLst>
            </a:custGeom>
            <a:grpFill/>
            <a:ln>
              <a:solidFill>
                <a:schemeClr val="bg1">
                  <a:lumMod val="95000"/>
                </a:schemeClr>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47064" tIns="23533" rIns="47064" bIns="23533" numCol="1" anchor="t" anchorCtr="0" compatLnSpc="1">
              <a:prstTxWarp prst="textNoShape">
                <a:avLst/>
              </a:prstTxWarp>
            </a:bodyPr>
            <a:lstStyle/>
            <a:p>
              <a:pPr defTabSz="470620">
                <a:defRPr/>
              </a:pPr>
              <a:endParaRPr lang="en-GB" sz="1078">
                <a:solidFill>
                  <a:prstClr val="black"/>
                </a:solidFill>
                <a:latin typeface="Calibri" panose="020F0502020204030204"/>
              </a:endParaRPr>
            </a:p>
          </p:txBody>
        </p:sp>
      </p:grpSp>
      <p:sp>
        <p:nvSpPr>
          <p:cNvPr id="181" name="object 42">
            <a:extLst>
              <a:ext uri="{FF2B5EF4-FFF2-40B4-BE49-F238E27FC236}">
                <a16:creationId xmlns:a16="http://schemas.microsoft.com/office/drawing/2014/main" id="{D55F8078-88EA-C596-33E6-905D74C52A5D}"/>
              </a:ext>
            </a:extLst>
          </p:cNvPr>
          <p:cNvSpPr/>
          <p:nvPr/>
        </p:nvSpPr>
        <p:spPr>
          <a:xfrm>
            <a:off x="752643" y="2877520"/>
            <a:ext cx="438497" cy="379102"/>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pPr defTabSz="470620">
              <a:defRPr/>
            </a:pPr>
            <a:endParaRPr sz="1078">
              <a:solidFill>
                <a:srgbClr val="5C5C5C"/>
              </a:solidFill>
              <a:latin typeface="Calibri" panose="020F0502020204030204"/>
            </a:endParaRPr>
          </a:p>
        </p:txBody>
      </p:sp>
      <p:sp>
        <p:nvSpPr>
          <p:cNvPr id="182" name="Rectangle 181">
            <a:extLst>
              <a:ext uri="{FF2B5EF4-FFF2-40B4-BE49-F238E27FC236}">
                <a16:creationId xmlns:a16="http://schemas.microsoft.com/office/drawing/2014/main" id="{B14C364D-D3B3-E751-7340-2244AF090BF2}"/>
              </a:ext>
            </a:extLst>
          </p:cNvPr>
          <p:cNvSpPr/>
          <p:nvPr/>
        </p:nvSpPr>
        <p:spPr>
          <a:xfrm>
            <a:off x="666037" y="1796711"/>
            <a:ext cx="5236841" cy="265128"/>
          </a:xfrm>
          <a:prstGeom prst="rect">
            <a:avLst/>
          </a:prstGeom>
          <a:solidFill>
            <a:srgbClr val="2E5A87"/>
          </a:solidFill>
          <a:ln>
            <a:solidFill>
              <a:srgbClr val="2E5A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625"/>
            <a:r>
              <a:rPr lang="en-US" sz="1078">
                <a:solidFill>
                  <a:prstClr val="white"/>
                </a:solidFill>
                <a:latin typeface="Open Sans" panose="020B0606030504020204" pitchFamily="34" charset="0"/>
                <a:ea typeface="Open Sans" panose="020B0606030504020204" pitchFamily="34" charset="0"/>
                <a:cs typeface="Open Sans" panose="020B0606030504020204" pitchFamily="34" charset="0"/>
              </a:rPr>
              <a:t>Wellness Workforce Priorities </a:t>
            </a:r>
          </a:p>
        </p:txBody>
      </p:sp>
      <p:sp>
        <p:nvSpPr>
          <p:cNvPr id="183" name="Rectangle: Rounded Corners 182">
            <a:extLst>
              <a:ext uri="{FF2B5EF4-FFF2-40B4-BE49-F238E27FC236}">
                <a16:creationId xmlns:a16="http://schemas.microsoft.com/office/drawing/2014/main" id="{591D66C9-FFA0-5674-D0D0-2EBA1A111891}"/>
              </a:ext>
            </a:extLst>
          </p:cNvPr>
          <p:cNvSpPr/>
          <p:nvPr/>
        </p:nvSpPr>
        <p:spPr>
          <a:xfrm>
            <a:off x="745205" y="3318907"/>
            <a:ext cx="10686714" cy="285682"/>
          </a:xfrm>
          <a:prstGeom prst="roundRect">
            <a:avLst/>
          </a:prstGeom>
          <a:solidFill>
            <a:srgbClr val="EEEEEE"/>
          </a:solidFill>
        </p:spPr>
        <p:txBody>
          <a:bodyPr wrap="square">
            <a:spAutoFit/>
          </a:bodyPr>
          <a:lstStyle/>
          <a:p>
            <a:pPr algn="ctr" defTabSz="428625">
              <a:spcBef>
                <a:spcPts val="78"/>
              </a:spcBef>
              <a:buSzPct val="100000"/>
            </a:pPr>
            <a:r>
              <a:rPr lang="en-US" sz="1078" b="1" dirty="0">
                <a:solidFill>
                  <a:prstClr val="black"/>
                </a:solidFill>
                <a:latin typeface="Open Sans" panose="020B0606030504020204" pitchFamily="34" charset="0"/>
                <a:ea typeface="Open Sans" panose="020B0606030504020204" pitchFamily="34" charset="0"/>
                <a:cs typeface="Open Sans" panose="020B0606030504020204" pitchFamily="34" charset="0"/>
              </a:rPr>
              <a:t>The Advisory Council prioritized 22 Initiatives and sequenced them across 4 years.</a:t>
            </a:r>
          </a:p>
        </p:txBody>
      </p:sp>
      <p:sp>
        <p:nvSpPr>
          <p:cNvPr id="189" name="Rectangle 188">
            <a:extLst>
              <a:ext uri="{FF2B5EF4-FFF2-40B4-BE49-F238E27FC236}">
                <a16:creationId xmlns:a16="http://schemas.microsoft.com/office/drawing/2014/main" id="{8A7D9DA5-5954-3C84-D522-05B9C12F53D6}"/>
              </a:ext>
            </a:extLst>
          </p:cNvPr>
          <p:cNvSpPr/>
          <p:nvPr/>
        </p:nvSpPr>
        <p:spPr>
          <a:xfrm>
            <a:off x="607249" y="3767643"/>
            <a:ext cx="5403895" cy="229348"/>
          </a:xfrm>
          <a:prstGeom prst="rect">
            <a:avLst/>
          </a:prstGeom>
          <a:solidFill>
            <a:srgbClr val="AB4743"/>
          </a:solidFill>
          <a:ln>
            <a:solidFill>
              <a:srgbClr val="AB47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625"/>
            <a:r>
              <a:rPr lang="en-US" sz="1078" b="1">
                <a:solidFill>
                  <a:prstClr val="white"/>
                </a:solidFill>
                <a:latin typeface="Open Sans" panose="020B0606030504020204" pitchFamily="34" charset="0"/>
                <a:ea typeface="Open Sans" panose="020B0606030504020204" pitchFamily="34" charset="0"/>
                <a:cs typeface="Open Sans" panose="020B0606030504020204" pitchFamily="34" charset="0"/>
              </a:rPr>
              <a:t>Next Steps</a:t>
            </a:r>
          </a:p>
        </p:txBody>
      </p:sp>
      <p:sp>
        <p:nvSpPr>
          <p:cNvPr id="190" name="TextBox 189">
            <a:extLst>
              <a:ext uri="{FF2B5EF4-FFF2-40B4-BE49-F238E27FC236}">
                <a16:creationId xmlns:a16="http://schemas.microsoft.com/office/drawing/2014/main" id="{5DAC6834-8A9E-F799-840D-AC9269ACC50A}"/>
              </a:ext>
            </a:extLst>
          </p:cNvPr>
          <p:cNvSpPr txBox="1"/>
          <p:nvPr/>
        </p:nvSpPr>
        <p:spPr>
          <a:xfrm>
            <a:off x="1864872" y="4117326"/>
            <a:ext cx="4167473" cy="748025"/>
          </a:xfrm>
          <a:prstGeom prst="rect">
            <a:avLst/>
          </a:prstGeom>
          <a:noFill/>
        </p:spPr>
        <p:txBody>
          <a:bodyPr wrap="square" lIns="0" tIns="0" rIns="0" bIns="0" rtlCol="0">
            <a:spAutoFit/>
          </a:bodyPr>
          <a:lstStyle/>
          <a:p>
            <a:pPr defTabSz="470609">
              <a:lnSpc>
                <a:spcPct val="120000"/>
              </a:lnSpc>
              <a:spcBef>
                <a:spcPts val="308"/>
              </a:spcBef>
              <a:defRPr/>
            </a:pPr>
            <a:r>
              <a:rPr lang="en-US" sz="1031" b="1">
                <a:solidFill>
                  <a:srgbClr val="000000"/>
                </a:solidFill>
                <a:latin typeface="Open Sans" panose="020B0606030504020204" pitchFamily="34" charset="0"/>
                <a:ea typeface="Open Sans" panose="020B0606030504020204" pitchFamily="34" charset="0"/>
                <a:cs typeface="Open Sans" panose="020B0606030504020204" pitchFamily="34" charset="0"/>
              </a:rPr>
              <a:t>Roles &amp; Responsibilities</a:t>
            </a:r>
            <a:br>
              <a:rPr lang="en-US" sz="1031" b="1">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031">
                <a:solidFill>
                  <a:srgbClr val="000000"/>
                </a:solidFill>
                <a:latin typeface="Open Sans" panose="020B0606030504020204" pitchFamily="34" charset="0"/>
                <a:ea typeface="Open Sans" panose="020B0606030504020204" pitchFamily="34" charset="0"/>
                <a:cs typeface="Open Sans" panose="020B0606030504020204" pitchFamily="34" charset="0"/>
              </a:rPr>
              <a:t>Identify initiative owners, project participants, SMEs &amp; Stakeholders and define their roles and responsibilities (including meeting cadence and communication methods)</a:t>
            </a:r>
          </a:p>
        </p:txBody>
      </p:sp>
      <p:sp>
        <p:nvSpPr>
          <p:cNvPr id="191" name="TextBox 190">
            <a:extLst>
              <a:ext uri="{FF2B5EF4-FFF2-40B4-BE49-F238E27FC236}">
                <a16:creationId xmlns:a16="http://schemas.microsoft.com/office/drawing/2014/main" id="{C202CC16-B1D4-6DC8-43B8-D0E1D29F5149}"/>
              </a:ext>
            </a:extLst>
          </p:cNvPr>
          <p:cNvSpPr txBox="1"/>
          <p:nvPr/>
        </p:nvSpPr>
        <p:spPr>
          <a:xfrm>
            <a:off x="1864872" y="4963774"/>
            <a:ext cx="4167473" cy="748025"/>
          </a:xfrm>
          <a:prstGeom prst="rect">
            <a:avLst/>
          </a:prstGeom>
          <a:noFill/>
        </p:spPr>
        <p:txBody>
          <a:bodyPr wrap="square" lIns="0" tIns="0" rIns="0" bIns="0" rtlCol="0">
            <a:spAutoFit/>
          </a:bodyPr>
          <a:lstStyle/>
          <a:p>
            <a:pPr defTabSz="470609">
              <a:lnSpc>
                <a:spcPct val="120000"/>
              </a:lnSpc>
              <a:spcBef>
                <a:spcPts val="308"/>
              </a:spcBef>
              <a:defRPr/>
            </a:pPr>
            <a:r>
              <a:rPr lang="en-US" sz="1031" b="1" dirty="0">
                <a:solidFill>
                  <a:srgbClr val="000000"/>
                </a:solidFill>
                <a:latin typeface="Open Sans" panose="020B0606030504020204" pitchFamily="34" charset="0"/>
                <a:ea typeface="Open Sans" panose="020B0606030504020204" pitchFamily="34" charset="0"/>
                <a:cs typeface="Open Sans" panose="020B0606030504020204" pitchFamily="34" charset="0"/>
              </a:rPr>
              <a:t>Reporting Mechanism</a:t>
            </a:r>
            <a:br>
              <a:rPr lang="en-US" sz="1031" b="1" dirty="0">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031" dirty="0">
                <a:solidFill>
                  <a:srgbClr val="000000"/>
                </a:solidFill>
                <a:latin typeface="Open Sans" panose="020B0606030504020204" pitchFamily="34" charset="0"/>
                <a:ea typeface="Open Sans" panose="020B0606030504020204" pitchFamily="34" charset="0"/>
                <a:cs typeface="Open Sans" panose="020B0606030504020204" pitchFamily="34" charset="0"/>
              </a:rPr>
              <a:t>Create initiative-specific templates for providing regular status updates, tracking decisions, risks, and issues and establish mechanism to track funding (need &amp; spend)</a:t>
            </a:r>
          </a:p>
        </p:txBody>
      </p:sp>
      <p:sp>
        <p:nvSpPr>
          <p:cNvPr id="192" name="TextBox 191">
            <a:extLst>
              <a:ext uri="{FF2B5EF4-FFF2-40B4-BE49-F238E27FC236}">
                <a16:creationId xmlns:a16="http://schemas.microsoft.com/office/drawing/2014/main" id="{4725CE5B-08CC-953C-4516-8CB1DB9BD916}"/>
              </a:ext>
            </a:extLst>
          </p:cNvPr>
          <p:cNvSpPr txBox="1"/>
          <p:nvPr/>
        </p:nvSpPr>
        <p:spPr>
          <a:xfrm>
            <a:off x="1837360" y="5828239"/>
            <a:ext cx="4167473" cy="748025"/>
          </a:xfrm>
          <a:prstGeom prst="rect">
            <a:avLst/>
          </a:prstGeom>
          <a:noFill/>
        </p:spPr>
        <p:txBody>
          <a:bodyPr wrap="square" lIns="0" tIns="0" rIns="0" bIns="0" rtlCol="0">
            <a:spAutoFit/>
          </a:bodyPr>
          <a:lstStyle/>
          <a:p>
            <a:pPr defTabSz="470609">
              <a:lnSpc>
                <a:spcPct val="120000"/>
              </a:lnSpc>
              <a:spcBef>
                <a:spcPts val="308"/>
              </a:spcBef>
              <a:defRPr/>
            </a:pPr>
            <a:r>
              <a:rPr lang="en-US" sz="1031" b="1">
                <a:solidFill>
                  <a:srgbClr val="000000"/>
                </a:solidFill>
                <a:latin typeface="Open Sans" panose="020B0606030504020204" pitchFamily="34" charset="0"/>
                <a:ea typeface="Open Sans" panose="020B0606030504020204" pitchFamily="34" charset="0"/>
                <a:cs typeface="Open Sans" panose="020B0606030504020204" pitchFamily="34" charset="0"/>
              </a:rPr>
              <a:t>Project Plan</a:t>
            </a:r>
            <a:br>
              <a:rPr lang="en-US" sz="1031" b="1">
                <a:solidFill>
                  <a:srgbClr val="000000"/>
                </a:solidFill>
                <a:latin typeface="Open Sans" panose="020B0606030504020204" pitchFamily="34" charset="0"/>
                <a:ea typeface="Open Sans" panose="020B0606030504020204" pitchFamily="34" charset="0"/>
                <a:cs typeface="Open Sans" panose="020B0606030504020204" pitchFamily="34" charset="0"/>
              </a:rPr>
            </a:br>
            <a:r>
              <a:rPr lang="en-US" sz="1031">
                <a:solidFill>
                  <a:srgbClr val="000000"/>
                </a:solidFill>
                <a:latin typeface="Open Sans" panose="020B0606030504020204" pitchFamily="34" charset="0"/>
                <a:ea typeface="Open Sans" panose="020B0606030504020204" pitchFamily="34" charset="0"/>
                <a:cs typeface="Open Sans" panose="020B0606030504020204" pitchFamily="34" charset="0"/>
              </a:rPr>
              <a:t>Create initiative-specific project plans defining required level of effort, milestones, key performance indicators, tasks, dependencies, durations, and start and end dates </a:t>
            </a:r>
          </a:p>
        </p:txBody>
      </p:sp>
      <p:grpSp>
        <p:nvGrpSpPr>
          <p:cNvPr id="196" name="Group 195">
            <a:extLst>
              <a:ext uri="{FF2B5EF4-FFF2-40B4-BE49-F238E27FC236}">
                <a16:creationId xmlns:a16="http://schemas.microsoft.com/office/drawing/2014/main" id="{997553AC-5C13-397A-DCBF-A62B8676FA8C}"/>
              </a:ext>
            </a:extLst>
          </p:cNvPr>
          <p:cNvGrpSpPr/>
          <p:nvPr/>
        </p:nvGrpSpPr>
        <p:grpSpPr>
          <a:xfrm>
            <a:off x="426599" y="3996992"/>
            <a:ext cx="1427799" cy="2579530"/>
            <a:chOff x="912675" y="1659542"/>
            <a:chExt cx="2639915" cy="4673573"/>
          </a:xfrm>
        </p:grpSpPr>
        <p:sp>
          <p:nvSpPr>
            <p:cNvPr id="201" name="Block Arc 200">
              <a:extLst>
                <a:ext uri="{FF2B5EF4-FFF2-40B4-BE49-F238E27FC236}">
                  <a16:creationId xmlns:a16="http://schemas.microsoft.com/office/drawing/2014/main" id="{783F9D44-7542-3EE2-3E4C-8365BB825F48}"/>
                </a:ext>
              </a:extLst>
            </p:cNvPr>
            <p:cNvSpPr/>
            <p:nvPr/>
          </p:nvSpPr>
          <p:spPr>
            <a:xfrm>
              <a:off x="1596688" y="4570341"/>
              <a:ext cx="1794514" cy="1762774"/>
            </a:xfrm>
            <a:prstGeom prst="blockArc">
              <a:avLst>
                <a:gd name="adj1" fmla="val 13500000"/>
                <a:gd name="adj2" fmla="val 10800000"/>
                <a:gd name="adj3" fmla="val 12740"/>
              </a:avLst>
            </a:prstGeom>
            <a:solidFill>
              <a:srgbClr val="FFCE4A"/>
            </a:solidFill>
            <a:ln w="12700" cap="flat" cmpd="sng" algn="ctr">
              <a:solidFill>
                <a:sysClr val="window" lastClr="FFFFFF">
                  <a:hueOff val="0"/>
                  <a:satOff val="0"/>
                  <a:lumOff val="0"/>
                  <a:alphaOff val="0"/>
                </a:sysClr>
              </a:solidFill>
              <a:prstDash val="solid"/>
              <a:miter lim="800000"/>
            </a:ln>
            <a:effectLst/>
          </p:spPr>
          <p:txBody>
            <a:bodyPr/>
            <a:lstStyle/>
            <a:p>
              <a:pPr defTabSz="470620">
                <a:defRPr/>
              </a:pPr>
              <a:endParaRPr lang="en-US" sz="984" kern="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7" name="Arrow: Circular 196">
              <a:extLst>
                <a:ext uri="{FF2B5EF4-FFF2-40B4-BE49-F238E27FC236}">
                  <a16:creationId xmlns:a16="http://schemas.microsoft.com/office/drawing/2014/main" id="{7004AD12-90FC-14B7-0BE0-273914EC4E08}"/>
                </a:ext>
              </a:extLst>
            </p:cNvPr>
            <p:cNvSpPr/>
            <p:nvPr/>
          </p:nvSpPr>
          <p:spPr>
            <a:xfrm>
              <a:off x="1371674" y="1659542"/>
              <a:ext cx="2180916" cy="2261053"/>
            </a:xfrm>
            <a:prstGeom prst="circularArrow">
              <a:avLst>
                <a:gd name="adj1" fmla="val 10980"/>
                <a:gd name="adj2" fmla="val 1204105"/>
                <a:gd name="adj3" fmla="val 4500000"/>
                <a:gd name="adj4" fmla="val 10800000"/>
                <a:gd name="adj5" fmla="val 12500"/>
              </a:avLst>
            </a:prstGeom>
            <a:solidFill>
              <a:srgbClr val="AB4743"/>
            </a:solidFill>
            <a:ln w="12700" cap="flat" cmpd="sng" algn="ctr">
              <a:solidFill>
                <a:sysClr val="window" lastClr="FFFFFF">
                  <a:hueOff val="0"/>
                  <a:satOff val="0"/>
                  <a:lumOff val="0"/>
                  <a:alphaOff val="0"/>
                </a:sysClr>
              </a:solidFill>
              <a:prstDash val="solid"/>
              <a:miter lim="800000"/>
            </a:ln>
            <a:effectLst/>
          </p:spPr>
          <p:txBody>
            <a:bodyPr/>
            <a:lstStyle/>
            <a:p>
              <a:pPr defTabSz="470620">
                <a:defRPr/>
              </a:pPr>
              <a:endParaRPr lang="en-US" sz="984" kern="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8" name="Freeform: Shape 197">
              <a:extLst>
                <a:ext uri="{FF2B5EF4-FFF2-40B4-BE49-F238E27FC236}">
                  <a16:creationId xmlns:a16="http://schemas.microsoft.com/office/drawing/2014/main" id="{6A366277-E72A-4B90-BC41-4B78A10A8AD2}"/>
                </a:ext>
              </a:extLst>
            </p:cNvPr>
            <p:cNvSpPr/>
            <p:nvPr/>
          </p:nvSpPr>
          <p:spPr>
            <a:xfrm>
              <a:off x="1486518" y="2570749"/>
              <a:ext cx="1763235" cy="573901"/>
            </a:xfrm>
            <a:custGeom>
              <a:avLst/>
              <a:gdLst>
                <a:gd name="connsiteX0" fmla="*/ 0 w 1148076"/>
                <a:gd name="connsiteY0" fmla="*/ 0 h 573900"/>
                <a:gd name="connsiteX1" fmla="*/ 1148076 w 1148076"/>
                <a:gd name="connsiteY1" fmla="*/ 0 h 573900"/>
                <a:gd name="connsiteX2" fmla="*/ 1148076 w 1148076"/>
                <a:gd name="connsiteY2" fmla="*/ 573900 h 573900"/>
                <a:gd name="connsiteX3" fmla="*/ 0 w 1148076"/>
                <a:gd name="connsiteY3" fmla="*/ 573900 h 573900"/>
                <a:gd name="connsiteX4" fmla="*/ 0 w 1148076"/>
                <a:gd name="connsiteY4" fmla="*/ 0 h 57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076" h="573900">
                  <a:moveTo>
                    <a:pt x="0" y="0"/>
                  </a:moveTo>
                  <a:lnTo>
                    <a:pt x="1148076" y="0"/>
                  </a:lnTo>
                  <a:lnTo>
                    <a:pt x="1148076" y="573900"/>
                  </a:lnTo>
                  <a:lnTo>
                    <a:pt x="0" y="573900"/>
                  </a:lnTo>
                  <a:lnTo>
                    <a:pt x="0" y="0"/>
                  </a:lnTo>
                  <a:close/>
                </a:path>
              </a:pathLst>
            </a:custGeom>
            <a:noFill/>
            <a:ln>
              <a:noFill/>
            </a:ln>
            <a:effectLst/>
          </p:spPr>
          <p:txBody>
            <a:bodyPr spcFirstLastPara="0" vert="horz" wrap="square" lIns="5883" tIns="5883" rIns="5883" bIns="5883" numCol="1" spcCol="1270" anchor="ctr" anchorCtr="0">
              <a:noAutofit/>
            </a:bodyPr>
            <a:lstStyle/>
            <a:p>
              <a:pPr algn="ctr" defTabSz="411793">
                <a:lnSpc>
                  <a:spcPct val="90000"/>
                </a:lnSpc>
                <a:spcBef>
                  <a:spcPct val="0"/>
                </a:spcBef>
                <a:spcAft>
                  <a:spcPct val="35000"/>
                </a:spcAft>
                <a:defRPr/>
              </a:pPr>
              <a:r>
                <a:rPr lang="en-US" sz="984" b="1" kern="0">
                  <a:solidFill>
                    <a:prstClr val="black"/>
                  </a:solidFill>
                  <a:latin typeface="Open Sans" panose="020B0606030504020204" pitchFamily="34" charset="0"/>
                  <a:ea typeface="Open Sans" panose="020B0606030504020204" pitchFamily="34" charset="0"/>
                  <a:cs typeface="Open Sans" panose="020B0606030504020204" pitchFamily="34" charset="0"/>
                </a:rPr>
                <a:t>Owners &amp; Stakeholders</a:t>
              </a:r>
            </a:p>
          </p:txBody>
        </p:sp>
        <p:sp>
          <p:nvSpPr>
            <p:cNvPr id="199" name="Shape 198">
              <a:extLst>
                <a:ext uri="{FF2B5EF4-FFF2-40B4-BE49-F238E27FC236}">
                  <a16:creationId xmlns:a16="http://schemas.microsoft.com/office/drawing/2014/main" id="{B0C98E69-5DA7-A93D-4B84-C4450E87D1CE}"/>
                </a:ext>
              </a:extLst>
            </p:cNvPr>
            <p:cNvSpPr/>
            <p:nvPr/>
          </p:nvSpPr>
          <p:spPr>
            <a:xfrm>
              <a:off x="912675" y="3041499"/>
              <a:ext cx="2066071" cy="2066385"/>
            </a:xfrm>
            <a:prstGeom prst="leftCircularArrow">
              <a:avLst>
                <a:gd name="adj1" fmla="val 10980"/>
                <a:gd name="adj2" fmla="val 1142322"/>
                <a:gd name="adj3" fmla="val 6300000"/>
                <a:gd name="adj4" fmla="val 18900000"/>
                <a:gd name="adj5" fmla="val 12500"/>
              </a:avLst>
            </a:prstGeom>
            <a:solidFill>
              <a:srgbClr val="2E5A87"/>
            </a:solidFill>
            <a:ln w="12700" cap="flat" cmpd="sng" algn="ctr">
              <a:solidFill>
                <a:sysClr val="window" lastClr="FFFFFF">
                  <a:hueOff val="0"/>
                  <a:satOff val="0"/>
                  <a:lumOff val="0"/>
                  <a:alphaOff val="0"/>
                </a:sysClr>
              </a:solidFill>
              <a:prstDash val="solid"/>
              <a:miter lim="800000"/>
            </a:ln>
            <a:effectLst/>
          </p:spPr>
          <p:txBody>
            <a:bodyPr/>
            <a:lstStyle/>
            <a:p>
              <a:pPr defTabSz="470620">
                <a:defRPr/>
              </a:pPr>
              <a:endParaRPr lang="en-US" sz="984" kern="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0" name="Freeform: Shape 199">
              <a:extLst>
                <a:ext uri="{FF2B5EF4-FFF2-40B4-BE49-F238E27FC236}">
                  <a16:creationId xmlns:a16="http://schemas.microsoft.com/office/drawing/2014/main" id="{1F2926C4-5B5D-3453-728A-18E71C185AE0}"/>
                </a:ext>
              </a:extLst>
            </p:cNvPr>
            <p:cNvSpPr/>
            <p:nvPr/>
          </p:nvSpPr>
          <p:spPr>
            <a:xfrm>
              <a:off x="1371674" y="3794394"/>
              <a:ext cx="1391006" cy="573901"/>
            </a:xfrm>
            <a:custGeom>
              <a:avLst/>
              <a:gdLst>
                <a:gd name="connsiteX0" fmla="*/ 0 w 1148076"/>
                <a:gd name="connsiteY0" fmla="*/ 0 h 573900"/>
                <a:gd name="connsiteX1" fmla="*/ 1148076 w 1148076"/>
                <a:gd name="connsiteY1" fmla="*/ 0 h 573900"/>
                <a:gd name="connsiteX2" fmla="*/ 1148076 w 1148076"/>
                <a:gd name="connsiteY2" fmla="*/ 573900 h 573900"/>
                <a:gd name="connsiteX3" fmla="*/ 0 w 1148076"/>
                <a:gd name="connsiteY3" fmla="*/ 573900 h 573900"/>
                <a:gd name="connsiteX4" fmla="*/ 0 w 1148076"/>
                <a:gd name="connsiteY4" fmla="*/ 0 h 57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076" h="573900">
                  <a:moveTo>
                    <a:pt x="0" y="0"/>
                  </a:moveTo>
                  <a:lnTo>
                    <a:pt x="1148076" y="0"/>
                  </a:lnTo>
                  <a:lnTo>
                    <a:pt x="1148076" y="573900"/>
                  </a:lnTo>
                  <a:lnTo>
                    <a:pt x="0" y="573900"/>
                  </a:lnTo>
                  <a:lnTo>
                    <a:pt x="0" y="0"/>
                  </a:lnTo>
                  <a:close/>
                </a:path>
              </a:pathLst>
            </a:custGeom>
            <a:noFill/>
            <a:ln>
              <a:noFill/>
            </a:ln>
            <a:effectLst/>
          </p:spPr>
          <p:txBody>
            <a:bodyPr spcFirstLastPara="0" vert="horz" wrap="square" lIns="5883" tIns="5883" rIns="5883" bIns="5883" numCol="1" spcCol="1270" anchor="ctr" anchorCtr="0">
              <a:noAutofit/>
            </a:bodyPr>
            <a:lstStyle/>
            <a:p>
              <a:pPr algn="ctr" defTabSz="411793">
                <a:lnSpc>
                  <a:spcPct val="90000"/>
                </a:lnSpc>
                <a:spcBef>
                  <a:spcPct val="0"/>
                </a:spcBef>
                <a:spcAft>
                  <a:spcPct val="35000"/>
                </a:spcAft>
                <a:defRPr/>
              </a:pPr>
              <a:r>
                <a:rPr lang="en-US" sz="984" b="1" kern="0">
                  <a:solidFill>
                    <a:prstClr val="black"/>
                  </a:solidFill>
                  <a:latin typeface="Open Sans" panose="020B0606030504020204" pitchFamily="34" charset="0"/>
                  <a:ea typeface="Open Sans" panose="020B0606030504020204" pitchFamily="34" charset="0"/>
                  <a:cs typeface="Open Sans" panose="020B0606030504020204" pitchFamily="34" charset="0"/>
                </a:rPr>
                <a:t>Reporting</a:t>
              </a:r>
            </a:p>
          </p:txBody>
        </p:sp>
        <p:sp>
          <p:nvSpPr>
            <p:cNvPr id="202" name="Freeform: Shape 201">
              <a:extLst>
                <a:ext uri="{FF2B5EF4-FFF2-40B4-BE49-F238E27FC236}">
                  <a16:creationId xmlns:a16="http://schemas.microsoft.com/office/drawing/2014/main" id="{CA4595CD-2EF9-60BA-DA2B-558073157824}"/>
                </a:ext>
              </a:extLst>
            </p:cNvPr>
            <p:cNvSpPr/>
            <p:nvPr/>
          </p:nvSpPr>
          <p:spPr>
            <a:xfrm>
              <a:off x="1945711" y="5186158"/>
              <a:ext cx="1148076" cy="573901"/>
            </a:xfrm>
            <a:custGeom>
              <a:avLst/>
              <a:gdLst>
                <a:gd name="connsiteX0" fmla="*/ 0 w 1148076"/>
                <a:gd name="connsiteY0" fmla="*/ 0 h 573900"/>
                <a:gd name="connsiteX1" fmla="*/ 1148076 w 1148076"/>
                <a:gd name="connsiteY1" fmla="*/ 0 h 573900"/>
                <a:gd name="connsiteX2" fmla="*/ 1148076 w 1148076"/>
                <a:gd name="connsiteY2" fmla="*/ 573900 h 573900"/>
                <a:gd name="connsiteX3" fmla="*/ 0 w 1148076"/>
                <a:gd name="connsiteY3" fmla="*/ 573900 h 573900"/>
                <a:gd name="connsiteX4" fmla="*/ 0 w 1148076"/>
                <a:gd name="connsiteY4" fmla="*/ 0 h 573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076" h="573900">
                  <a:moveTo>
                    <a:pt x="0" y="0"/>
                  </a:moveTo>
                  <a:lnTo>
                    <a:pt x="1148076" y="0"/>
                  </a:lnTo>
                  <a:lnTo>
                    <a:pt x="1148076" y="573900"/>
                  </a:lnTo>
                  <a:lnTo>
                    <a:pt x="0" y="573900"/>
                  </a:lnTo>
                  <a:lnTo>
                    <a:pt x="0" y="0"/>
                  </a:lnTo>
                  <a:close/>
                </a:path>
              </a:pathLst>
            </a:custGeom>
            <a:noFill/>
            <a:ln>
              <a:noFill/>
            </a:ln>
            <a:effectLst/>
          </p:spPr>
          <p:txBody>
            <a:bodyPr spcFirstLastPara="0" vert="horz" wrap="square" lIns="5230" tIns="5230" rIns="5230" bIns="5230" numCol="1" spcCol="1270" anchor="ctr" anchorCtr="0">
              <a:noAutofit/>
            </a:bodyPr>
            <a:lstStyle/>
            <a:p>
              <a:pPr algn="ctr" defTabSz="366038">
                <a:lnSpc>
                  <a:spcPct val="90000"/>
                </a:lnSpc>
                <a:spcBef>
                  <a:spcPct val="0"/>
                </a:spcBef>
                <a:spcAft>
                  <a:spcPct val="35000"/>
                </a:spcAft>
                <a:defRPr/>
              </a:pPr>
              <a:r>
                <a:rPr lang="en-US" sz="984" b="1" kern="0">
                  <a:solidFill>
                    <a:prstClr val="black"/>
                  </a:solidFill>
                  <a:latin typeface="Open Sans" panose="020B0606030504020204" pitchFamily="34" charset="0"/>
                  <a:ea typeface="Open Sans" panose="020B0606030504020204" pitchFamily="34" charset="0"/>
                  <a:cs typeface="Open Sans" panose="020B0606030504020204" pitchFamily="34" charset="0"/>
                </a:rPr>
                <a:t>Project Plan</a:t>
              </a:r>
            </a:p>
          </p:txBody>
        </p:sp>
        <p:sp>
          <p:nvSpPr>
            <p:cNvPr id="203" name="Oval 202">
              <a:extLst>
                <a:ext uri="{FF2B5EF4-FFF2-40B4-BE49-F238E27FC236}">
                  <a16:creationId xmlns:a16="http://schemas.microsoft.com/office/drawing/2014/main" id="{EC44C7B2-FBF1-96F9-7903-9FEC9FFDC603}"/>
                </a:ext>
              </a:extLst>
            </p:cNvPr>
            <p:cNvSpPr/>
            <p:nvPr/>
          </p:nvSpPr>
          <p:spPr>
            <a:xfrm>
              <a:off x="1596688" y="5098745"/>
              <a:ext cx="320040" cy="320040"/>
            </a:xfrm>
            <a:prstGeom prst="ellipse">
              <a:avLst/>
            </a:prstGeom>
            <a:solidFill>
              <a:srgbClr val="FFCE4A"/>
            </a:solidFill>
            <a:ln w="12700" cap="flat" cmpd="sng" algn="ctr">
              <a:noFill/>
              <a:prstDash val="solid"/>
              <a:miter lim="800000"/>
            </a:ln>
            <a:effectLst/>
          </p:spPr>
          <p:txBody>
            <a:bodyPr rtlCol="0" anchor="ctr"/>
            <a:lstStyle/>
            <a:p>
              <a:pPr algn="ctr" defTabSz="470609">
                <a:defRPr/>
              </a:pPr>
              <a:endParaRPr lang="en-US" sz="984" kern="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grpSp>
      <p:cxnSp>
        <p:nvCxnSpPr>
          <p:cNvPr id="204" name="Straight Connector 203">
            <a:extLst>
              <a:ext uri="{FF2B5EF4-FFF2-40B4-BE49-F238E27FC236}">
                <a16:creationId xmlns:a16="http://schemas.microsoft.com/office/drawing/2014/main" id="{C86778C1-8989-0C7C-19A2-A718A68B5DE5}"/>
              </a:ext>
            </a:extLst>
          </p:cNvPr>
          <p:cNvCxnSpPr>
            <a:cxnSpLocks/>
          </p:cNvCxnSpPr>
          <p:nvPr/>
        </p:nvCxnSpPr>
        <p:spPr>
          <a:xfrm>
            <a:off x="1834647" y="5754993"/>
            <a:ext cx="4033610" cy="0"/>
          </a:xfrm>
          <a:prstGeom prst="line">
            <a:avLst/>
          </a:prstGeom>
          <a:noFill/>
          <a:ln w="9525" cap="flat" cmpd="sng" algn="ctr">
            <a:solidFill>
              <a:sysClr val="window" lastClr="FFFFFF">
                <a:lumMod val="75000"/>
              </a:sysClr>
            </a:solidFill>
            <a:prstDash val="solid"/>
          </a:ln>
          <a:effectLst/>
        </p:spPr>
      </p:cxnSp>
      <p:cxnSp>
        <p:nvCxnSpPr>
          <p:cNvPr id="193" name="Straight Connector 192">
            <a:extLst>
              <a:ext uri="{FF2B5EF4-FFF2-40B4-BE49-F238E27FC236}">
                <a16:creationId xmlns:a16="http://schemas.microsoft.com/office/drawing/2014/main" id="{7666D4F3-B964-7DEE-239D-DC1309EEF92A}"/>
              </a:ext>
            </a:extLst>
          </p:cNvPr>
          <p:cNvCxnSpPr>
            <a:cxnSpLocks/>
          </p:cNvCxnSpPr>
          <p:nvPr/>
        </p:nvCxnSpPr>
        <p:spPr>
          <a:xfrm>
            <a:off x="1834647" y="4927353"/>
            <a:ext cx="4033610" cy="0"/>
          </a:xfrm>
          <a:prstGeom prst="line">
            <a:avLst/>
          </a:prstGeom>
          <a:noFill/>
          <a:ln w="9525" cap="flat" cmpd="sng" algn="ctr">
            <a:solidFill>
              <a:sysClr val="window" lastClr="FFFFFF">
                <a:lumMod val="75000"/>
              </a:sysClr>
            </a:solidFill>
            <a:prstDash val="solid"/>
          </a:ln>
          <a:effectLst/>
        </p:spPr>
      </p:cxnSp>
      <p:sp>
        <p:nvSpPr>
          <p:cNvPr id="9" name="Rectangle 8">
            <a:extLst>
              <a:ext uri="{FF2B5EF4-FFF2-40B4-BE49-F238E27FC236}">
                <a16:creationId xmlns:a16="http://schemas.microsoft.com/office/drawing/2014/main" id="{C9C01DD6-AE7E-5C33-05D5-2BBC7CB0FAD6}"/>
              </a:ext>
            </a:extLst>
          </p:cNvPr>
          <p:cNvSpPr/>
          <p:nvPr/>
        </p:nvSpPr>
        <p:spPr>
          <a:xfrm>
            <a:off x="6134653" y="3767643"/>
            <a:ext cx="5403895" cy="229348"/>
          </a:xfrm>
          <a:prstGeom prst="rect">
            <a:avLst/>
          </a:prstGeom>
          <a:solidFill>
            <a:srgbClr val="AB4743"/>
          </a:solidFill>
          <a:ln>
            <a:solidFill>
              <a:srgbClr val="AB47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8625"/>
            <a:r>
              <a:rPr lang="en-US" sz="1078" b="1">
                <a:solidFill>
                  <a:prstClr val="white"/>
                </a:solidFill>
                <a:latin typeface="Open Sans" panose="020B0606030504020204" pitchFamily="34" charset="0"/>
                <a:ea typeface="Open Sans" panose="020B0606030504020204" pitchFamily="34" charset="0"/>
                <a:cs typeface="Open Sans" panose="020B0606030504020204" pitchFamily="34" charset="0"/>
              </a:rPr>
              <a:t>CULTURAL COMPETENCY CONSIDERATIONS</a:t>
            </a:r>
          </a:p>
        </p:txBody>
      </p:sp>
      <p:sp>
        <p:nvSpPr>
          <p:cNvPr id="10" name="TextBox 9">
            <a:extLst>
              <a:ext uri="{FF2B5EF4-FFF2-40B4-BE49-F238E27FC236}">
                <a16:creationId xmlns:a16="http://schemas.microsoft.com/office/drawing/2014/main" id="{0B0E9819-4394-80A4-E917-DA6CD7435CBE}"/>
              </a:ext>
            </a:extLst>
          </p:cNvPr>
          <p:cNvSpPr txBox="1"/>
          <p:nvPr/>
        </p:nvSpPr>
        <p:spPr>
          <a:xfrm>
            <a:off x="6183011" y="4012869"/>
            <a:ext cx="5470897" cy="409599"/>
          </a:xfrm>
          <a:prstGeom prst="rect">
            <a:avLst/>
          </a:prstGeom>
          <a:noFill/>
        </p:spPr>
        <p:txBody>
          <a:bodyPr wrap="square" rtlCol="0">
            <a:spAutoFit/>
          </a:bodyPr>
          <a:lstStyle/>
          <a:p>
            <a:pPr algn="ctr" defTabSz="428625"/>
            <a:r>
              <a:rPr lang="en-US" sz="1031" i="1">
                <a:solidFill>
                  <a:prstClr val="black"/>
                </a:solidFill>
                <a:latin typeface="Open Sans" panose="020B0606030504020204" pitchFamily="34" charset="0"/>
                <a:ea typeface="Open Sans" panose="020B0606030504020204" pitchFamily="34" charset="0"/>
                <a:cs typeface="Open Sans" panose="020B0606030504020204" pitchFamily="34" charset="0"/>
              </a:rPr>
              <a:t>It is crucial to ask the following when undertaking new initiative to promote cultural competency:</a:t>
            </a:r>
          </a:p>
        </p:txBody>
      </p:sp>
      <p:grpSp>
        <p:nvGrpSpPr>
          <p:cNvPr id="36" name="Group 35">
            <a:extLst>
              <a:ext uri="{FF2B5EF4-FFF2-40B4-BE49-F238E27FC236}">
                <a16:creationId xmlns:a16="http://schemas.microsoft.com/office/drawing/2014/main" id="{98FE8099-6180-137C-2E5E-74A88DADCBBF}"/>
              </a:ext>
            </a:extLst>
          </p:cNvPr>
          <p:cNvGrpSpPr/>
          <p:nvPr/>
        </p:nvGrpSpPr>
        <p:grpSpPr>
          <a:xfrm>
            <a:off x="6398483" y="4558300"/>
            <a:ext cx="5111288" cy="249562"/>
            <a:chOff x="6723449" y="5081261"/>
            <a:chExt cx="5452040" cy="266199"/>
          </a:xfrm>
        </p:grpSpPr>
        <p:sp>
          <p:nvSpPr>
            <p:cNvPr id="11" name="Rectangle 10">
              <a:extLst>
                <a:ext uri="{FF2B5EF4-FFF2-40B4-BE49-F238E27FC236}">
                  <a16:creationId xmlns:a16="http://schemas.microsoft.com/office/drawing/2014/main" id="{8024DB82-7E0E-AC17-B268-3875B25E6776}"/>
                </a:ext>
              </a:extLst>
            </p:cNvPr>
            <p:cNvSpPr/>
            <p:nvPr/>
          </p:nvSpPr>
          <p:spPr>
            <a:xfrm>
              <a:off x="6968402" y="5090666"/>
              <a:ext cx="5207087" cy="247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8625"/>
              <a:r>
                <a:rPr lang="en-US" sz="1031">
                  <a:solidFill>
                    <a:prstClr val="black"/>
                  </a:solidFill>
                  <a:latin typeface="Open Sans" panose="020B0606030504020204" pitchFamily="34" charset="0"/>
                  <a:ea typeface="Open Sans" panose="020B0606030504020204" pitchFamily="34" charset="0"/>
                  <a:cs typeface="Open Sans" panose="020B0606030504020204" pitchFamily="34" charset="0"/>
                </a:rPr>
                <a:t>Whose voices and experiences are being prioritized when making decisions? How can more voices be included?</a:t>
              </a:r>
            </a:p>
          </p:txBody>
        </p:sp>
        <p:pic>
          <p:nvPicPr>
            <p:cNvPr id="12" name="Graphic 11" descr="Checkbox Checked with solid fill">
              <a:extLst>
                <a:ext uri="{FF2B5EF4-FFF2-40B4-BE49-F238E27FC236}">
                  <a16:creationId xmlns:a16="http://schemas.microsoft.com/office/drawing/2014/main" id="{D79D8606-40EC-A7F2-2769-006BE0F8DBC2}"/>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23449" y="5081261"/>
              <a:ext cx="266199" cy="266199"/>
            </a:xfrm>
            <a:prstGeom prst="rect">
              <a:avLst/>
            </a:prstGeom>
          </p:spPr>
        </p:pic>
      </p:grpSp>
      <p:grpSp>
        <p:nvGrpSpPr>
          <p:cNvPr id="35" name="Group 34">
            <a:extLst>
              <a:ext uri="{FF2B5EF4-FFF2-40B4-BE49-F238E27FC236}">
                <a16:creationId xmlns:a16="http://schemas.microsoft.com/office/drawing/2014/main" id="{06F8FA5F-238A-E10F-F549-6D61FCC50482}"/>
              </a:ext>
            </a:extLst>
          </p:cNvPr>
          <p:cNvGrpSpPr/>
          <p:nvPr/>
        </p:nvGrpSpPr>
        <p:grpSpPr>
          <a:xfrm>
            <a:off x="6398483" y="4909729"/>
            <a:ext cx="5111288" cy="249562"/>
            <a:chOff x="6723449" y="5451937"/>
            <a:chExt cx="5452040" cy="266199"/>
          </a:xfrm>
        </p:grpSpPr>
        <p:sp>
          <p:nvSpPr>
            <p:cNvPr id="13" name="Rectangle 12">
              <a:extLst>
                <a:ext uri="{FF2B5EF4-FFF2-40B4-BE49-F238E27FC236}">
                  <a16:creationId xmlns:a16="http://schemas.microsoft.com/office/drawing/2014/main" id="{CEBDFAC5-2348-3763-C1BC-8EDF4122CB28}"/>
                </a:ext>
              </a:extLst>
            </p:cNvPr>
            <p:cNvSpPr/>
            <p:nvPr/>
          </p:nvSpPr>
          <p:spPr>
            <a:xfrm>
              <a:off x="6968402" y="5461342"/>
              <a:ext cx="5207087" cy="247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8625"/>
              <a:r>
                <a:rPr lang="en-US" sz="1031">
                  <a:solidFill>
                    <a:prstClr val="black"/>
                  </a:solidFill>
                  <a:latin typeface="Open Sans" panose="020B0606030504020204" pitchFamily="34" charset="0"/>
                  <a:ea typeface="Open Sans" panose="020B0606030504020204" pitchFamily="34" charset="0"/>
                  <a:cs typeface="Open Sans" panose="020B0606030504020204" pitchFamily="34" charset="0"/>
                </a:rPr>
                <a:t>Who will feel the disproportionate impact of these decisions? Are they included in the decision-making process?​</a:t>
              </a:r>
            </a:p>
          </p:txBody>
        </p:sp>
        <p:pic>
          <p:nvPicPr>
            <p:cNvPr id="24" name="Graphic 23" descr="Checkbox Checked with solid fill">
              <a:extLst>
                <a:ext uri="{FF2B5EF4-FFF2-40B4-BE49-F238E27FC236}">
                  <a16:creationId xmlns:a16="http://schemas.microsoft.com/office/drawing/2014/main" id="{9DE4352F-8DF0-3B0C-D084-82D6CB7A86E1}"/>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23449" y="5451937"/>
              <a:ext cx="266199" cy="266199"/>
            </a:xfrm>
            <a:prstGeom prst="rect">
              <a:avLst/>
            </a:prstGeom>
          </p:spPr>
        </p:pic>
      </p:grpSp>
      <p:grpSp>
        <p:nvGrpSpPr>
          <p:cNvPr id="34" name="Group 33">
            <a:extLst>
              <a:ext uri="{FF2B5EF4-FFF2-40B4-BE49-F238E27FC236}">
                <a16:creationId xmlns:a16="http://schemas.microsoft.com/office/drawing/2014/main" id="{1747BE9E-AE96-A8E7-3972-D09D912DEF30}"/>
              </a:ext>
            </a:extLst>
          </p:cNvPr>
          <p:cNvGrpSpPr/>
          <p:nvPr/>
        </p:nvGrpSpPr>
        <p:grpSpPr>
          <a:xfrm>
            <a:off x="6398483" y="5261158"/>
            <a:ext cx="5111288" cy="249562"/>
            <a:chOff x="6723448" y="5809126"/>
            <a:chExt cx="5452041" cy="266199"/>
          </a:xfrm>
        </p:grpSpPr>
        <p:sp>
          <p:nvSpPr>
            <p:cNvPr id="15" name="Rectangle 14">
              <a:extLst>
                <a:ext uri="{FF2B5EF4-FFF2-40B4-BE49-F238E27FC236}">
                  <a16:creationId xmlns:a16="http://schemas.microsoft.com/office/drawing/2014/main" id="{459294C4-50C6-2F49-A556-0F16C71A16AD}"/>
                </a:ext>
              </a:extLst>
            </p:cNvPr>
            <p:cNvSpPr/>
            <p:nvPr/>
          </p:nvSpPr>
          <p:spPr>
            <a:xfrm>
              <a:off x="6968402" y="5818531"/>
              <a:ext cx="5207087" cy="247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8625"/>
              <a:r>
                <a:rPr lang="en-US" sz="1031">
                  <a:solidFill>
                    <a:prstClr val="black"/>
                  </a:solidFill>
                  <a:latin typeface="Open Sans" panose="020B0606030504020204" pitchFamily="34" charset="0"/>
                  <a:ea typeface="Open Sans" panose="020B0606030504020204" pitchFamily="34" charset="0"/>
                  <a:cs typeface="Open Sans" panose="020B0606030504020204" pitchFamily="34" charset="0"/>
                </a:rPr>
                <a:t>What additional training or information related to cultural competence would be advantageous? </a:t>
              </a:r>
            </a:p>
          </p:txBody>
        </p:sp>
        <p:pic>
          <p:nvPicPr>
            <p:cNvPr id="25" name="Graphic 24" descr="Checkbox Checked with solid fill">
              <a:extLst>
                <a:ext uri="{FF2B5EF4-FFF2-40B4-BE49-F238E27FC236}">
                  <a16:creationId xmlns:a16="http://schemas.microsoft.com/office/drawing/2014/main" id="{D3B50E78-F82D-5D6A-4146-A026384A9758}"/>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23448" y="5809126"/>
              <a:ext cx="266199" cy="266199"/>
            </a:xfrm>
            <a:prstGeom prst="rect">
              <a:avLst/>
            </a:prstGeom>
          </p:spPr>
        </p:pic>
      </p:grpSp>
      <p:grpSp>
        <p:nvGrpSpPr>
          <p:cNvPr id="33" name="Group 32">
            <a:extLst>
              <a:ext uri="{FF2B5EF4-FFF2-40B4-BE49-F238E27FC236}">
                <a16:creationId xmlns:a16="http://schemas.microsoft.com/office/drawing/2014/main" id="{A09D6A32-E87C-1BF5-790F-4E489F5E43D0}"/>
              </a:ext>
            </a:extLst>
          </p:cNvPr>
          <p:cNvGrpSpPr/>
          <p:nvPr/>
        </p:nvGrpSpPr>
        <p:grpSpPr>
          <a:xfrm>
            <a:off x="6398482" y="5612588"/>
            <a:ext cx="5111288" cy="249562"/>
            <a:chOff x="6723448" y="6155767"/>
            <a:chExt cx="5452040" cy="266199"/>
          </a:xfrm>
        </p:grpSpPr>
        <p:sp>
          <p:nvSpPr>
            <p:cNvPr id="17" name="Rectangle 16">
              <a:extLst>
                <a:ext uri="{FF2B5EF4-FFF2-40B4-BE49-F238E27FC236}">
                  <a16:creationId xmlns:a16="http://schemas.microsoft.com/office/drawing/2014/main" id="{D73DD758-E7E3-262E-0E17-3F034CB51C91}"/>
                </a:ext>
              </a:extLst>
            </p:cNvPr>
            <p:cNvSpPr/>
            <p:nvPr/>
          </p:nvSpPr>
          <p:spPr>
            <a:xfrm>
              <a:off x="6968401" y="6165172"/>
              <a:ext cx="5207087" cy="247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8625"/>
              <a:r>
                <a:rPr lang="en-US" sz="1031">
                  <a:solidFill>
                    <a:prstClr val="black"/>
                  </a:solidFill>
                  <a:latin typeface="Open Sans" panose="020B0606030504020204" pitchFamily="34" charset="0"/>
                  <a:ea typeface="Open Sans" panose="020B0606030504020204" pitchFamily="34" charset="0"/>
                  <a:cs typeface="Open Sans" panose="020B0606030504020204" pitchFamily="34" charset="0"/>
                </a:rPr>
                <a:t>What advancements have been made to ensure diverse representation &amp; entry for marginalized communities?</a:t>
              </a:r>
            </a:p>
          </p:txBody>
        </p:sp>
        <p:pic>
          <p:nvPicPr>
            <p:cNvPr id="26" name="Graphic 25" descr="Checkbox Checked with solid fill">
              <a:extLst>
                <a:ext uri="{FF2B5EF4-FFF2-40B4-BE49-F238E27FC236}">
                  <a16:creationId xmlns:a16="http://schemas.microsoft.com/office/drawing/2014/main" id="{21E93C2B-D183-244A-C424-F28A1DEAD5F7}"/>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23448" y="6155767"/>
              <a:ext cx="266199" cy="266199"/>
            </a:xfrm>
            <a:prstGeom prst="rect">
              <a:avLst/>
            </a:prstGeom>
          </p:spPr>
        </p:pic>
      </p:grpSp>
      <p:grpSp>
        <p:nvGrpSpPr>
          <p:cNvPr id="28" name="Group 27">
            <a:extLst>
              <a:ext uri="{FF2B5EF4-FFF2-40B4-BE49-F238E27FC236}">
                <a16:creationId xmlns:a16="http://schemas.microsoft.com/office/drawing/2014/main" id="{E252B953-38E0-14A1-6B69-13E506FC60DB}"/>
              </a:ext>
            </a:extLst>
          </p:cNvPr>
          <p:cNvGrpSpPr/>
          <p:nvPr/>
        </p:nvGrpSpPr>
        <p:grpSpPr>
          <a:xfrm>
            <a:off x="6408533" y="5964018"/>
            <a:ext cx="5101238" cy="249562"/>
            <a:chOff x="6734169" y="6580694"/>
            <a:chExt cx="5441320" cy="266199"/>
          </a:xfrm>
        </p:grpSpPr>
        <p:sp>
          <p:nvSpPr>
            <p:cNvPr id="19" name="Rectangle 18">
              <a:extLst>
                <a:ext uri="{FF2B5EF4-FFF2-40B4-BE49-F238E27FC236}">
                  <a16:creationId xmlns:a16="http://schemas.microsoft.com/office/drawing/2014/main" id="{B67106E3-51CE-F966-53D8-08C8CE0B3300}"/>
                </a:ext>
              </a:extLst>
            </p:cNvPr>
            <p:cNvSpPr/>
            <p:nvPr/>
          </p:nvSpPr>
          <p:spPr>
            <a:xfrm>
              <a:off x="6968402" y="6590099"/>
              <a:ext cx="5207087" cy="2473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28625"/>
              <a:r>
                <a:rPr lang="en-US" sz="1031">
                  <a:solidFill>
                    <a:prstClr val="black"/>
                  </a:solidFill>
                  <a:latin typeface="Open Sans" panose="020B0606030504020204" pitchFamily="34" charset="0"/>
                  <a:ea typeface="Open Sans" panose="020B0606030504020204" pitchFamily="34" charset="0"/>
                  <a:cs typeface="Open Sans" panose="020B0606030504020204" pitchFamily="34" charset="0"/>
                </a:rPr>
                <a:t>What foundational cultural competence is necessary for all stakeholders to have to ensure equitable delivery?​</a:t>
              </a:r>
            </a:p>
          </p:txBody>
        </p:sp>
        <p:pic>
          <p:nvPicPr>
            <p:cNvPr id="27" name="Graphic 26" descr="Checkbox Checked with solid fill">
              <a:extLst>
                <a:ext uri="{FF2B5EF4-FFF2-40B4-BE49-F238E27FC236}">
                  <a16:creationId xmlns:a16="http://schemas.microsoft.com/office/drawing/2014/main" id="{E14186B4-137D-73F8-81F5-A37CDB9F6D95}"/>
                </a:ext>
              </a:extLst>
            </p:cNvPr>
            <p:cNvPicPr>
              <a:picLocks noChangeAspect="1"/>
            </p:cNvPicPr>
            <p:nvPr/>
          </p:nvPicPr>
          <p:blipFill>
            <a:blip r:embed="rId7" cstate="screen">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34169" y="6580694"/>
              <a:ext cx="266199" cy="266199"/>
            </a:xfrm>
            <a:prstGeom prst="rect">
              <a:avLst/>
            </a:prstGeom>
          </p:spPr>
        </p:pic>
      </p:grpSp>
      <p:sp>
        <p:nvSpPr>
          <p:cNvPr id="38" name="Slide Number Placeholder 37">
            <a:extLst>
              <a:ext uri="{FF2B5EF4-FFF2-40B4-BE49-F238E27FC236}">
                <a16:creationId xmlns:a16="http://schemas.microsoft.com/office/drawing/2014/main" id="{D7C59523-0AD7-DF42-728C-BFF46E830B3C}"/>
              </a:ext>
            </a:extLst>
          </p:cNvPr>
          <p:cNvSpPr>
            <a:spLocks noGrp="1"/>
          </p:cNvSpPr>
          <p:nvPr>
            <p:ph type="sldNum" sz="quarter" idx="12"/>
          </p:nvPr>
        </p:nvSpPr>
        <p:spPr>
          <a:xfrm>
            <a:off x="9282170" y="6507536"/>
            <a:ext cx="2700338" cy="365125"/>
          </a:xfrm>
        </p:spPr>
        <p:txBody>
          <a:bodyPr/>
          <a:lstStyle/>
          <a:p>
            <a:pPr defTabSz="428625"/>
            <a:fld id="{18A8A9F1-3996-4DD1-AEAB-7EF6CBF874DB}" type="slidenum">
              <a:rPr lang="en-US">
                <a:solidFill>
                  <a:prstClr val="black">
                    <a:tint val="75000"/>
                  </a:prstClr>
                </a:solidFill>
                <a:latin typeface="Calibri" panose="020F0502020204030204"/>
              </a:rPr>
              <a:pPr defTabSz="428625"/>
              <a:t>29</a:t>
            </a:fld>
            <a:endParaRPr lang="en-US">
              <a:solidFill>
                <a:prstClr val="black">
                  <a:tint val="75000"/>
                </a:prstClr>
              </a:solidFill>
              <a:latin typeface="Calibri" panose="020F0502020204030204"/>
            </a:endParaRPr>
          </a:p>
        </p:txBody>
      </p:sp>
      <p:pic>
        <p:nvPicPr>
          <p:cNvPr id="61" name="Picture 60" descr="Text&#10;&#10;Description automatically generated">
            <a:extLst>
              <a:ext uri="{FF2B5EF4-FFF2-40B4-BE49-F238E27FC236}">
                <a16:creationId xmlns:a16="http://schemas.microsoft.com/office/drawing/2014/main" id="{7A3EEC87-FFA1-4BFD-ADDD-E898C2B5881D}"/>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9993742" y="145521"/>
            <a:ext cx="1988766" cy="475815"/>
          </a:xfrm>
          <a:prstGeom prst="rect">
            <a:avLst/>
          </a:prstGeom>
        </p:spPr>
      </p:pic>
    </p:spTree>
    <p:extLst>
      <p:ext uri="{BB962C8B-B14F-4D97-AF65-F5344CB8AC3E}">
        <p14:creationId xmlns:p14="http://schemas.microsoft.com/office/powerpoint/2010/main" val="239163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96D3338-527C-4956-BDCA-814746118502}"/>
              </a:ext>
            </a:extLst>
          </p:cNvPr>
          <p:cNvSpPr>
            <a:spLocks noGrp="1"/>
          </p:cNvSpPr>
          <p:nvPr>
            <p:ph type="sldNum" sz="quarter" idx="11"/>
          </p:nvPr>
        </p:nvSpPr>
        <p:spPr/>
        <p:txBody>
          <a:bodyPr/>
          <a:lstStyle/>
          <a:p>
            <a:fld id="{77F59FA7-9E35-E641-9260-462B0A5FC689}" type="slidenum">
              <a:rPr lang="en-US" smtClean="0"/>
              <a:pPr/>
              <a:t>3</a:t>
            </a:fld>
            <a:endParaRPr lang="en-US"/>
          </a:p>
        </p:txBody>
      </p:sp>
      <p:sp>
        <p:nvSpPr>
          <p:cNvPr id="2" name="Title 1">
            <a:extLst>
              <a:ext uri="{FF2B5EF4-FFF2-40B4-BE49-F238E27FC236}">
                <a16:creationId xmlns:a16="http://schemas.microsoft.com/office/drawing/2014/main" id="{97831473-2450-411E-912A-552DD404E53D}"/>
              </a:ext>
            </a:extLst>
          </p:cNvPr>
          <p:cNvSpPr>
            <a:spLocks noGrp="1"/>
          </p:cNvSpPr>
          <p:nvPr>
            <p:ph type="title"/>
          </p:nvPr>
        </p:nvSpPr>
        <p:spPr>
          <a:xfrm>
            <a:off x="235527" y="352302"/>
            <a:ext cx="7063489" cy="889427"/>
          </a:xfrm>
        </p:spPr>
        <p:txBody>
          <a:bodyPr>
            <a:noAutofit/>
          </a:bodyPr>
          <a:lstStyle/>
          <a:p>
            <a:pPr>
              <a:lnSpc>
                <a:spcPct val="100000"/>
              </a:lnSpc>
            </a:pPr>
            <a:r>
              <a:rPr lang="en-US" sz="4400" cap="none" dirty="0"/>
              <a:t>Governor Mike DeWine's </a:t>
            </a:r>
            <a:br>
              <a:rPr lang="en-US" sz="4400" cap="none" dirty="0"/>
            </a:br>
            <a:r>
              <a:rPr lang="en-US" sz="4400" cap="none" dirty="0"/>
              <a:t>Behavioral Health Priorities</a:t>
            </a:r>
          </a:p>
        </p:txBody>
      </p:sp>
      <p:graphicFrame>
        <p:nvGraphicFramePr>
          <p:cNvPr id="6" name="Diagram 5">
            <a:extLst>
              <a:ext uri="{FF2B5EF4-FFF2-40B4-BE49-F238E27FC236}">
                <a16:creationId xmlns:a16="http://schemas.microsoft.com/office/drawing/2014/main" id="{B26AE407-475D-4AC7-9BCC-F276A2880783}"/>
              </a:ext>
            </a:extLst>
          </p:cNvPr>
          <p:cNvGraphicFramePr/>
          <p:nvPr>
            <p:extLst>
              <p:ext uri="{D42A27DB-BD31-4B8C-83A1-F6EECF244321}">
                <p14:modId xmlns:p14="http://schemas.microsoft.com/office/powerpoint/2010/main" val="1205799783"/>
              </p:ext>
            </p:extLst>
          </p:nvPr>
        </p:nvGraphicFramePr>
        <p:xfrm>
          <a:off x="664600" y="1953490"/>
          <a:ext cx="6634416" cy="39260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08587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304B8F-046A-4558-AD8A-23AA3B447F73}"/>
              </a:ext>
            </a:extLst>
          </p:cNvPr>
          <p:cNvSpPr>
            <a:spLocks noGrp="1"/>
          </p:cNvSpPr>
          <p:nvPr>
            <p:ph type="title"/>
          </p:nvPr>
        </p:nvSpPr>
        <p:spPr>
          <a:xfrm>
            <a:off x="381000" y="695622"/>
            <a:ext cx="11430000" cy="982861"/>
          </a:xfrm>
        </p:spPr>
        <p:txBody>
          <a:bodyPr>
            <a:normAutofit/>
          </a:bodyPr>
          <a:lstStyle/>
          <a:p>
            <a:r>
              <a:rPr lang="en-US" sz="4400" cap="small" dirty="0"/>
              <a:t>great minds fellowship</a:t>
            </a:r>
          </a:p>
        </p:txBody>
      </p:sp>
      <p:sp>
        <p:nvSpPr>
          <p:cNvPr id="4" name="Text Placeholder 3">
            <a:extLst>
              <a:ext uri="{FF2B5EF4-FFF2-40B4-BE49-F238E27FC236}">
                <a16:creationId xmlns:a16="http://schemas.microsoft.com/office/drawing/2014/main" id="{0C44D2D6-9FAB-47F3-9DCC-827316E37FBE}"/>
              </a:ext>
            </a:extLst>
          </p:cNvPr>
          <p:cNvSpPr>
            <a:spLocks noGrp="1"/>
          </p:cNvSpPr>
          <p:nvPr>
            <p:ph type="body" sz="quarter" idx="12"/>
          </p:nvPr>
        </p:nvSpPr>
        <p:spPr>
          <a:xfrm>
            <a:off x="1064302" y="2008683"/>
            <a:ext cx="10746698" cy="3687268"/>
          </a:xfrm>
        </p:spPr>
        <p:txBody>
          <a:bodyPr>
            <a:normAutofit/>
          </a:bodyPr>
          <a:lstStyle/>
          <a:p>
            <a:r>
              <a:rPr lang="en-US" sz="3200" dirty="0"/>
              <a:t>Students at two and four-year colleges and universities eligible for up to $10,000 </a:t>
            </a:r>
          </a:p>
          <a:p>
            <a:r>
              <a:rPr lang="en-US" sz="3200" dirty="0"/>
              <a:t>Eligible for up to $5,000 post graduation </a:t>
            </a:r>
          </a:p>
          <a:p>
            <a:r>
              <a:rPr lang="en-US" sz="3200" dirty="0"/>
              <a:t>CBHC funding available</a:t>
            </a:r>
          </a:p>
          <a:p>
            <a:pPr marL="0" indent="0">
              <a:buNone/>
            </a:pPr>
            <a:endParaRPr lang="en-US" dirty="0"/>
          </a:p>
          <a:p>
            <a:pPr marL="0" indent="0">
              <a:buNone/>
            </a:pPr>
            <a:endParaRPr lang="en-US" dirty="0"/>
          </a:p>
        </p:txBody>
      </p:sp>
      <p:sp>
        <p:nvSpPr>
          <p:cNvPr id="2" name="Slide Number Placeholder 1">
            <a:extLst>
              <a:ext uri="{FF2B5EF4-FFF2-40B4-BE49-F238E27FC236}">
                <a16:creationId xmlns:a16="http://schemas.microsoft.com/office/drawing/2014/main" id="{1F638E01-BFE3-474A-BDF9-307FB05CB3E7}"/>
              </a:ext>
            </a:extLst>
          </p:cNvPr>
          <p:cNvSpPr>
            <a:spLocks noGrp="1"/>
          </p:cNvSpPr>
          <p:nvPr>
            <p:ph type="sldNum" sz="quarter" idx="14"/>
          </p:nvPr>
        </p:nvSpPr>
        <p:spPr/>
        <p:txBody>
          <a:bodyPr/>
          <a:lstStyle/>
          <a:p>
            <a:fld id="{383B7B7A-CDDA-7C44-B1B0-1F1E45567B3B}" type="slidenum">
              <a:rPr lang="en-US" smtClean="0"/>
              <a:pPr/>
              <a:t>30</a:t>
            </a:fld>
            <a:endParaRPr lang="en-US" dirty="0"/>
          </a:p>
        </p:txBody>
      </p:sp>
      <p:pic>
        <p:nvPicPr>
          <p:cNvPr id="6" name="Picture 5">
            <a:extLst>
              <a:ext uri="{FF2B5EF4-FFF2-40B4-BE49-F238E27FC236}">
                <a16:creationId xmlns:a16="http://schemas.microsoft.com/office/drawing/2014/main" id="{FD87B814-2CC6-46BD-94B3-A422A16FA410}"/>
              </a:ext>
            </a:extLst>
          </p:cNvPr>
          <p:cNvPicPr>
            <a:picLocks noChangeAspect="1"/>
          </p:cNvPicPr>
          <p:nvPr/>
        </p:nvPicPr>
        <p:blipFill>
          <a:blip r:embed="rId3"/>
          <a:stretch>
            <a:fillRect/>
          </a:stretch>
        </p:blipFill>
        <p:spPr>
          <a:xfrm>
            <a:off x="4841200" y="4602239"/>
            <a:ext cx="7205402" cy="2119236"/>
          </a:xfrm>
          <a:prstGeom prst="rect">
            <a:avLst/>
          </a:prstGeom>
        </p:spPr>
      </p:pic>
    </p:spTree>
    <p:extLst>
      <p:ext uri="{BB962C8B-B14F-4D97-AF65-F5344CB8AC3E}">
        <p14:creationId xmlns:p14="http://schemas.microsoft.com/office/powerpoint/2010/main" val="42280107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AE394-B3B3-4823-A972-71101CD1057F}"/>
              </a:ext>
            </a:extLst>
          </p:cNvPr>
          <p:cNvSpPr>
            <a:spLocks noGrp="1"/>
          </p:cNvSpPr>
          <p:nvPr>
            <p:ph type="title"/>
          </p:nvPr>
        </p:nvSpPr>
        <p:spPr/>
        <p:txBody>
          <a:bodyPr>
            <a:normAutofit/>
          </a:bodyPr>
          <a:lstStyle/>
          <a:p>
            <a:r>
              <a:rPr lang="en-US" sz="4400" dirty="0"/>
              <a:t>Expanding peer support</a:t>
            </a:r>
          </a:p>
        </p:txBody>
      </p:sp>
      <p:sp>
        <p:nvSpPr>
          <p:cNvPr id="4" name="Slide Number Placeholder 3">
            <a:extLst>
              <a:ext uri="{FF2B5EF4-FFF2-40B4-BE49-F238E27FC236}">
                <a16:creationId xmlns:a16="http://schemas.microsoft.com/office/drawing/2014/main" id="{50671C06-E709-4EBA-B582-7247EA01F5FE}"/>
              </a:ext>
            </a:extLst>
          </p:cNvPr>
          <p:cNvSpPr>
            <a:spLocks noGrp="1"/>
          </p:cNvSpPr>
          <p:nvPr>
            <p:ph type="sldNum" sz="quarter" idx="11"/>
          </p:nvPr>
        </p:nvSpPr>
        <p:spPr/>
        <p:txBody>
          <a:bodyPr/>
          <a:lstStyle/>
          <a:p>
            <a:fld id="{383B7B7A-CDDA-7C44-B1B0-1F1E45567B3B}" type="slidenum">
              <a:rPr lang="en-US" smtClean="0"/>
              <a:pPr/>
              <a:t>31</a:t>
            </a:fld>
            <a:endParaRPr lang="en-US"/>
          </a:p>
        </p:txBody>
      </p:sp>
      <p:graphicFrame>
        <p:nvGraphicFramePr>
          <p:cNvPr id="7" name="Diagram 6">
            <a:extLst>
              <a:ext uri="{FF2B5EF4-FFF2-40B4-BE49-F238E27FC236}">
                <a16:creationId xmlns:a16="http://schemas.microsoft.com/office/drawing/2014/main" id="{830523A5-C98B-4072-A615-9F51A0A54AB1}"/>
              </a:ext>
            </a:extLst>
          </p:cNvPr>
          <p:cNvGraphicFramePr/>
          <p:nvPr>
            <p:extLst>
              <p:ext uri="{D42A27DB-BD31-4B8C-83A1-F6EECF244321}">
                <p14:modId xmlns:p14="http://schemas.microsoft.com/office/powerpoint/2010/main" val="2891417571"/>
              </p:ext>
            </p:extLst>
          </p:nvPr>
        </p:nvGraphicFramePr>
        <p:xfrm>
          <a:off x="2182586" y="1332411"/>
          <a:ext cx="7826829" cy="50239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9289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51BC-EE0E-4782-803A-DB0B9E630AE5}"/>
              </a:ext>
            </a:extLst>
          </p:cNvPr>
          <p:cNvSpPr>
            <a:spLocks noGrp="1"/>
          </p:cNvSpPr>
          <p:nvPr>
            <p:ph type="title"/>
          </p:nvPr>
        </p:nvSpPr>
        <p:spPr>
          <a:xfrm>
            <a:off x="381000" y="679227"/>
            <a:ext cx="11430000" cy="1325563"/>
          </a:xfrm>
        </p:spPr>
        <p:txBody>
          <a:bodyPr>
            <a:normAutofit/>
          </a:bodyPr>
          <a:lstStyle/>
          <a:p>
            <a:r>
              <a:rPr lang="en-US" sz="4000" dirty="0"/>
              <a:t>Welcome back campaign</a:t>
            </a:r>
          </a:p>
        </p:txBody>
      </p:sp>
      <p:sp>
        <p:nvSpPr>
          <p:cNvPr id="3" name="Content Placeholder 2">
            <a:extLst>
              <a:ext uri="{FF2B5EF4-FFF2-40B4-BE49-F238E27FC236}">
                <a16:creationId xmlns:a16="http://schemas.microsoft.com/office/drawing/2014/main" id="{94E79E0E-B40B-4779-8A87-04AEFE8AF6F8}"/>
              </a:ext>
            </a:extLst>
          </p:cNvPr>
          <p:cNvSpPr>
            <a:spLocks noGrp="1"/>
          </p:cNvSpPr>
          <p:nvPr>
            <p:ph sz="half" idx="1"/>
          </p:nvPr>
        </p:nvSpPr>
        <p:spPr/>
        <p:txBody>
          <a:bodyPr>
            <a:normAutofit/>
          </a:bodyPr>
          <a:lstStyle/>
          <a:p>
            <a:r>
              <a:rPr lang="en-US" sz="3600" dirty="0"/>
              <a:t>Incentivizing behavioral health professionals to return to the workforce</a:t>
            </a:r>
          </a:p>
          <a:p>
            <a:r>
              <a:rPr lang="en-US" sz="3600" dirty="0"/>
              <a:t>Campaign launching soon</a:t>
            </a:r>
          </a:p>
        </p:txBody>
      </p:sp>
      <p:sp>
        <p:nvSpPr>
          <p:cNvPr id="5" name="Slide Number Placeholder 4">
            <a:extLst>
              <a:ext uri="{FF2B5EF4-FFF2-40B4-BE49-F238E27FC236}">
                <a16:creationId xmlns:a16="http://schemas.microsoft.com/office/drawing/2014/main" id="{07087656-7302-4539-AD6C-188D22D33C17}"/>
              </a:ext>
            </a:extLst>
          </p:cNvPr>
          <p:cNvSpPr>
            <a:spLocks noGrp="1"/>
          </p:cNvSpPr>
          <p:nvPr>
            <p:ph type="sldNum" sz="quarter" idx="11"/>
          </p:nvPr>
        </p:nvSpPr>
        <p:spPr/>
        <p:txBody>
          <a:bodyPr/>
          <a:lstStyle/>
          <a:p>
            <a:fld id="{383B7B7A-CDDA-7C44-B1B0-1F1E45567B3B}" type="slidenum">
              <a:rPr lang="en-US" smtClean="0"/>
              <a:pPr/>
              <a:t>32</a:t>
            </a:fld>
            <a:endParaRPr lang="en-US"/>
          </a:p>
        </p:txBody>
      </p:sp>
      <p:pic>
        <p:nvPicPr>
          <p:cNvPr id="6" name="Picture 2">
            <a:extLst>
              <a:ext uri="{FF2B5EF4-FFF2-40B4-BE49-F238E27FC236}">
                <a16:creationId xmlns:a16="http://schemas.microsoft.com/office/drawing/2014/main" id="{A185AB06-63AC-4046-8875-27DBE1601407}"/>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val="0"/>
              </a:ext>
            </a:extLst>
          </a:blip>
          <a:srcRect/>
          <a:stretch>
            <a:fillRect/>
          </a:stretch>
        </p:blipFill>
        <p:spPr bwMode="auto">
          <a:xfrm>
            <a:off x="6096000" y="2354709"/>
            <a:ext cx="5715000" cy="3034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786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101CE1D-333C-4459-82CC-A87A6AE6C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4835" y="268358"/>
            <a:ext cx="8627165" cy="6470374"/>
          </a:xfrm>
          <a:prstGeom prst="rect">
            <a:avLst/>
          </a:prstGeom>
        </p:spPr>
      </p:pic>
      <p:sp>
        <p:nvSpPr>
          <p:cNvPr id="5" name="Title 1">
            <a:extLst>
              <a:ext uri="{FF2B5EF4-FFF2-40B4-BE49-F238E27FC236}">
                <a16:creationId xmlns:a16="http://schemas.microsoft.com/office/drawing/2014/main" id="{3488D709-C712-4B91-831F-6D62A1EA991C}"/>
              </a:ext>
            </a:extLst>
          </p:cNvPr>
          <p:cNvSpPr txBox="1">
            <a:spLocks/>
          </p:cNvSpPr>
          <p:nvPr/>
        </p:nvSpPr>
        <p:spPr>
          <a:xfrm>
            <a:off x="304799" y="1006258"/>
            <a:ext cx="3432313" cy="44006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2A2F36"/>
                </a:solidFill>
                <a:effectLst/>
                <a:uLnTx/>
                <a:uFillTx/>
                <a:latin typeface="Source Sans Pro Light" panose="020B0403030403020204" pitchFamily="34" charset="0"/>
                <a:ea typeface="Source Sans Pro Light" panose="020B0403030403020204" pitchFamily="34" charset="0"/>
                <a:cs typeface="+mj-cs"/>
              </a:rPr>
              <a:t>Kickstarting Innovation </a:t>
            </a:r>
            <a:br>
              <a:rPr kumimoji="0" lang="en-US" sz="4000" b="0" i="0" u="none" strike="noStrike" kern="1200" cap="none" spc="0" normalizeH="0" baseline="0" noProof="0" dirty="0">
                <a:ln>
                  <a:noFill/>
                </a:ln>
                <a:solidFill>
                  <a:srgbClr val="2A2F36"/>
                </a:solidFill>
                <a:effectLst/>
                <a:uLnTx/>
                <a:uFillTx/>
                <a:latin typeface="Source Sans Pro Light" panose="020B0403030403020204" pitchFamily="34" charset="0"/>
                <a:ea typeface="Source Sans Pro Light" panose="020B0403030403020204" pitchFamily="34" charset="0"/>
                <a:cs typeface="+mj-cs"/>
              </a:rPr>
            </a:br>
            <a:r>
              <a:rPr kumimoji="0" lang="en-US" sz="4000" b="0" i="0" u="none" strike="noStrike" kern="1200" cap="none" spc="0" normalizeH="0" baseline="0" noProof="0" dirty="0">
                <a:ln>
                  <a:noFill/>
                </a:ln>
                <a:solidFill>
                  <a:srgbClr val="2A2F36"/>
                </a:solidFill>
                <a:effectLst/>
                <a:uLnTx/>
                <a:uFillTx/>
                <a:latin typeface="Source Sans Pro Light" panose="020B0403030403020204" pitchFamily="34" charset="0"/>
                <a:ea typeface="Source Sans Pro Light" panose="020B0403030403020204" pitchFamily="34" charset="0"/>
                <a:cs typeface="+mj-cs"/>
              </a:rPr>
              <a:t>and Research for Wellness and Recovery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2A2F36"/>
                </a:solidFill>
                <a:effectLst/>
                <a:uLnTx/>
                <a:uFillTx/>
                <a:latin typeface="Source Sans Pro Light" panose="020B0403030403020204" pitchFamily="34" charset="0"/>
                <a:ea typeface="Source Sans Pro Light" panose="020B0403030403020204" pitchFamily="34" charset="0"/>
                <a:cs typeface="Calibri" panose="020F0502020204030204" pitchFamily="34" charset="0"/>
              </a:rPr>
              <a:t>($</a:t>
            </a:r>
            <a:r>
              <a:rPr kumimoji="0" lang="en-US" sz="2000" b="0" i="0" u="none" strike="noStrike" kern="1200" cap="none" spc="0" normalizeH="0" baseline="0" noProof="0" dirty="0" err="1">
                <a:ln>
                  <a:noFill/>
                </a:ln>
                <a:solidFill>
                  <a:srgbClr val="2A2F36"/>
                </a:solidFill>
                <a:effectLst/>
                <a:uLnTx/>
                <a:uFillTx/>
                <a:latin typeface="Source Sans Pro Light" panose="020B0403030403020204" pitchFamily="34" charset="0"/>
                <a:ea typeface="Source Sans Pro Light" panose="020B0403030403020204" pitchFamily="34" charset="0"/>
                <a:cs typeface="Calibri" panose="020F0502020204030204" pitchFamily="34" charset="0"/>
              </a:rPr>
              <a:t>30M</a:t>
            </a:r>
            <a:r>
              <a:rPr kumimoji="0" lang="en-US" sz="2000" b="0" i="0" u="none" strike="noStrike" kern="1200" cap="none" spc="0" normalizeH="0" baseline="0" noProof="0" dirty="0">
                <a:ln>
                  <a:noFill/>
                </a:ln>
                <a:solidFill>
                  <a:srgbClr val="2A2F36"/>
                </a:solidFill>
                <a:effectLst/>
                <a:uLnTx/>
                <a:uFillTx/>
                <a:latin typeface="Source Sans Pro Light" panose="020B0403030403020204" pitchFamily="34" charset="0"/>
                <a:ea typeface="Source Sans Pro Light" panose="020B0403030403020204" pitchFamily="34" charset="0"/>
                <a:cs typeface="Calibri" panose="020F0502020204030204" pitchFamily="34" charset="0"/>
              </a:rPr>
              <a:t>)</a:t>
            </a:r>
            <a:endParaRPr kumimoji="0" lang="en-US" sz="2000" b="0" i="1" u="none" strike="noStrike" kern="1200" cap="none" spc="0" normalizeH="0" baseline="0" noProof="0" dirty="0">
              <a:ln>
                <a:noFill/>
              </a:ln>
              <a:solidFill>
                <a:srgbClr val="F3CD55">
                  <a:lumMod val="50000"/>
                </a:srgbClr>
              </a:solidFill>
              <a:effectLst/>
              <a:uLnTx/>
              <a:uFillTx/>
              <a:latin typeface="Source Sans Pro Light" panose="020B0403030403020204" pitchFamily="34" charset="0"/>
              <a:ea typeface="Source Sans Pro Light" panose="020B0403030403020204" pitchFamily="34" charset="0"/>
              <a:cs typeface="+mj-cs"/>
            </a:endParaRPr>
          </a:p>
        </p:txBody>
      </p:sp>
    </p:spTree>
    <p:extLst>
      <p:ext uri="{BB962C8B-B14F-4D97-AF65-F5344CB8AC3E}">
        <p14:creationId xmlns:p14="http://schemas.microsoft.com/office/powerpoint/2010/main" val="683293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2F4D1-4CA7-4CF0-9AC7-5AB85B1BCD40}"/>
              </a:ext>
            </a:extLst>
          </p:cNvPr>
          <p:cNvSpPr>
            <a:spLocks noGrp="1"/>
          </p:cNvSpPr>
          <p:nvPr>
            <p:ph type="title"/>
          </p:nvPr>
        </p:nvSpPr>
        <p:spPr>
          <a:xfrm>
            <a:off x="381000" y="769660"/>
            <a:ext cx="11430000" cy="784802"/>
          </a:xfrm>
        </p:spPr>
        <p:txBody>
          <a:bodyPr anchor="t">
            <a:normAutofit/>
          </a:bodyPr>
          <a:lstStyle/>
          <a:p>
            <a:r>
              <a:rPr lang="en-US" sz="4000" dirty="0"/>
              <a:t>Research &amp; innovation </a:t>
            </a:r>
          </a:p>
        </p:txBody>
      </p:sp>
      <p:sp>
        <p:nvSpPr>
          <p:cNvPr id="11" name="Content Placeholder 2">
            <a:extLst>
              <a:ext uri="{FF2B5EF4-FFF2-40B4-BE49-F238E27FC236}">
                <a16:creationId xmlns:a16="http://schemas.microsoft.com/office/drawing/2014/main" id="{DBF6C99D-ED41-CEEC-8575-10981F8CE9E7}"/>
              </a:ext>
            </a:extLst>
          </p:cNvPr>
          <p:cNvSpPr>
            <a:spLocks noGrp="1"/>
          </p:cNvSpPr>
          <p:nvPr>
            <p:ph sz="half" idx="1"/>
          </p:nvPr>
        </p:nvSpPr>
        <p:spPr>
          <a:xfrm>
            <a:off x="836896" y="2261838"/>
            <a:ext cx="5439032" cy="3272848"/>
          </a:xfrm>
          <a:ln>
            <a:solidFill>
              <a:schemeClr val="accent1">
                <a:lumMod val="75000"/>
              </a:schemeClr>
            </a:solidFill>
          </a:ln>
        </p:spPr>
        <p:txBody>
          <a:bodyPr>
            <a:normAutofit/>
          </a:bodyPr>
          <a:lstStyle/>
          <a:p>
            <a:r>
              <a:rPr lang="en-US" sz="2800" dirty="0"/>
              <a:t>Data Modernization Project</a:t>
            </a:r>
          </a:p>
          <a:p>
            <a:r>
              <a:rPr lang="en-US" sz="2800" dirty="0"/>
              <a:t>Innovation Assessment Workgroup</a:t>
            </a:r>
          </a:p>
          <a:p>
            <a:r>
              <a:rPr lang="en-US" sz="2800" dirty="0"/>
              <a:t>SOAR Network</a:t>
            </a:r>
          </a:p>
          <a:p>
            <a:r>
              <a:rPr lang="en-US" sz="2800" dirty="0"/>
              <a:t>SOAR Study</a:t>
            </a:r>
          </a:p>
          <a:p>
            <a:endParaRPr lang="en-US" dirty="0"/>
          </a:p>
        </p:txBody>
      </p:sp>
      <p:sp>
        <p:nvSpPr>
          <p:cNvPr id="4" name="Slide Number Placeholder 3">
            <a:extLst>
              <a:ext uri="{FF2B5EF4-FFF2-40B4-BE49-F238E27FC236}">
                <a16:creationId xmlns:a16="http://schemas.microsoft.com/office/drawing/2014/main" id="{65251544-E647-4F2A-A352-A5BC543D9449}"/>
              </a:ext>
            </a:extLst>
          </p:cNvPr>
          <p:cNvSpPr>
            <a:spLocks noGrp="1"/>
          </p:cNvSpPr>
          <p:nvPr>
            <p:ph type="sldNum" sz="quarter" idx="11"/>
          </p:nvPr>
        </p:nvSpPr>
        <p:spPr>
          <a:xfrm>
            <a:off x="9067800" y="6356350"/>
            <a:ext cx="2743200" cy="365125"/>
          </a:xfrm>
        </p:spPr>
        <p:txBody>
          <a:bodyPr anchor="ctr">
            <a:normAutofit/>
          </a:bodyPr>
          <a:lstStyle/>
          <a:p>
            <a:pPr>
              <a:spcAft>
                <a:spcPts val="600"/>
              </a:spcAft>
            </a:pPr>
            <a:fld id="{77F59FA7-9E35-E641-9260-462B0A5FC689}" type="slidenum">
              <a:rPr lang="en-US" smtClean="0"/>
              <a:pPr>
                <a:spcAft>
                  <a:spcPts val="600"/>
                </a:spcAft>
              </a:pPr>
              <a:t>34</a:t>
            </a:fld>
            <a:endParaRPr lang="en-US"/>
          </a:p>
        </p:txBody>
      </p:sp>
      <p:pic>
        <p:nvPicPr>
          <p:cNvPr id="10" name="Picture 9" descr="A colorful pile of yarn turned into a yellow yarn light bulb">
            <a:extLst>
              <a:ext uri="{FF2B5EF4-FFF2-40B4-BE49-F238E27FC236}">
                <a16:creationId xmlns:a16="http://schemas.microsoft.com/office/drawing/2014/main" id="{274E1D51-9DF8-43D6-AFD4-A203421009F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37719" y="491295"/>
            <a:ext cx="4773281" cy="3181410"/>
          </a:xfrm>
          <a:prstGeom prst="rect">
            <a:avLst/>
          </a:prstGeom>
          <a:effectLst>
            <a:softEdge rad="266700"/>
          </a:effectLst>
        </p:spPr>
      </p:pic>
      <p:sp>
        <p:nvSpPr>
          <p:cNvPr id="3" name="TextBox 2">
            <a:extLst>
              <a:ext uri="{FF2B5EF4-FFF2-40B4-BE49-F238E27FC236}">
                <a16:creationId xmlns:a16="http://schemas.microsoft.com/office/drawing/2014/main" id="{1A566AED-AA66-4FE9-BF09-54BD75DB507E}"/>
              </a:ext>
            </a:extLst>
          </p:cNvPr>
          <p:cNvSpPr txBox="1"/>
          <p:nvPr/>
        </p:nvSpPr>
        <p:spPr>
          <a:xfrm>
            <a:off x="3758516" y="3676590"/>
            <a:ext cx="6261132" cy="2862322"/>
          </a:xfrm>
          <a:prstGeom prst="rect">
            <a:avLst/>
          </a:prstGeom>
          <a:solidFill>
            <a:schemeClr val="accent1"/>
          </a:solidFill>
          <a:ln>
            <a:solidFill>
              <a:schemeClr val="accent1">
                <a:lumMod val="75000"/>
              </a:schemeClr>
            </a:solidFill>
          </a:ln>
        </p:spPr>
        <p:txBody>
          <a:bodyPr wrap="square" rtlCol="0">
            <a:spAutoFit/>
          </a:bodyPr>
          <a:lstStyle/>
          <a:p>
            <a:r>
              <a:rPr lang="en-US" sz="3600" i="1" dirty="0">
                <a:solidFill>
                  <a:schemeClr val="bg2"/>
                </a:solidFill>
              </a:rPr>
              <a:t>Better</a:t>
            </a:r>
            <a:r>
              <a:rPr lang="en-US" sz="3600" dirty="0">
                <a:solidFill>
                  <a:schemeClr val="bg2"/>
                </a:solidFill>
              </a:rPr>
              <a:t> access.  </a:t>
            </a:r>
          </a:p>
          <a:p>
            <a:r>
              <a:rPr lang="en-US" sz="3600" i="1" dirty="0">
                <a:solidFill>
                  <a:schemeClr val="bg2"/>
                </a:solidFill>
              </a:rPr>
              <a:t>Better</a:t>
            </a:r>
            <a:r>
              <a:rPr lang="en-US" sz="3600" dirty="0">
                <a:solidFill>
                  <a:schemeClr val="bg2"/>
                </a:solidFill>
              </a:rPr>
              <a:t> experience of care.  </a:t>
            </a:r>
          </a:p>
          <a:p>
            <a:r>
              <a:rPr lang="en-US" sz="3600" i="1" dirty="0">
                <a:solidFill>
                  <a:schemeClr val="bg2"/>
                </a:solidFill>
              </a:rPr>
              <a:t>Better</a:t>
            </a:r>
            <a:r>
              <a:rPr lang="en-US" sz="3600" dirty="0">
                <a:solidFill>
                  <a:schemeClr val="bg2"/>
                </a:solidFill>
              </a:rPr>
              <a:t> outcomes. </a:t>
            </a:r>
          </a:p>
          <a:p>
            <a:endParaRPr lang="en-US" sz="3600" dirty="0">
              <a:solidFill>
                <a:schemeClr val="bg2"/>
              </a:solidFill>
            </a:endParaRPr>
          </a:p>
          <a:p>
            <a:r>
              <a:rPr lang="en-US" sz="3600" b="1" dirty="0">
                <a:solidFill>
                  <a:schemeClr val="bg2"/>
                </a:solidFill>
              </a:rPr>
              <a:t>Who’s getting left behind?</a:t>
            </a:r>
          </a:p>
        </p:txBody>
      </p:sp>
    </p:spTree>
    <p:extLst>
      <p:ext uri="{BB962C8B-B14F-4D97-AF65-F5344CB8AC3E}">
        <p14:creationId xmlns:p14="http://schemas.microsoft.com/office/powerpoint/2010/main" val="1056141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384F-CBEA-483E-B2E5-D6D0B8D54656}"/>
              </a:ext>
            </a:extLst>
          </p:cNvPr>
          <p:cNvSpPr>
            <a:spLocks noGrp="1"/>
          </p:cNvSpPr>
          <p:nvPr>
            <p:ph type="title"/>
          </p:nvPr>
        </p:nvSpPr>
        <p:spPr>
          <a:xfrm>
            <a:off x="381000" y="572944"/>
            <a:ext cx="11430000" cy="784802"/>
          </a:xfrm>
        </p:spPr>
        <p:txBody>
          <a:bodyPr>
            <a:normAutofit/>
          </a:bodyPr>
          <a:lstStyle/>
          <a:p>
            <a:r>
              <a:rPr lang="en-US" sz="4400" dirty="0"/>
              <a:t>Data modernization</a:t>
            </a:r>
          </a:p>
        </p:txBody>
      </p:sp>
      <p:sp>
        <p:nvSpPr>
          <p:cNvPr id="3" name="Content Placeholder 2">
            <a:extLst>
              <a:ext uri="{FF2B5EF4-FFF2-40B4-BE49-F238E27FC236}">
                <a16:creationId xmlns:a16="http://schemas.microsoft.com/office/drawing/2014/main" id="{228A4E7C-2FAA-44AA-A74C-9521A6BE1066}"/>
              </a:ext>
            </a:extLst>
          </p:cNvPr>
          <p:cNvSpPr>
            <a:spLocks noGrp="1"/>
          </p:cNvSpPr>
          <p:nvPr>
            <p:ph sz="half" idx="1"/>
          </p:nvPr>
        </p:nvSpPr>
        <p:spPr>
          <a:xfrm>
            <a:off x="907189" y="1608166"/>
            <a:ext cx="5439032" cy="4285004"/>
          </a:xfrm>
        </p:spPr>
        <p:txBody>
          <a:bodyPr>
            <a:normAutofit/>
          </a:bodyPr>
          <a:lstStyle/>
          <a:p>
            <a:r>
              <a:rPr lang="en-US" sz="2800" dirty="0"/>
              <a:t>Improving the data we collect and how we use it</a:t>
            </a:r>
          </a:p>
          <a:p>
            <a:r>
              <a:rPr lang="en-US" sz="2800" dirty="0"/>
              <a:t>Annual Data Brief</a:t>
            </a:r>
          </a:p>
          <a:p>
            <a:r>
              <a:rPr lang="en-US" sz="2800" dirty="0"/>
              <a:t>Dashboards</a:t>
            </a:r>
          </a:p>
          <a:p>
            <a:r>
              <a:rPr lang="en-US" sz="2800" dirty="0"/>
              <a:t>Next data forum in January 2024 – stay tuned to </a:t>
            </a:r>
            <a:r>
              <a:rPr lang="en-US" sz="2800" i="1" dirty="0"/>
              <a:t>NewsNow</a:t>
            </a:r>
            <a:r>
              <a:rPr lang="en-US" sz="2800" dirty="0"/>
              <a:t> for more updates</a:t>
            </a:r>
          </a:p>
        </p:txBody>
      </p:sp>
      <p:pic>
        <p:nvPicPr>
          <p:cNvPr id="9" name="Content Placeholder 8">
            <a:extLst>
              <a:ext uri="{FF2B5EF4-FFF2-40B4-BE49-F238E27FC236}">
                <a16:creationId xmlns:a16="http://schemas.microsoft.com/office/drawing/2014/main" id="{7011AA75-711C-4835-9286-A0AA822C13F2}"/>
              </a:ext>
            </a:extLst>
          </p:cNvPr>
          <p:cNvPicPr>
            <a:picLocks noGrp="1" noChangeAspect="1"/>
          </p:cNvPicPr>
          <p:nvPr>
            <p:ph sz="half" idx="2"/>
          </p:nvPr>
        </p:nvPicPr>
        <p:blipFill>
          <a:blip r:embed="rId3"/>
          <a:stretch>
            <a:fillRect/>
          </a:stretch>
        </p:blipFill>
        <p:spPr>
          <a:xfrm>
            <a:off x="6600568" y="1478"/>
            <a:ext cx="5586795" cy="6856522"/>
          </a:xfrm>
        </p:spPr>
      </p:pic>
      <p:sp>
        <p:nvSpPr>
          <p:cNvPr id="5" name="Slide Number Placeholder 4">
            <a:extLst>
              <a:ext uri="{FF2B5EF4-FFF2-40B4-BE49-F238E27FC236}">
                <a16:creationId xmlns:a16="http://schemas.microsoft.com/office/drawing/2014/main" id="{385FC32A-537C-4A88-A854-1F8236B48AE0}"/>
              </a:ext>
            </a:extLst>
          </p:cNvPr>
          <p:cNvSpPr>
            <a:spLocks noGrp="1"/>
          </p:cNvSpPr>
          <p:nvPr>
            <p:ph type="sldNum" sz="quarter" idx="11"/>
          </p:nvPr>
        </p:nvSpPr>
        <p:spPr/>
        <p:txBody>
          <a:bodyPr/>
          <a:lstStyle/>
          <a:p>
            <a:fld id="{383B7B7A-CDDA-7C44-B1B0-1F1E45567B3B}" type="slidenum">
              <a:rPr lang="en-US" smtClean="0"/>
              <a:pPr/>
              <a:t>35</a:t>
            </a:fld>
            <a:endParaRPr lang="en-US"/>
          </a:p>
        </p:txBody>
      </p:sp>
    </p:spTree>
    <p:extLst>
      <p:ext uri="{BB962C8B-B14F-4D97-AF65-F5344CB8AC3E}">
        <p14:creationId xmlns:p14="http://schemas.microsoft.com/office/powerpoint/2010/main" val="3275804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F4542-371E-453A-9771-B9C77984BFD8}"/>
              </a:ext>
            </a:extLst>
          </p:cNvPr>
          <p:cNvSpPr>
            <a:spLocks noGrp="1"/>
          </p:cNvSpPr>
          <p:nvPr>
            <p:ph type="title"/>
          </p:nvPr>
        </p:nvSpPr>
        <p:spPr>
          <a:xfrm>
            <a:off x="838200" y="109894"/>
            <a:ext cx="10515600" cy="1325563"/>
          </a:xfrm>
        </p:spPr>
        <p:txBody>
          <a:bodyPr>
            <a:normAutofit/>
          </a:bodyPr>
          <a:lstStyle/>
          <a:p>
            <a:r>
              <a:rPr lang="en-US" sz="4400" cap="small" dirty="0"/>
              <a:t>Key Policy Initiatives</a:t>
            </a:r>
          </a:p>
        </p:txBody>
      </p:sp>
      <p:graphicFrame>
        <p:nvGraphicFramePr>
          <p:cNvPr id="4" name="Diagram 3">
            <a:extLst>
              <a:ext uri="{FF2B5EF4-FFF2-40B4-BE49-F238E27FC236}">
                <a16:creationId xmlns:a16="http://schemas.microsoft.com/office/drawing/2014/main" id="{FEF200B0-E19A-49B2-9D24-A40139317B3D}"/>
              </a:ext>
            </a:extLst>
          </p:cNvPr>
          <p:cNvGraphicFramePr/>
          <p:nvPr>
            <p:extLst>
              <p:ext uri="{D42A27DB-BD31-4B8C-83A1-F6EECF244321}">
                <p14:modId xmlns:p14="http://schemas.microsoft.com/office/powerpoint/2010/main" val="2443545087"/>
              </p:ext>
            </p:extLst>
          </p:nvPr>
        </p:nvGraphicFramePr>
        <p:xfrm>
          <a:off x="2126171" y="969818"/>
          <a:ext cx="9227629" cy="5321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511912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C841E-0EC3-8EDC-9F79-BD3A9F053EAD}"/>
              </a:ext>
            </a:extLst>
          </p:cNvPr>
          <p:cNvSpPr>
            <a:spLocks noGrp="1"/>
          </p:cNvSpPr>
          <p:nvPr>
            <p:ph type="title"/>
          </p:nvPr>
        </p:nvSpPr>
        <p:spPr>
          <a:xfrm>
            <a:off x="429491" y="523808"/>
            <a:ext cx="11762509" cy="578100"/>
          </a:xfrm>
        </p:spPr>
        <p:txBody>
          <a:bodyPr>
            <a:normAutofit/>
          </a:bodyPr>
          <a:lstStyle/>
          <a:p>
            <a:r>
              <a:rPr lang="en-US" sz="3000" dirty="0"/>
              <a:t>New Provider: Community Mental Health Services Provider</a:t>
            </a:r>
          </a:p>
        </p:txBody>
      </p:sp>
      <p:sp>
        <p:nvSpPr>
          <p:cNvPr id="3" name="Content Placeholder 2">
            <a:extLst>
              <a:ext uri="{FF2B5EF4-FFF2-40B4-BE49-F238E27FC236}">
                <a16:creationId xmlns:a16="http://schemas.microsoft.com/office/drawing/2014/main" id="{C09E6891-F107-D330-9067-6DC5BD1B355E}"/>
              </a:ext>
            </a:extLst>
          </p:cNvPr>
          <p:cNvSpPr>
            <a:spLocks noGrp="1"/>
          </p:cNvSpPr>
          <p:nvPr>
            <p:ph sz="half" idx="1"/>
          </p:nvPr>
        </p:nvSpPr>
        <p:spPr>
          <a:xfrm>
            <a:off x="838200" y="2578739"/>
            <a:ext cx="5181600" cy="1770237"/>
          </a:xfrm>
        </p:spPr>
        <p:txBody>
          <a:bodyPr>
            <a:normAutofit/>
          </a:bodyPr>
          <a:lstStyle/>
          <a:p>
            <a:r>
              <a:rPr lang="en-US" dirty="0">
                <a:latin typeface="+mn-lt"/>
              </a:rPr>
              <a:t>ORC 5119.35 - Community Mental Health Services Providers </a:t>
            </a:r>
          </a:p>
        </p:txBody>
      </p:sp>
      <p:sp>
        <p:nvSpPr>
          <p:cNvPr id="4" name="Content Placeholder 3">
            <a:extLst>
              <a:ext uri="{FF2B5EF4-FFF2-40B4-BE49-F238E27FC236}">
                <a16:creationId xmlns:a16="http://schemas.microsoft.com/office/drawing/2014/main" id="{7D244526-BFC1-A632-4249-3A847EAD4A53}"/>
              </a:ext>
            </a:extLst>
          </p:cNvPr>
          <p:cNvSpPr>
            <a:spLocks noGrp="1"/>
          </p:cNvSpPr>
          <p:nvPr>
            <p:ph sz="half" idx="2"/>
          </p:nvPr>
        </p:nvSpPr>
        <p:spPr>
          <a:xfrm>
            <a:off x="6172200" y="2578739"/>
            <a:ext cx="5181600" cy="1770237"/>
          </a:xfrm>
        </p:spPr>
        <p:txBody>
          <a:bodyPr>
            <a:normAutofit/>
          </a:bodyPr>
          <a:lstStyle/>
          <a:p>
            <a:r>
              <a:rPr lang="en-US" dirty="0">
                <a:latin typeface="+mn-lt"/>
              </a:rPr>
              <a:t>A community mental health services provider will be required to be certified </a:t>
            </a:r>
          </a:p>
        </p:txBody>
      </p:sp>
      <p:sp>
        <p:nvSpPr>
          <p:cNvPr id="5" name="Rectangle: Rounded Corners 4">
            <a:extLst>
              <a:ext uri="{FF2B5EF4-FFF2-40B4-BE49-F238E27FC236}">
                <a16:creationId xmlns:a16="http://schemas.microsoft.com/office/drawing/2014/main" id="{A23B2381-9E99-725A-C71A-CB51FD2613B7}"/>
              </a:ext>
            </a:extLst>
          </p:cNvPr>
          <p:cNvSpPr/>
          <p:nvPr/>
        </p:nvSpPr>
        <p:spPr>
          <a:xfrm>
            <a:off x="838200" y="1585399"/>
            <a:ext cx="5181600" cy="73678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Who is Impacted</a:t>
            </a:r>
          </a:p>
        </p:txBody>
      </p:sp>
      <p:sp>
        <p:nvSpPr>
          <p:cNvPr id="6" name="Rectangle: Rounded Corners 5">
            <a:extLst>
              <a:ext uri="{FF2B5EF4-FFF2-40B4-BE49-F238E27FC236}">
                <a16:creationId xmlns:a16="http://schemas.microsoft.com/office/drawing/2014/main" id="{8A4A4896-ABEA-6F0E-B1F0-ED4B14BEB3D3}"/>
              </a:ext>
            </a:extLst>
          </p:cNvPr>
          <p:cNvSpPr/>
          <p:nvPr/>
        </p:nvSpPr>
        <p:spPr>
          <a:xfrm>
            <a:off x="6172200" y="1585399"/>
            <a:ext cx="5181600" cy="73678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Statutory Requirement</a:t>
            </a:r>
          </a:p>
        </p:txBody>
      </p:sp>
      <p:sp>
        <p:nvSpPr>
          <p:cNvPr id="7" name="Content Placeholder 3">
            <a:extLst>
              <a:ext uri="{FF2B5EF4-FFF2-40B4-BE49-F238E27FC236}">
                <a16:creationId xmlns:a16="http://schemas.microsoft.com/office/drawing/2014/main" id="{D76E9F97-6966-E0A7-1975-C1651A31C38F}"/>
              </a:ext>
            </a:extLst>
          </p:cNvPr>
          <p:cNvSpPr txBox="1">
            <a:spLocks/>
          </p:cNvSpPr>
          <p:nvPr/>
        </p:nvSpPr>
        <p:spPr>
          <a:xfrm>
            <a:off x="838201" y="4214253"/>
            <a:ext cx="10515599" cy="1770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Light"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yriad Pro Light"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Light"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Light"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b="0" i="0" dirty="0">
                <a:solidFill>
                  <a:srgbClr val="000000"/>
                </a:solidFill>
                <a:effectLst/>
                <a:latin typeface="Source Sans Pro Light" panose="020B0403030403020204" pitchFamily="34" charset="0"/>
                <a:ea typeface="Source Sans Pro Light" panose="020B0403030403020204" pitchFamily="34" charset="0"/>
              </a:rPr>
              <a:t>This statutory change aligns the requirements for community mental health services providers with the current requirements for community addiction services providers.  Collectively, the two provider types are identified as “community behavioral health services providers.”</a:t>
            </a:r>
          </a:p>
        </p:txBody>
      </p:sp>
    </p:spTree>
    <p:extLst>
      <p:ext uri="{BB962C8B-B14F-4D97-AF65-F5344CB8AC3E}">
        <p14:creationId xmlns:p14="http://schemas.microsoft.com/office/powerpoint/2010/main" val="41255515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C841E-0EC3-8EDC-9F79-BD3A9F053EAD}"/>
              </a:ext>
            </a:extLst>
          </p:cNvPr>
          <p:cNvSpPr>
            <a:spLocks noGrp="1"/>
          </p:cNvSpPr>
          <p:nvPr>
            <p:ph type="title"/>
          </p:nvPr>
        </p:nvSpPr>
        <p:spPr>
          <a:xfrm>
            <a:off x="381000" y="628227"/>
            <a:ext cx="11430000" cy="1325563"/>
          </a:xfrm>
        </p:spPr>
        <p:txBody>
          <a:bodyPr/>
          <a:lstStyle/>
          <a:p>
            <a:r>
              <a:rPr lang="en-US" dirty="0"/>
              <a:t>New Provider: National Accreditation</a:t>
            </a:r>
          </a:p>
        </p:txBody>
      </p:sp>
      <p:sp>
        <p:nvSpPr>
          <p:cNvPr id="3" name="Content Placeholder 2">
            <a:extLst>
              <a:ext uri="{FF2B5EF4-FFF2-40B4-BE49-F238E27FC236}">
                <a16:creationId xmlns:a16="http://schemas.microsoft.com/office/drawing/2014/main" id="{C09E6891-F107-D330-9067-6DC5BD1B355E}"/>
              </a:ext>
            </a:extLst>
          </p:cNvPr>
          <p:cNvSpPr>
            <a:spLocks noGrp="1"/>
          </p:cNvSpPr>
          <p:nvPr>
            <p:ph sz="half" idx="1"/>
          </p:nvPr>
        </p:nvSpPr>
        <p:spPr>
          <a:xfrm>
            <a:off x="838200" y="2578739"/>
            <a:ext cx="5181600" cy="3598223"/>
          </a:xfrm>
        </p:spPr>
        <p:txBody>
          <a:bodyPr>
            <a:normAutofit fontScale="85000" lnSpcReduction="10000"/>
          </a:bodyPr>
          <a:lstStyle/>
          <a:p>
            <a:pPr lvl="0"/>
            <a:r>
              <a:rPr lang="en-US" sz="2800" dirty="0">
                <a:latin typeface="+mn-lt"/>
              </a:rPr>
              <a:t>ORC 5119.36 - Community Behavioral Health Services Providers</a:t>
            </a:r>
          </a:p>
        </p:txBody>
      </p:sp>
      <p:sp>
        <p:nvSpPr>
          <p:cNvPr id="4" name="Content Placeholder 3">
            <a:extLst>
              <a:ext uri="{FF2B5EF4-FFF2-40B4-BE49-F238E27FC236}">
                <a16:creationId xmlns:a16="http://schemas.microsoft.com/office/drawing/2014/main" id="{7D244526-BFC1-A632-4249-3A847EAD4A53}"/>
              </a:ext>
            </a:extLst>
          </p:cNvPr>
          <p:cNvSpPr>
            <a:spLocks noGrp="1"/>
          </p:cNvSpPr>
          <p:nvPr>
            <p:ph sz="half" idx="2"/>
          </p:nvPr>
        </p:nvSpPr>
        <p:spPr>
          <a:xfrm>
            <a:off x="6172200" y="2578739"/>
            <a:ext cx="5181600" cy="3598224"/>
          </a:xfrm>
        </p:spPr>
        <p:txBody>
          <a:bodyPr>
            <a:normAutofit fontScale="85000" lnSpcReduction="10000"/>
          </a:bodyPr>
          <a:lstStyle/>
          <a:p>
            <a:r>
              <a:rPr lang="en-US" sz="2400" dirty="0">
                <a:solidFill>
                  <a:srgbClr val="000000"/>
                </a:solidFill>
                <a:latin typeface="+mn-lt"/>
              </a:rPr>
              <a:t>A</a:t>
            </a:r>
            <a:r>
              <a:rPr lang="en-US" sz="2400" b="0" i="0" dirty="0">
                <a:solidFill>
                  <a:srgbClr val="000000"/>
                </a:solidFill>
                <a:effectLst/>
                <a:latin typeface="+mn-lt"/>
              </a:rPr>
              <a:t> community behavioral health services provider </a:t>
            </a:r>
            <a:r>
              <a:rPr lang="en-US" sz="2400" dirty="0">
                <a:solidFill>
                  <a:srgbClr val="000000"/>
                </a:solidFill>
                <a:latin typeface="+mn-lt"/>
              </a:rPr>
              <a:t>must be accredited by </a:t>
            </a:r>
            <a:r>
              <a:rPr lang="en-US" sz="2400" b="0" i="0" dirty="0">
                <a:solidFill>
                  <a:srgbClr val="000000"/>
                </a:solidFill>
                <a:effectLst/>
                <a:latin typeface="+mn-lt"/>
              </a:rPr>
              <a:t>one or more of the following national accrediting organizations:</a:t>
            </a:r>
          </a:p>
          <a:p>
            <a:r>
              <a:rPr lang="en-US" sz="2400" b="0" i="0" dirty="0">
                <a:solidFill>
                  <a:srgbClr val="000000"/>
                </a:solidFill>
                <a:effectLst/>
                <a:latin typeface="+mn-lt"/>
              </a:rPr>
              <a:t> TJC</a:t>
            </a:r>
          </a:p>
          <a:p>
            <a:r>
              <a:rPr lang="en-US" sz="2400" dirty="0">
                <a:solidFill>
                  <a:srgbClr val="000000"/>
                </a:solidFill>
                <a:latin typeface="+mn-lt"/>
              </a:rPr>
              <a:t>CARF</a:t>
            </a:r>
          </a:p>
          <a:p>
            <a:r>
              <a:rPr lang="en-US" sz="2400" dirty="0">
                <a:solidFill>
                  <a:srgbClr val="000000"/>
                </a:solidFill>
                <a:latin typeface="+mn-lt"/>
              </a:rPr>
              <a:t>COA</a:t>
            </a:r>
          </a:p>
          <a:p>
            <a:r>
              <a:rPr lang="en-US" sz="2400" b="0" i="0" dirty="0">
                <a:solidFill>
                  <a:srgbClr val="000000"/>
                </a:solidFill>
                <a:effectLst/>
                <a:latin typeface="+mn-lt"/>
              </a:rPr>
              <a:t>Or other national accrediting body that the </a:t>
            </a:r>
            <a:r>
              <a:rPr lang="en-US" sz="2400" b="0" i="0" dirty="0" err="1">
                <a:solidFill>
                  <a:srgbClr val="000000"/>
                </a:solidFill>
                <a:effectLst/>
                <a:latin typeface="+mn-lt"/>
              </a:rPr>
              <a:t>OhioMHAS</a:t>
            </a:r>
            <a:r>
              <a:rPr lang="en-US" sz="2400" b="0" i="0" dirty="0">
                <a:solidFill>
                  <a:srgbClr val="000000"/>
                </a:solidFill>
                <a:effectLst/>
                <a:latin typeface="+mn-lt"/>
              </a:rPr>
              <a:t> Director considers appropriate</a:t>
            </a:r>
          </a:p>
          <a:p>
            <a:pPr marL="0" indent="0">
              <a:buNone/>
            </a:pPr>
            <a:endParaRPr lang="en-US" sz="2400" b="0" i="0" dirty="0">
              <a:solidFill>
                <a:srgbClr val="000000"/>
              </a:solidFill>
              <a:effectLst/>
              <a:latin typeface="+mn-lt"/>
            </a:endParaRPr>
          </a:p>
        </p:txBody>
      </p:sp>
      <p:sp>
        <p:nvSpPr>
          <p:cNvPr id="5" name="Rectangle: Rounded Corners 4">
            <a:extLst>
              <a:ext uri="{FF2B5EF4-FFF2-40B4-BE49-F238E27FC236}">
                <a16:creationId xmlns:a16="http://schemas.microsoft.com/office/drawing/2014/main" id="{A23B2381-9E99-725A-C71A-CB51FD2613B7}"/>
              </a:ext>
            </a:extLst>
          </p:cNvPr>
          <p:cNvSpPr/>
          <p:nvPr/>
        </p:nvSpPr>
        <p:spPr>
          <a:xfrm>
            <a:off x="838200" y="1585399"/>
            <a:ext cx="5181600" cy="73678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Who is Impacted</a:t>
            </a:r>
          </a:p>
        </p:txBody>
      </p:sp>
      <p:sp>
        <p:nvSpPr>
          <p:cNvPr id="6" name="Rectangle: Rounded Corners 5">
            <a:extLst>
              <a:ext uri="{FF2B5EF4-FFF2-40B4-BE49-F238E27FC236}">
                <a16:creationId xmlns:a16="http://schemas.microsoft.com/office/drawing/2014/main" id="{8A4A4896-ABEA-6F0E-B1F0-ED4B14BEB3D3}"/>
              </a:ext>
            </a:extLst>
          </p:cNvPr>
          <p:cNvSpPr/>
          <p:nvPr/>
        </p:nvSpPr>
        <p:spPr>
          <a:xfrm>
            <a:off x="6172200" y="1585399"/>
            <a:ext cx="5181600" cy="73678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Statutory Requirement</a:t>
            </a:r>
          </a:p>
        </p:txBody>
      </p:sp>
    </p:spTree>
    <p:extLst>
      <p:ext uri="{BB962C8B-B14F-4D97-AF65-F5344CB8AC3E}">
        <p14:creationId xmlns:p14="http://schemas.microsoft.com/office/powerpoint/2010/main" val="794050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C841E-0EC3-8EDC-9F79-BD3A9F053EAD}"/>
              </a:ext>
            </a:extLst>
          </p:cNvPr>
          <p:cNvSpPr>
            <a:spLocks noGrp="1"/>
          </p:cNvSpPr>
          <p:nvPr>
            <p:ph type="title"/>
          </p:nvPr>
        </p:nvSpPr>
        <p:spPr>
          <a:xfrm>
            <a:off x="381000" y="583112"/>
            <a:ext cx="11430000" cy="736782"/>
          </a:xfrm>
        </p:spPr>
        <p:txBody>
          <a:bodyPr/>
          <a:lstStyle/>
          <a:p>
            <a:r>
              <a:rPr lang="en-US" dirty="0"/>
              <a:t>Current Provider: National Accreditation</a:t>
            </a:r>
          </a:p>
        </p:txBody>
      </p:sp>
      <p:sp>
        <p:nvSpPr>
          <p:cNvPr id="3" name="Content Placeholder 2">
            <a:extLst>
              <a:ext uri="{FF2B5EF4-FFF2-40B4-BE49-F238E27FC236}">
                <a16:creationId xmlns:a16="http://schemas.microsoft.com/office/drawing/2014/main" id="{C09E6891-F107-D330-9067-6DC5BD1B355E}"/>
              </a:ext>
            </a:extLst>
          </p:cNvPr>
          <p:cNvSpPr>
            <a:spLocks noGrp="1"/>
          </p:cNvSpPr>
          <p:nvPr>
            <p:ph sz="half" idx="1"/>
          </p:nvPr>
        </p:nvSpPr>
        <p:spPr>
          <a:xfrm>
            <a:off x="838200" y="2578739"/>
            <a:ext cx="5181600" cy="3598223"/>
          </a:xfrm>
        </p:spPr>
        <p:txBody>
          <a:bodyPr>
            <a:normAutofit/>
          </a:bodyPr>
          <a:lstStyle/>
          <a:p>
            <a:pPr lvl="0"/>
            <a:r>
              <a:rPr lang="en-US" dirty="0">
                <a:latin typeface="+mn-lt"/>
              </a:rPr>
              <a:t>ORC 5119.36 - Community Behavioral Health Services Providers</a:t>
            </a:r>
          </a:p>
        </p:txBody>
      </p:sp>
      <p:sp>
        <p:nvSpPr>
          <p:cNvPr id="4" name="Content Placeholder 3">
            <a:extLst>
              <a:ext uri="{FF2B5EF4-FFF2-40B4-BE49-F238E27FC236}">
                <a16:creationId xmlns:a16="http://schemas.microsoft.com/office/drawing/2014/main" id="{7D244526-BFC1-A632-4249-3A847EAD4A53}"/>
              </a:ext>
            </a:extLst>
          </p:cNvPr>
          <p:cNvSpPr>
            <a:spLocks noGrp="1"/>
          </p:cNvSpPr>
          <p:nvPr>
            <p:ph sz="half" idx="2"/>
          </p:nvPr>
        </p:nvSpPr>
        <p:spPr>
          <a:xfrm>
            <a:off x="6172200" y="2578739"/>
            <a:ext cx="5181600" cy="3598224"/>
          </a:xfrm>
        </p:spPr>
        <p:txBody>
          <a:bodyPr>
            <a:normAutofit/>
          </a:bodyPr>
          <a:lstStyle/>
          <a:p>
            <a:r>
              <a:rPr lang="en-US" dirty="0">
                <a:effectLst/>
                <a:latin typeface="+mn-lt"/>
              </a:rPr>
              <a:t>At the first renewal, on or after October 1, 2025, a community behavioral health services provider who is currently OhioMHAS certified will need to hold national accreditation</a:t>
            </a:r>
          </a:p>
        </p:txBody>
      </p:sp>
      <p:sp>
        <p:nvSpPr>
          <p:cNvPr id="5" name="Rectangle: Rounded Corners 4">
            <a:extLst>
              <a:ext uri="{FF2B5EF4-FFF2-40B4-BE49-F238E27FC236}">
                <a16:creationId xmlns:a16="http://schemas.microsoft.com/office/drawing/2014/main" id="{A23B2381-9E99-725A-C71A-CB51FD2613B7}"/>
              </a:ext>
            </a:extLst>
          </p:cNvPr>
          <p:cNvSpPr/>
          <p:nvPr/>
        </p:nvSpPr>
        <p:spPr>
          <a:xfrm>
            <a:off x="838200" y="1585399"/>
            <a:ext cx="5181600" cy="73678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Who is Impacted</a:t>
            </a:r>
          </a:p>
        </p:txBody>
      </p:sp>
      <p:sp>
        <p:nvSpPr>
          <p:cNvPr id="6" name="Rectangle: Rounded Corners 5">
            <a:extLst>
              <a:ext uri="{FF2B5EF4-FFF2-40B4-BE49-F238E27FC236}">
                <a16:creationId xmlns:a16="http://schemas.microsoft.com/office/drawing/2014/main" id="{8A4A4896-ABEA-6F0E-B1F0-ED4B14BEB3D3}"/>
              </a:ext>
            </a:extLst>
          </p:cNvPr>
          <p:cNvSpPr/>
          <p:nvPr/>
        </p:nvSpPr>
        <p:spPr>
          <a:xfrm>
            <a:off x="6172200" y="1585399"/>
            <a:ext cx="5181600" cy="736782"/>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Statutory Requirement</a:t>
            </a:r>
          </a:p>
        </p:txBody>
      </p:sp>
    </p:spTree>
    <p:extLst>
      <p:ext uri="{BB962C8B-B14F-4D97-AF65-F5344CB8AC3E}">
        <p14:creationId xmlns:p14="http://schemas.microsoft.com/office/powerpoint/2010/main" val="2447011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3EFF0-116F-471E-A26C-DD2476EA6883}"/>
              </a:ext>
            </a:extLst>
          </p:cNvPr>
          <p:cNvSpPr>
            <a:spLocks noGrp="1"/>
          </p:cNvSpPr>
          <p:nvPr>
            <p:ph type="title"/>
          </p:nvPr>
        </p:nvSpPr>
        <p:spPr>
          <a:xfrm>
            <a:off x="381000" y="365125"/>
            <a:ext cx="11430000" cy="573989"/>
          </a:xfrm>
        </p:spPr>
        <p:txBody>
          <a:bodyPr anchor="t">
            <a:noAutofit/>
          </a:bodyPr>
          <a:lstStyle/>
          <a:p>
            <a:r>
              <a:rPr lang="en-US" sz="4000" cap="none" dirty="0"/>
              <a:t>COMMUNITY CARE &amp; PREVENTION </a:t>
            </a:r>
          </a:p>
        </p:txBody>
      </p:sp>
      <p:sp>
        <p:nvSpPr>
          <p:cNvPr id="3" name="Content Placeholder 2">
            <a:extLst>
              <a:ext uri="{FF2B5EF4-FFF2-40B4-BE49-F238E27FC236}">
                <a16:creationId xmlns:a16="http://schemas.microsoft.com/office/drawing/2014/main" id="{1E08AB51-E2B0-43A9-91C7-DEE0A701A142}"/>
              </a:ext>
            </a:extLst>
          </p:cNvPr>
          <p:cNvSpPr>
            <a:spLocks noGrp="1"/>
          </p:cNvSpPr>
          <p:nvPr>
            <p:ph sz="half" idx="1"/>
          </p:nvPr>
        </p:nvSpPr>
        <p:spPr>
          <a:xfrm>
            <a:off x="381000" y="1825625"/>
            <a:ext cx="5439032" cy="4093261"/>
          </a:xfrm>
        </p:spPr>
        <p:txBody>
          <a:bodyPr>
            <a:normAutofit/>
          </a:bodyPr>
          <a:lstStyle/>
          <a:p>
            <a:endParaRPr lang="en-US" dirty="0"/>
          </a:p>
          <a:p>
            <a:endParaRPr lang="en-US" dirty="0"/>
          </a:p>
          <a:p>
            <a:endParaRPr lang="en-US" dirty="0"/>
          </a:p>
          <a:p>
            <a:endParaRPr lang="en-US" dirty="0"/>
          </a:p>
          <a:p>
            <a:endParaRPr lang="en-US" dirty="0"/>
          </a:p>
        </p:txBody>
      </p:sp>
      <p:graphicFrame>
        <p:nvGraphicFramePr>
          <p:cNvPr id="10" name="Content Placeholder 9">
            <a:extLst>
              <a:ext uri="{FF2B5EF4-FFF2-40B4-BE49-F238E27FC236}">
                <a16:creationId xmlns:a16="http://schemas.microsoft.com/office/drawing/2014/main" id="{0F71FC89-27A1-43D5-AC95-41BC4660ED9C}"/>
              </a:ext>
            </a:extLst>
          </p:cNvPr>
          <p:cNvGraphicFramePr>
            <a:graphicFrameLocks noGrp="1"/>
          </p:cNvGraphicFramePr>
          <p:nvPr>
            <p:ph sz="half" idx="2"/>
            <p:extLst>
              <p:ext uri="{D42A27DB-BD31-4B8C-83A1-F6EECF244321}">
                <p14:modId xmlns:p14="http://schemas.microsoft.com/office/powerpoint/2010/main" val="1153521240"/>
              </p:ext>
            </p:extLst>
          </p:nvPr>
        </p:nvGraphicFramePr>
        <p:xfrm>
          <a:off x="126124" y="1082566"/>
          <a:ext cx="11992304" cy="49503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9684B641-58B7-4F7C-A31E-BDB83A4CC031}"/>
              </a:ext>
            </a:extLst>
          </p:cNvPr>
          <p:cNvSpPr>
            <a:spLocks noGrp="1"/>
          </p:cNvSpPr>
          <p:nvPr>
            <p:ph type="sldNum" sz="quarter" idx="11"/>
          </p:nvPr>
        </p:nvSpPr>
        <p:spPr>
          <a:xfrm>
            <a:off x="9067800" y="6356350"/>
            <a:ext cx="2743200" cy="365125"/>
          </a:xfrm>
        </p:spPr>
        <p:txBody>
          <a:bodyPr anchor="ctr">
            <a:normAutofit/>
          </a:bodyPr>
          <a:lstStyle/>
          <a:p>
            <a:pPr>
              <a:spcAft>
                <a:spcPts val="600"/>
              </a:spcAft>
            </a:pPr>
            <a:fld id="{383B7B7A-CDDA-7C44-B1B0-1F1E45567B3B}" type="slidenum">
              <a:rPr lang="en-US" smtClean="0"/>
              <a:pPr>
                <a:spcAft>
                  <a:spcPts val="600"/>
                </a:spcAft>
              </a:pPr>
              <a:t>4</a:t>
            </a:fld>
            <a:endParaRPr lang="en-US"/>
          </a:p>
        </p:txBody>
      </p:sp>
    </p:spTree>
    <p:extLst>
      <p:ext uri="{BB962C8B-B14F-4D97-AF65-F5344CB8AC3E}">
        <p14:creationId xmlns:p14="http://schemas.microsoft.com/office/powerpoint/2010/main" val="1231383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047F7-DF44-4E2D-B293-1B51C8987EF2}"/>
              </a:ext>
            </a:extLst>
          </p:cNvPr>
          <p:cNvSpPr>
            <a:spLocks noGrp="1"/>
          </p:cNvSpPr>
          <p:nvPr>
            <p:ph type="title"/>
          </p:nvPr>
        </p:nvSpPr>
        <p:spPr>
          <a:xfrm>
            <a:off x="289932" y="508662"/>
            <a:ext cx="11430000" cy="715530"/>
          </a:xfrm>
        </p:spPr>
        <p:txBody>
          <a:bodyPr/>
          <a:lstStyle/>
          <a:p>
            <a:r>
              <a:rPr lang="en-US" dirty="0"/>
              <a:t>Requirements Effective October 3, 2023</a:t>
            </a:r>
          </a:p>
        </p:txBody>
      </p:sp>
      <p:graphicFrame>
        <p:nvGraphicFramePr>
          <p:cNvPr id="5" name="Content Placeholder 4">
            <a:extLst>
              <a:ext uri="{FF2B5EF4-FFF2-40B4-BE49-F238E27FC236}">
                <a16:creationId xmlns:a16="http://schemas.microsoft.com/office/drawing/2014/main" id="{DF0D460E-4A19-423B-AE94-7F4026A419D1}"/>
              </a:ext>
            </a:extLst>
          </p:cNvPr>
          <p:cNvGraphicFramePr>
            <a:graphicFrameLocks noGrp="1"/>
          </p:cNvGraphicFramePr>
          <p:nvPr>
            <p:ph idx="1"/>
            <p:extLst>
              <p:ext uri="{D42A27DB-BD31-4B8C-83A1-F6EECF244321}">
                <p14:modId xmlns:p14="http://schemas.microsoft.com/office/powerpoint/2010/main" val="536720859"/>
              </p:ext>
            </p:extLst>
          </p:nvPr>
        </p:nvGraphicFramePr>
        <p:xfrm>
          <a:off x="381000" y="1271239"/>
          <a:ext cx="11338932" cy="46802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4C723F78-9280-48B6-8BA7-4A8472738434}"/>
              </a:ext>
            </a:extLst>
          </p:cNvPr>
          <p:cNvSpPr>
            <a:spLocks noGrp="1"/>
          </p:cNvSpPr>
          <p:nvPr>
            <p:ph type="sldNum" sz="quarter" idx="11"/>
          </p:nvPr>
        </p:nvSpPr>
        <p:spPr/>
        <p:txBody>
          <a:bodyPr/>
          <a:lstStyle/>
          <a:p>
            <a:fld id="{383B7B7A-CDDA-7C44-B1B0-1F1E45567B3B}" type="slidenum">
              <a:rPr lang="en-US" smtClean="0"/>
              <a:pPr/>
              <a:t>40</a:t>
            </a:fld>
            <a:endParaRPr lang="en-US"/>
          </a:p>
        </p:txBody>
      </p:sp>
    </p:spTree>
    <p:extLst>
      <p:ext uri="{BB962C8B-B14F-4D97-AF65-F5344CB8AC3E}">
        <p14:creationId xmlns:p14="http://schemas.microsoft.com/office/powerpoint/2010/main" val="29038559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DD869C-E640-4EDE-B260-6F4A9CF7CE27}"/>
              </a:ext>
            </a:extLst>
          </p:cNvPr>
          <p:cNvSpPr>
            <a:spLocks noGrp="1"/>
          </p:cNvSpPr>
          <p:nvPr>
            <p:ph type="title"/>
          </p:nvPr>
        </p:nvSpPr>
        <p:spPr>
          <a:xfrm>
            <a:off x="1073989" y="214481"/>
            <a:ext cx="10044023" cy="877729"/>
          </a:xfrm>
        </p:spPr>
        <p:txBody>
          <a:bodyPr anchor="ctr">
            <a:normAutofit/>
          </a:bodyPr>
          <a:lstStyle/>
          <a:p>
            <a:pPr algn="ctr"/>
            <a:r>
              <a:rPr lang="en-US" sz="4000" dirty="0">
                <a:solidFill>
                  <a:schemeClr val="tx1"/>
                </a:solidFill>
              </a:rPr>
              <a:t>Certified Services</a:t>
            </a:r>
          </a:p>
        </p:txBody>
      </p:sp>
      <p:sp>
        <p:nvSpPr>
          <p:cNvPr id="2" name="TextBox 1">
            <a:extLst>
              <a:ext uri="{FF2B5EF4-FFF2-40B4-BE49-F238E27FC236}">
                <a16:creationId xmlns:a16="http://schemas.microsoft.com/office/drawing/2014/main" id="{DAA0A224-E558-43C0-831E-2DBDF4BBAC45}"/>
              </a:ext>
            </a:extLst>
          </p:cNvPr>
          <p:cNvSpPr txBox="1"/>
          <p:nvPr/>
        </p:nvSpPr>
        <p:spPr>
          <a:xfrm>
            <a:off x="2864120" y="6033474"/>
            <a:ext cx="6463757" cy="369332"/>
          </a:xfrm>
          <a:prstGeom prst="rect">
            <a:avLst/>
          </a:prstGeom>
          <a:noFill/>
        </p:spPr>
        <p:txBody>
          <a:bodyPr wrap="none" rtlCol="0">
            <a:spAutoFit/>
          </a:bodyPr>
          <a:lstStyle/>
          <a:p>
            <a:r>
              <a:rPr lang="en-US" dirty="0"/>
              <a:t>*NOTE: Program must hold youth residential national accreditation</a:t>
            </a:r>
          </a:p>
        </p:txBody>
      </p:sp>
      <p:sp>
        <p:nvSpPr>
          <p:cNvPr id="3" name="Rectangle 2">
            <a:extLst>
              <a:ext uri="{FF2B5EF4-FFF2-40B4-BE49-F238E27FC236}">
                <a16:creationId xmlns:a16="http://schemas.microsoft.com/office/drawing/2014/main" id="{BBE8D476-7664-47CD-BAE7-9E4148FCA429}"/>
              </a:ext>
            </a:extLst>
          </p:cNvPr>
          <p:cNvSpPr/>
          <p:nvPr/>
        </p:nvSpPr>
        <p:spPr>
          <a:xfrm>
            <a:off x="0" y="1092210"/>
            <a:ext cx="12191998" cy="483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Content Placeholder 8">
            <a:extLst>
              <a:ext uri="{FF2B5EF4-FFF2-40B4-BE49-F238E27FC236}">
                <a16:creationId xmlns:a16="http://schemas.microsoft.com/office/drawing/2014/main" id="{92355BFD-746F-416A-B434-8A34DE082035}"/>
              </a:ext>
            </a:extLst>
          </p:cNvPr>
          <p:cNvGraphicFramePr>
            <a:graphicFrameLocks noGrp="1"/>
          </p:cNvGraphicFramePr>
          <p:nvPr>
            <p:ph idx="1"/>
            <p:extLst>
              <p:ext uri="{D42A27DB-BD31-4B8C-83A1-F6EECF244321}">
                <p14:modId xmlns:p14="http://schemas.microsoft.com/office/powerpoint/2010/main" val="321808723"/>
              </p:ext>
            </p:extLst>
          </p:nvPr>
        </p:nvGraphicFramePr>
        <p:xfrm>
          <a:off x="544307" y="999735"/>
          <a:ext cx="11103386" cy="4941264"/>
        </p:xfrm>
        <a:graphic>
          <a:graphicData uri="http://schemas.openxmlformats.org/drawingml/2006/table">
            <a:tbl>
              <a:tblPr firstRow="1" bandRow="1">
                <a:tableStyleId>{5C22544A-7EE6-4342-B048-85BDC9FD1C3A}</a:tableStyleId>
              </a:tblPr>
              <a:tblGrid>
                <a:gridCol w="4616603">
                  <a:extLst>
                    <a:ext uri="{9D8B030D-6E8A-4147-A177-3AD203B41FA5}">
                      <a16:colId xmlns:a16="http://schemas.microsoft.com/office/drawing/2014/main" val="3843827706"/>
                    </a:ext>
                  </a:extLst>
                </a:gridCol>
                <a:gridCol w="1436993">
                  <a:extLst>
                    <a:ext uri="{9D8B030D-6E8A-4147-A177-3AD203B41FA5}">
                      <a16:colId xmlns:a16="http://schemas.microsoft.com/office/drawing/2014/main" val="2949765088"/>
                    </a:ext>
                  </a:extLst>
                </a:gridCol>
                <a:gridCol w="2465934">
                  <a:extLst>
                    <a:ext uri="{9D8B030D-6E8A-4147-A177-3AD203B41FA5}">
                      <a16:colId xmlns:a16="http://schemas.microsoft.com/office/drawing/2014/main" val="2697246246"/>
                    </a:ext>
                  </a:extLst>
                </a:gridCol>
                <a:gridCol w="2583856">
                  <a:extLst>
                    <a:ext uri="{9D8B030D-6E8A-4147-A177-3AD203B41FA5}">
                      <a16:colId xmlns:a16="http://schemas.microsoft.com/office/drawing/2014/main" val="124105212"/>
                    </a:ext>
                  </a:extLst>
                </a:gridCol>
              </a:tblGrid>
              <a:tr h="682306">
                <a:tc>
                  <a:txBody>
                    <a:bodyPr/>
                    <a:lstStyle/>
                    <a:p>
                      <a:pPr algn="ctr" fontAlgn="ctr"/>
                      <a:r>
                        <a:rPr lang="en-US" sz="1500" b="1" u="none" strike="noStrike" dirty="0">
                          <a:effectLst/>
                          <a:latin typeface="+mn-lt"/>
                        </a:rPr>
                        <a:t>National Accreditation Required</a:t>
                      </a:r>
                      <a:endParaRPr lang="en-US" sz="1500" b="1" i="0" u="none" strike="noStrike" dirty="0">
                        <a:solidFill>
                          <a:srgbClr val="FFFFFF"/>
                        </a:solidFill>
                        <a:effectLst/>
                        <a:latin typeface="+mn-lt"/>
                      </a:endParaRPr>
                    </a:p>
                  </a:txBody>
                  <a:tcPr marL="5595" marR="5595" marT="5595" marB="0" anchor="ctr"/>
                </a:tc>
                <a:tc>
                  <a:txBody>
                    <a:bodyPr/>
                    <a:lstStyle/>
                    <a:p>
                      <a:pPr algn="ctr" fontAlgn="ctr"/>
                      <a:r>
                        <a:rPr lang="en-US" sz="1500" b="1" u="none" strike="noStrike" dirty="0">
                          <a:effectLst/>
                          <a:latin typeface="+mn-lt"/>
                        </a:rPr>
                        <a:t>National Accreditation Optional</a:t>
                      </a:r>
                      <a:endParaRPr lang="en-US" sz="1500" b="1" i="0" u="none" strike="noStrike" dirty="0">
                        <a:solidFill>
                          <a:srgbClr val="FFFFFF"/>
                        </a:solidFill>
                        <a:effectLst/>
                        <a:latin typeface="+mn-lt"/>
                      </a:endParaRPr>
                    </a:p>
                  </a:txBody>
                  <a:tcPr marL="5595" marR="5595" marT="5595" marB="0" anchor="ctr"/>
                </a:tc>
                <a:tc>
                  <a:txBody>
                    <a:bodyPr/>
                    <a:lstStyle/>
                    <a:p>
                      <a:pPr algn="ctr" fontAlgn="ctr"/>
                      <a:r>
                        <a:rPr lang="en-US" sz="1500" b="1" u="none" strike="noStrike">
                          <a:effectLst/>
                          <a:latin typeface="+mn-lt"/>
                        </a:rPr>
                        <a:t>Ohio Specific Service </a:t>
                      </a:r>
                      <a:br>
                        <a:rPr lang="en-US" sz="1500" b="1" u="none" strike="noStrike">
                          <a:effectLst/>
                          <a:latin typeface="+mn-lt"/>
                        </a:rPr>
                      </a:br>
                      <a:r>
                        <a:rPr lang="en-US" sz="1500" b="0" i="1" u="none" strike="noStrike">
                          <a:effectLst/>
                          <a:latin typeface="+mn-lt"/>
                        </a:rPr>
                        <a:t>OhioMHAS will not recognize National Accreditation</a:t>
                      </a:r>
                      <a:endParaRPr lang="en-US" sz="1500" b="0" i="1" u="none" strike="noStrike">
                        <a:solidFill>
                          <a:srgbClr val="FFFFFF"/>
                        </a:solidFill>
                        <a:effectLst/>
                        <a:latin typeface="+mn-lt"/>
                      </a:endParaRPr>
                    </a:p>
                  </a:txBody>
                  <a:tcPr marL="5595" marR="5595" marT="5595" marB="0" anchor="ctr"/>
                </a:tc>
                <a:tc>
                  <a:txBody>
                    <a:bodyPr/>
                    <a:lstStyle/>
                    <a:p>
                      <a:pPr algn="ctr" fontAlgn="ctr"/>
                      <a:r>
                        <a:rPr lang="en-US" sz="1500" b="1" u="none" strike="noStrike" dirty="0">
                          <a:effectLst/>
                          <a:latin typeface="+mn-lt"/>
                        </a:rPr>
                        <a:t>Under Department Review</a:t>
                      </a:r>
                      <a:endParaRPr lang="en-US" sz="1500" b="1" i="0" u="none" strike="noStrike" dirty="0">
                        <a:solidFill>
                          <a:srgbClr val="FFFFFF"/>
                        </a:solidFill>
                        <a:effectLst/>
                        <a:latin typeface="+mn-lt"/>
                      </a:endParaRPr>
                    </a:p>
                  </a:txBody>
                  <a:tcPr marL="5595" marR="5595" marT="5595" marB="0" anchor="ctr"/>
                </a:tc>
                <a:extLst>
                  <a:ext uri="{0D108BD9-81ED-4DB2-BD59-A6C34878D82A}">
                    <a16:rowId xmlns:a16="http://schemas.microsoft.com/office/drawing/2014/main" val="3543649775"/>
                  </a:ext>
                </a:extLst>
              </a:tr>
              <a:tr h="246156">
                <a:tc>
                  <a:txBody>
                    <a:bodyPr/>
                    <a:lstStyle/>
                    <a:p>
                      <a:pPr algn="ctr" fontAlgn="ctr"/>
                      <a:r>
                        <a:rPr lang="en-US" sz="1600" u="none" strike="noStrike" dirty="0">
                          <a:effectLst/>
                          <a:latin typeface="+mn-lt"/>
                        </a:rPr>
                        <a:t>General services</a:t>
                      </a:r>
                      <a:endParaRPr lang="en-US" sz="1600" b="0" i="0" u="none" strike="noStrike" dirty="0">
                        <a:solidFill>
                          <a:srgbClr val="000000"/>
                        </a:solidFill>
                        <a:effectLst/>
                        <a:latin typeface="+mn-lt"/>
                      </a:endParaRPr>
                    </a:p>
                  </a:txBody>
                  <a:tcPr marL="5595" marR="5595" marT="5595" marB="0" anchor="ctr"/>
                </a:tc>
                <a:tc>
                  <a:txBody>
                    <a:bodyPr/>
                    <a:lstStyle/>
                    <a:p>
                      <a:pPr algn="ctr" fontAlgn="ctr"/>
                      <a:r>
                        <a:rPr lang="en-US" sz="1600" u="none" strike="noStrike" dirty="0">
                          <a:effectLst/>
                          <a:latin typeface="+mn-lt"/>
                        </a:rPr>
                        <a:t>Prevention</a:t>
                      </a:r>
                      <a:endParaRPr lang="en-US" sz="1600" b="0" i="0" u="none" strike="noStrike" dirty="0">
                        <a:solidFill>
                          <a:srgbClr val="000000"/>
                        </a:solidFill>
                        <a:effectLst/>
                        <a:latin typeface="+mn-lt"/>
                      </a:endParaRPr>
                    </a:p>
                  </a:txBody>
                  <a:tcPr marL="5595" marR="5595" marT="5595" marB="0" anchor="ctr"/>
                </a:tc>
                <a:tc>
                  <a:txBody>
                    <a:bodyPr/>
                    <a:lstStyle/>
                    <a:p>
                      <a:pPr algn="ctr" fontAlgn="ctr"/>
                      <a:r>
                        <a:rPr lang="en-US" sz="1600" u="none" strike="noStrike">
                          <a:effectLst/>
                          <a:latin typeface="+mn-lt"/>
                        </a:rPr>
                        <a:t>Forensic Evaluation</a:t>
                      </a:r>
                      <a:endParaRPr lang="en-US" sz="1600" b="0" i="0" u="none" strike="noStrike">
                        <a:solidFill>
                          <a:srgbClr val="000000"/>
                        </a:solidFill>
                        <a:effectLst/>
                        <a:latin typeface="+mn-lt"/>
                      </a:endParaRPr>
                    </a:p>
                  </a:txBody>
                  <a:tcPr marL="5595" marR="5595" marT="5595" marB="0" anchor="ctr"/>
                </a:tc>
                <a:tc>
                  <a:txBody>
                    <a:bodyPr/>
                    <a:lstStyle/>
                    <a:p>
                      <a:pPr algn="ctr" fontAlgn="ctr"/>
                      <a:r>
                        <a:rPr lang="en-US" sz="1600" u="none" strike="noStrike">
                          <a:effectLst/>
                          <a:latin typeface="+mn-lt"/>
                        </a:rPr>
                        <a:t>Driver Intervention Program</a:t>
                      </a:r>
                      <a:endParaRPr lang="en-US" sz="1600" b="0" i="0" u="none" strike="noStrike">
                        <a:solidFill>
                          <a:srgbClr val="000000"/>
                        </a:solidFill>
                        <a:effectLst/>
                        <a:latin typeface="+mn-lt"/>
                      </a:endParaRPr>
                    </a:p>
                  </a:txBody>
                  <a:tcPr marL="5595" marR="5595" marT="5595" marB="0" anchor="ctr"/>
                </a:tc>
                <a:extLst>
                  <a:ext uri="{0D108BD9-81ED-4DB2-BD59-A6C34878D82A}">
                    <a16:rowId xmlns:a16="http://schemas.microsoft.com/office/drawing/2014/main" val="2689571859"/>
                  </a:ext>
                </a:extLst>
              </a:tr>
              <a:tr h="486791">
                <a:tc>
                  <a:txBody>
                    <a:bodyPr/>
                    <a:lstStyle/>
                    <a:p>
                      <a:pPr algn="ctr" fontAlgn="ctr"/>
                      <a:r>
                        <a:rPr lang="en-US" sz="1600" u="none" strike="noStrike" dirty="0">
                          <a:effectLst/>
                          <a:latin typeface="+mn-lt"/>
                        </a:rPr>
                        <a:t>Mental health day treatment</a:t>
                      </a:r>
                      <a:endParaRPr lang="en-US" sz="1600" b="0" i="0" u="none" strike="noStrike" dirty="0">
                        <a:solidFill>
                          <a:srgbClr val="000000"/>
                        </a:solidFill>
                        <a:effectLst/>
                        <a:latin typeface="+mn-lt"/>
                      </a:endParaRPr>
                    </a:p>
                  </a:txBody>
                  <a:tcPr marL="5595" marR="5595" marT="5595" marB="0" anchor="ctr"/>
                </a:tc>
                <a:tc>
                  <a:txBody>
                    <a:bodyPr/>
                    <a:lstStyle/>
                    <a:p>
                      <a:pPr algn="ctr" fontAlgn="ctr"/>
                      <a:r>
                        <a:rPr lang="en-US" sz="1600" u="none" strike="noStrike" dirty="0">
                          <a:effectLst/>
                          <a:latin typeface="+mn-lt"/>
                        </a:rPr>
                        <a:t> </a:t>
                      </a:r>
                      <a:endParaRPr lang="en-US" sz="1600" b="0" i="0" u="none" strike="noStrike" dirty="0">
                        <a:solidFill>
                          <a:srgbClr val="000000"/>
                        </a:solidFill>
                        <a:effectLst/>
                        <a:latin typeface="+mn-lt"/>
                      </a:endParaRPr>
                    </a:p>
                  </a:txBody>
                  <a:tcPr marL="5595" marR="5595" marT="5595" marB="0" anchor="ctr"/>
                </a:tc>
                <a:tc>
                  <a:txBody>
                    <a:bodyPr/>
                    <a:lstStyle/>
                    <a:p>
                      <a:pPr algn="ctr" fontAlgn="ctr"/>
                      <a:r>
                        <a:rPr lang="en-US" sz="1600" u="none" strike="noStrike" dirty="0">
                          <a:effectLst/>
                          <a:latin typeface="+mn-lt"/>
                        </a:rPr>
                        <a:t>Consultation</a:t>
                      </a:r>
                      <a:endParaRPr lang="en-US" sz="1600" b="0" i="0" u="none" strike="noStrike" dirty="0">
                        <a:solidFill>
                          <a:srgbClr val="000000"/>
                        </a:solidFill>
                        <a:effectLst/>
                        <a:latin typeface="+mn-lt"/>
                      </a:endParaRPr>
                    </a:p>
                  </a:txBody>
                  <a:tcPr marL="5595" marR="5595" marT="5595" marB="0" anchor="ctr"/>
                </a:tc>
                <a:tc>
                  <a:txBody>
                    <a:bodyPr/>
                    <a:lstStyle/>
                    <a:p>
                      <a:pPr algn="ctr" fontAlgn="ctr"/>
                      <a:r>
                        <a:rPr lang="en-US" sz="1600" u="none" strike="noStrike">
                          <a:effectLst/>
                          <a:latin typeface="+mn-lt"/>
                        </a:rPr>
                        <a:t>Mobile Response &amp; Stabilization Service</a:t>
                      </a:r>
                      <a:endParaRPr lang="en-US" sz="1600" b="0" i="0" u="none" strike="noStrike">
                        <a:solidFill>
                          <a:srgbClr val="000000"/>
                        </a:solidFill>
                        <a:effectLst/>
                        <a:latin typeface="+mn-lt"/>
                      </a:endParaRPr>
                    </a:p>
                  </a:txBody>
                  <a:tcPr marL="5595" marR="5595" marT="5595" marB="0" anchor="ctr"/>
                </a:tc>
                <a:extLst>
                  <a:ext uri="{0D108BD9-81ED-4DB2-BD59-A6C34878D82A}">
                    <a16:rowId xmlns:a16="http://schemas.microsoft.com/office/drawing/2014/main" val="4282086084"/>
                  </a:ext>
                </a:extLst>
              </a:tr>
              <a:tr h="246156">
                <a:tc>
                  <a:txBody>
                    <a:bodyPr/>
                    <a:lstStyle/>
                    <a:p>
                      <a:pPr algn="ctr" fontAlgn="ctr"/>
                      <a:r>
                        <a:rPr lang="en-US" sz="1600" u="none" strike="noStrike" dirty="0">
                          <a:effectLst/>
                          <a:latin typeface="+mn-lt"/>
                        </a:rPr>
                        <a:t>Behavioral health hotline</a:t>
                      </a:r>
                      <a:endParaRPr lang="en-US" sz="1600" b="0" i="0" u="none" strike="noStrike" dirty="0">
                        <a:solidFill>
                          <a:srgbClr val="000000"/>
                        </a:solidFill>
                        <a:effectLst/>
                        <a:latin typeface="+mn-lt"/>
                      </a:endParaRPr>
                    </a:p>
                  </a:txBody>
                  <a:tcPr marL="5595" marR="5595" marT="5595" marB="0" anchor="ctr"/>
                </a:tc>
                <a:tc>
                  <a:txBody>
                    <a:bodyPr/>
                    <a:lstStyle/>
                    <a:p>
                      <a:pPr algn="ctr" fontAlgn="ctr"/>
                      <a:r>
                        <a:rPr lang="en-US" sz="1600" u="none" strike="noStrike" dirty="0">
                          <a:effectLst/>
                          <a:latin typeface="+mn-lt"/>
                        </a:rPr>
                        <a:t> </a:t>
                      </a:r>
                      <a:endParaRPr lang="en-US" sz="1600" b="0" i="0" u="none" strike="noStrike" dirty="0">
                        <a:solidFill>
                          <a:srgbClr val="000000"/>
                        </a:solidFill>
                        <a:effectLst/>
                        <a:latin typeface="+mn-lt"/>
                      </a:endParaRPr>
                    </a:p>
                  </a:txBody>
                  <a:tcPr marL="5595" marR="5595" marT="5595" marB="0" anchor="ctr"/>
                </a:tc>
                <a:tc>
                  <a:txBody>
                    <a:bodyPr/>
                    <a:lstStyle/>
                    <a:p>
                      <a:pPr algn="ctr" fontAlgn="ctr"/>
                      <a:r>
                        <a:rPr lang="en-US" sz="1600" u="none" strike="noStrike" dirty="0">
                          <a:effectLst/>
                          <a:latin typeface="+mn-lt"/>
                        </a:rPr>
                        <a:t>Referral &amp; Information</a:t>
                      </a:r>
                      <a:endParaRPr lang="en-US" sz="1600" b="0" i="0" u="none" strike="noStrike" dirty="0">
                        <a:solidFill>
                          <a:srgbClr val="000000"/>
                        </a:solidFill>
                        <a:effectLst/>
                        <a:latin typeface="+mn-lt"/>
                      </a:endParaRPr>
                    </a:p>
                  </a:txBody>
                  <a:tcPr marL="5595" marR="5595" marT="5595" marB="0" anchor="ctr"/>
                </a:tc>
                <a:tc>
                  <a:txBody>
                    <a:bodyPr/>
                    <a:lstStyle/>
                    <a:p>
                      <a:pPr algn="ctr" fontAlgn="ctr"/>
                      <a:r>
                        <a:rPr lang="en-US" sz="1600" u="none" strike="noStrike" dirty="0">
                          <a:effectLst/>
                          <a:latin typeface="+mn-lt"/>
                        </a:rPr>
                        <a:t>Peer Recovery Services</a:t>
                      </a:r>
                      <a:endParaRPr lang="en-US" sz="1600" b="0" i="0" u="none" strike="noStrike" dirty="0">
                        <a:solidFill>
                          <a:srgbClr val="000000"/>
                        </a:solidFill>
                        <a:effectLst/>
                        <a:latin typeface="+mn-lt"/>
                      </a:endParaRPr>
                    </a:p>
                  </a:txBody>
                  <a:tcPr marL="5595" marR="5595" marT="5595" marB="0" anchor="ctr"/>
                </a:tc>
                <a:extLst>
                  <a:ext uri="{0D108BD9-81ED-4DB2-BD59-A6C34878D82A}">
                    <a16:rowId xmlns:a16="http://schemas.microsoft.com/office/drawing/2014/main" val="734086820"/>
                  </a:ext>
                </a:extLst>
              </a:tr>
              <a:tr h="486791">
                <a:tc>
                  <a:txBody>
                    <a:bodyPr/>
                    <a:lstStyle/>
                    <a:p>
                      <a:pPr algn="ctr" fontAlgn="ctr"/>
                      <a:r>
                        <a:rPr lang="en-US" sz="1600" u="none" strike="noStrike" dirty="0">
                          <a:effectLst/>
                          <a:latin typeface="+mn-lt"/>
                        </a:rPr>
                        <a:t>Residential and withdrawal management, substance use disorder services</a:t>
                      </a:r>
                      <a:endParaRPr lang="en-US" sz="1600" b="0" i="0" u="none" strike="noStrike" dirty="0">
                        <a:solidFill>
                          <a:srgbClr val="000000"/>
                        </a:solidFill>
                        <a:effectLst/>
                        <a:latin typeface="+mn-lt"/>
                      </a:endParaRPr>
                    </a:p>
                  </a:txBody>
                  <a:tcPr marL="5595" marR="5595" marT="5595" marB="0" anchor="ctr"/>
                </a:tc>
                <a:tc>
                  <a:txBody>
                    <a:bodyPr/>
                    <a:lstStyle/>
                    <a:p>
                      <a:pPr algn="ctr" fontAlgn="ctr"/>
                      <a:r>
                        <a:rPr lang="en-US" sz="1600" u="none" strike="noStrike" dirty="0">
                          <a:effectLst/>
                          <a:latin typeface="+mn-lt"/>
                        </a:rPr>
                        <a:t> </a:t>
                      </a:r>
                      <a:endParaRPr lang="en-US" sz="1600" b="0" i="0" u="none" strike="noStrike" dirty="0">
                        <a:solidFill>
                          <a:srgbClr val="000000"/>
                        </a:solidFill>
                        <a:effectLst/>
                        <a:latin typeface="+mn-lt"/>
                      </a:endParaRPr>
                    </a:p>
                  </a:txBody>
                  <a:tcPr marL="5595" marR="5595" marT="5595" marB="0" anchor="ctr"/>
                </a:tc>
                <a:tc>
                  <a:txBody>
                    <a:bodyPr/>
                    <a:lstStyle/>
                    <a:p>
                      <a:pPr algn="ctr" fontAlgn="ctr"/>
                      <a:r>
                        <a:rPr lang="en-US" sz="1600" u="none" strike="noStrike" dirty="0">
                          <a:effectLst/>
                          <a:latin typeface="+mn-lt"/>
                        </a:rPr>
                        <a:t>Supplemental Behavioral Health</a:t>
                      </a:r>
                      <a:endParaRPr lang="en-US" sz="1600" b="0" i="0" u="none" strike="noStrike" dirty="0">
                        <a:solidFill>
                          <a:srgbClr val="000000"/>
                        </a:solidFill>
                        <a:effectLst/>
                        <a:latin typeface="+mn-lt"/>
                      </a:endParaRPr>
                    </a:p>
                  </a:txBody>
                  <a:tcPr marL="5595" marR="5595" marT="5595" marB="0" anchor="ctr"/>
                </a:tc>
                <a:tc>
                  <a:txBody>
                    <a:bodyPr/>
                    <a:lstStyle/>
                    <a:p>
                      <a:pPr algn="ctr" fontAlgn="ctr"/>
                      <a:r>
                        <a:rPr lang="en-US" sz="1600" u="none" strike="noStrike" dirty="0">
                          <a:effectLst/>
                          <a:latin typeface="+mn-lt"/>
                        </a:rPr>
                        <a:t>Peer Run Organization</a:t>
                      </a:r>
                      <a:endParaRPr lang="en-US" sz="1600" b="0" i="0" u="none" strike="noStrike" dirty="0">
                        <a:solidFill>
                          <a:srgbClr val="000000"/>
                        </a:solidFill>
                        <a:effectLst/>
                        <a:latin typeface="+mn-lt"/>
                      </a:endParaRPr>
                    </a:p>
                  </a:txBody>
                  <a:tcPr marL="5595" marR="5595" marT="5595" marB="0" anchor="ctr"/>
                </a:tc>
                <a:extLst>
                  <a:ext uri="{0D108BD9-81ED-4DB2-BD59-A6C34878D82A}">
                    <a16:rowId xmlns:a16="http://schemas.microsoft.com/office/drawing/2014/main" val="2465722493"/>
                  </a:ext>
                </a:extLst>
              </a:tr>
              <a:tr h="246156">
                <a:tc>
                  <a:txBody>
                    <a:bodyPr/>
                    <a:lstStyle/>
                    <a:p>
                      <a:pPr algn="ctr" fontAlgn="ctr"/>
                      <a:r>
                        <a:rPr lang="en-US" sz="1600" u="none" strike="noStrike">
                          <a:effectLst/>
                          <a:latin typeface="+mn-lt"/>
                        </a:rPr>
                        <a:t>Crisis intervention</a:t>
                      </a:r>
                      <a:endParaRPr lang="en-US" sz="1600" b="0" i="0" u="none" strike="noStrike">
                        <a:solidFill>
                          <a:srgbClr val="000000"/>
                        </a:solidFill>
                        <a:effectLst/>
                        <a:latin typeface="+mn-lt"/>
                      </a:endParaRPr>
                    </a:p>
                  </a:txBody>
                  <a:tcPr marL="5595" marR="5595" marT="5595" marB="0" anchor="ctr"/>
                </a:tc>
                <a:tc>
                  <a:txBody>
                    <a:bodyPr/>
                    <a:lstStyle/>
                    <a:p>
                      <a:pPr algn="ctr" fontAlgn="ctr"/>
                      <a:r>
                        <a:rPr lang="en-US" sz="1400" u="none" strike="noStrike" dirty="0">
                          <a:effectLst/>
                          <a:latin typeface="+mn-lt"/>
                        </a:rPr>
                        <a:t> </a:t>
                      </a:r>
                      <a:endParaRPr lang="en-US" sz="1400" b="0" i="0" u="none" strike="noStrike" dirty="0">
                        <a:solidFill>
                          <a:srgbClr val="000000"/>
                        </a:solidFill>
                        <a:effectLst/>
                        <a:latin typeface="+mn-lt"/>
                      </a:endParaRPr>
                    </a:p>
                  </a:txBody>
                  <a:tcPr marL="5595" marR="5595" marT="5595" marB="0" anchor="ctr"/>
                </a:tc>
                <a:tc>
                  <a:txBody>
                    <a:bodyPr/>
                    <a:lstStyle/>
                    <a:p>
                      <a:pPr algn="ctr" fontAlgn="ctr"/>
                      <a:r>
                        <a:rPr lang="en-US" sz="1400" u="none" strike="noStrike">
                          <a:effectLst/>
                          <a:latin typeface="+mn-lt"/>
                        </a:rPr>
                        <a:t> </a:t>
                      </a:r>
                      <a:endParaRPr lang="en-US" sz="1400" b="0" i="0" u="none" strike="noStrike">
                        <a:solidFill>
                          <a:srgbClr val="000000"/>
                        </a:solidFill>
                        <a:effectLst/>
                        <a:latin typeface="+mn-lt"/>
                      </a:endParaRPr>
                    </a:p>
                  </a:txBody>
                  <a:tcPr marL="5595" marR="5595" marT="5595" marB="0" anchor="ctr"/>
                </a:tc>
                <a:tc>
                  <a:txBody>
                    <a:bodyPr/>
                    <a:lstStyle/>
                    <a:p>
                      <a:pPr algn="ctr" fontAlgn="ctr"/>
                      <a:r>
                        <a:rPr lang="en-US" sz="1400" u="none" strike="noStrike" dirty="0">
                          <a:effectLst/>
                          <a:latin typeface="+mn-lt"/>
                        </a:rPr>
                        <a:t> </a:t>
                      </a:r>
                      <a:endParaRPr lang="en-US" sz="1400" b="0" i="0" u="none" strike="noStrike" dirty="0">
                        <a:solidFill>
                          <a:srgbClr val="000000"/>
                        </a:solidFill>
                        <a:effectLst/>
                        <a:latin typeface="+mn-lt"/>
                      </a:endParaRPr>
                    </a:p>
                  </a:txBody>
                  <a:tcPr marL="5595" marR="5595" marT="5595" marB="0" anchor="ctr"/>
                </a:tc>
                <a:extLst>
                  <a:ext uri="{0D108BD9-81ED-4DB2-BD59-A6C34878D82A}">
                    <a16:rowId xmlns:a16="http://schemas.microsoft.com/office/drawing/2014/main" val="1580669412"/>
                  </a:ext>
                </a:extLst>
              </a:tr>
              <a:tr h="246156">
                <a:tc>
                  <a:txBody>
                    <a:bodyPr/>
                    <a:lstStyle/>
                    <a:p>
                      <a:pPr algn="ctr" fontAlgn="ctr"/>
                      <a:r>
                        <a:rPr lang="en-US" sz="1600" u="none" strike="noStrike" dirty="0">
                          <a:effectLst/>
                          <a:latin typeface="+mn-lt"/>
                        </a:rPr>
                        <a:t>Employment service</a:t>
                      </a:r>
                      <a:endParaRPr lang="en-US" sz="1600" b="0" i="0" u="none" strike="noStrike" dirty="0">
                        <a:solidFill>
                          <a:srgbClr val="000000"/>
                        </a:solidFill>
                        <a:effectLst/>
                        <a:latin typeface="+mn-lt"/>
                      </a:endParaRPr>
                    </a:p>
                  </a:txBody>
                  <a:tcPr marL="5595" marR="5595" marT="5595" marB="0" anchor="ctr"/>
                </a:tc>
                <a:tc>
                  <a:txBody>
                    <a:bodyPr/>
                    <a:lstStyle/>
                    <a:p>
                      <a:pPr algn="ctr" fontAlgn="ctr"/>
                      <a:r>
                        <a:rPr lang="en-US" sz="1400" u="none" strike="noStrike" dirty="0">
                          <a:effectLst/>
                          <a:latin typeface="+mn-lt"/>
                        </a:rPr>
                        <a:t> </a:t>
                      </a:r>
                      <a:endParaRPr lang="en-US" sz="1400" b="0" i="0" u="none" strike="noStrike" dirty="0">
                        <a:solidFill>
                          <a:srgbClr val="000000"/>
                        </a:solidFill>
                        <a:effectLst/>
                        <a:latin typeface="+mn-lt"/>
                      </a:endParaRPr>
                    </a:p>
                  </a:txBody>
                  <a:tcPr marL="5595" marR="5595" marT="5595" marB="0" anchor="ctr"/>
                </a:tc>
                <a:tc>
                  <a:txBody>
                    <a:bodyPr/>
                    <a:lstStyle/>
                    <a:p>
                      <a:pPr algn="ctr" fontAlgn="ctr"/>
                      <a:r>
                        <a:rPr lang="en-US" sz="1400" u="none" strike="noStrike" dirty="0">
                          <a:effectLst/>
                          <a:latin typeface="+mn-lt"/>
                        </a:rPr>
                        <a:t> </a:t>
                      </a:r>
                      <a:endParaRPr lang="en-US" sz="1400" b="0" i="0" u="none" strike="noStrike" dirty="0">
                        <a:solidFill>
                          <a:srgbClr val="000000"/>
                        </a:solidFill>
                        <a:effectLst/>
                        <a:latin typeface="+mn-lt"/>
                      </a:endParaRPr>
                    </a:p>
                  </a:txBody>
                  <a:tcPr marL="5595" marR="5595" marT="5595" marB="0" anchor="ctr"/>
                </a:tc>
                <a:tc>
                  <a:txBody>
                    <a:bodyPr/>
                    <a:lstStyle/>
                    <a:p>
                      <a:pPr algn="ctr" fontAlgn="ctr"/>
                      <a:r>
                        <a:rPr lang="en-US" sz="1400" u="none" strike="noStrike" dirty="0">
                          <a:effectLst/>
                          <a:latin typeface="+mn-lt"/>
                        </a:rPr>
                        <a:t> </a:t>
                      </a:r>
                      <a:endParaRPr lang="en-US" sz="1400" b="0" i="0" u="none" strike="noStrike" dirty="0">
                        <a:solidFill>
                          <a:srgbClr val="000000"/>
                        </a:solidFill>
                        <a:effectLst/>
                        <a:latin typeface="+mn-lt"/>
                      </a:endParaRPr>
                    </a:p>
                  </a:txBody>
                  <a:tcPr marL="5595" marR="5595" marT="5595" marB="0" anchor="ctr"/>
                </a:tc>
                <a:extLst>
                  <a:ext uri="{0D108BD9-81ED-4DB2-BD59-A6C34878D82A}">
                    <a16:rowId xmlns:a16="http://schemas.microsoft.com/office/drawing/2014/main" val="811471506"/>
                  </a:ext>
                </a:extLst>
              </a:tr>
              <a:tr h="246156">
                <a:tc>
                  <a:txBody>
                    <a:bodyPr/>
                    <a:lstStyle/>
                    <a:p>
                      <a:pPr algn="ctr" fontAlgn="ctr"/>
                      <a:r>
                        <a:rPr lang="en-US" sz="1600" u="none" strike="noStrike" dirty="0">
                          <a:effectLst/>
                          <a:latin typeface="+mn-lt"/>
                        </a:rPr>
                        <a:t>SUD case management</a:t>
                      </a:r>
                      <a:endParaRPr lang="en-US" sz="1600" b="0" i="0" u="none" strike="noStrike" dirty="0">
                        <a:solidFill>
                          <a:srgbClr val="000000"/>
                        </a:solidFill>
                        <a:effectLst/>
                        <a:latin typeface="+mn-lt"/>
                      </a:endParaRPr>
                    </a:p>
                  </a:txBody>
                  <a:tcPr marL="5595" marR="5595" marT="5595" marB="0" anchor="ctr"/>
                </a:tc>
                <a:tc>
                  <a:txBody>
                    <a:bodyPr/>
                    <a:lstStyle/>
                    <a:p>
                      <a:pPr algn="ctr" fontAlgn="ctr"/>
                      <a:r>
                        <a:rPr lang="en-US" sz="1400" u="none" strike="noStrike" dirty="0">
                          <a:effectLst/>
                          <a:latin typeface="+mn-lt"/>
                        </a:rPr>
                        <a:t> </a:t>
                      </a:r>
                      <a:endParaRPr lang="en-US" sz="1400" b="0" i="0" u="none" strike="noStrike" dirty="0">
                        <a:solidFill>
                          <a:srgbClr val="000000"/>
                        </a:solidFill>
                        <a:effectLst/>
                        <a:latin typeface="+mn-lt"/>
                      </a:endParaRPr>
                    </a:p>
                  </a:txBody>
                  <a:tcPr marL="5595" marR="5595" marT="5595" marB="0" anchor="ctr"/>
                </a:tc>
                <a:tc>
                  <a:txBody>
                    <a:bodyPr/>
                    <a:lstStyle/>
                    <a:p>
                      <a:pPr algn="ctr" fontAlgn="ctr"/>
                      <a:r>
                        <a:rPr lang="en-US" sz="1400" u="none" strike="noStrike">
                          <a:effectLst/>
                          <a:latin typeface="+mn-lt"/>
                        </a:rPr>
                        <a:t> </a:t>
                      </a:r>
                      <a:endParaRPr lang="en-US" sz="1400" b="0" i="0" u="none" strike="noStrike">
                        <a:solidFill>
                          <a:srgbClr val="000000"/>
                        </a:solidFill>
                        <a:effectLst/>
                        <a:latin typeface="+mn-lt"/>
                      </a:endParaRPr>
                    </a:p>
                  </a:txBody>
                  <a:tcPr marL="5595" marR="5595" marT="5595" marB="0" anchor="ctr"/>
                </a:tc>
                <a:tc>
                  <a:txBody>
                    <a:bodyPr/>
                    <a:lstStyle/>
                    <a:p>
                      <a:pPr algn="ctr" fontAlgn="ctr"/>
                      <a:r>
                        <a:rPr lang="en-US" sz="1400" u="none" strike="noStrike" dirty="0">
                          <a:effectLst/>
                          <a:latin typeface="+mn-lt"/>
                        </a:rPr>
                        <a:t> </a:t>
                      </a:r>
                      <a:endParaRPr lang="en-US" sz="1400" b="0" i="0" u="none" strike="noStrike" dirty="0">
                        <a:solidFill>
                          <a:srgbClr val="000000"/>
                        </a:solidFill>
                        <a:effectLst/>
                        <a:latin typeface="+mn-lt"/>
                      </a:endParaRPr>
                    </a:p>
                  </a:txBody>
                  <a:tcPr marL="5595" marR="5595" marT="5595" marB="0" anchor="ctr"/>
                </a:tc>
                <a:extLst>
                  <a:ext uri="{0D108BD9-81ED-4DB2-BD59-A6C34878D82A}">
                    <a16:rowId xmlns:a16="http://schemas.microsoft.com/office/drawing/2014/main" val="466789121"/>
                  </a:ext>
                </a:extLst>
              </a:tr>
              <a:tr h="223403">
                <a:tc>
                  <a:txBody>
                    <a:bodyPr/>
                    <a:lstStyle/>
                    <a:p>
                      <a:pPr algn="ctr" fontAlgn="ctr"/>
                      <a:r>
                        <a:rPr lang="en-US" sz="1600" u="none" strike="noStrike">
                          <a:effectLst/>
                          <a:latin typeface="+mn-lt"/>
                        </a:rPr>
                        <a:t>Community psychiatric supportive treatment</a:t>
                      </a:r>
                      <a:endParaRPr lang="en-US" sz="1600" b="0" i="0" u="none" strike="noStrike">
                        <a:solidFill>
                          <a:srgbClr val="000000"/>
                        </a:solidFill>
                        <a:effectLst/>
                        <a:latin typeface="+mn-lt"/>
                      </a:endParaRPr>
                    </a:p>
                  </a:txBody>
                  <a:tcPr marL="5595" marR="5595" marT="5595" marB="0" anchor="ctr"/>
                </a:tc>
                <a:tc>
                  <a:txBody>
                    <a:bodyPr/>
                    <a:lstStyle/>
                    <a:p>
                      <a:pPr algn="ctr" fontAlgn="ctr"/>
                      <a:r>
                        <a:rPr lang="en-US" sz="1400" u="none" strike="noStrike" dirty="0">
                          <a:effectLst/>
                          <a:latin typeface="+mn-lt"/>
                        </a:rPr>
                        <a:t> </a:t>
                      </a:r>
                      <a:endParaRPr lang="en-US" sz="1400" b="0" i="0" u="none" strike="noStrike" dirty="0">
                        <a:solidFill>
                          <a:srgbClr val="000000"/>
                        </a:solidFill>
                        <a:effectLst/>
                        <a:latin typeface="+mn-lt"/>
                      </a:endParaRPr>
                    </a:p>
                  </a:txBody>
                  <a:tcPr marL="5595" marR="5595" marT="5595" marB="0" anchor="ctr"/>
                </a:tc>
                <a:tc>
                  <a:txBody>
                    <a:bodyPr/>
                    <a:lstStyle/>
                    <a:p>
                      <a:pPr algn="ctr" fontAlgn="ctr"/>
                      <a:r>
                        <a:rPr lang="en-US" sz="1400" u="none" strike="noStrike" dirty="0">
                          <a:effectLst/>
                          <a:latin typeface="+mn-lt"/>
                        </a:rPr>
                        <a:t> </a:t>
                      </a:r>
                      <a:endParaRPr lang="en-US" sz="1400" b="0" i="0" u="none" strike="noStrike" dirty="0">
                        <a:solidFill>
                          <a:srgbClr val="000000"/>
                        </a:solidFill>
                        <a:effectLst/>
                        <a:latin typeface="+mn-lt"/>
                      </a:endParaRPr>
                    </a:p>
                  </a:txBody>
                  <a:tcPr marL="5595" marR="5595" marT="5595" marB="0" anchor="ctr"/>
                </a:tc>
                <a:tc>
                  <a:txBody>
                    <a:bodyPr/>
                    <a:lstStyle/>
                    <a:p>
                      <a:pPr algn="ctr" fontAlgn="ctr"/>
                      <a:r>
                        <a:rPr lang="en-US" sz="1400" u="none" strike="noStrike" dirty="0">
                          <a:effectLst/>
                          <a:latin typeface="+mn-lt"/>
                        </a:rPr>
                        <a:t> </a:t>
                      </a:r>
                      <a:endParaRPr lang="en-US" sz="1400" b="0" i="0" u="none" strike="noStrike" dirty="0">
                        <a:solidFill>
                          <a:srgbClr val="000000"/>
                        </a:solidFill>
                        <a:effectLst/>
                        <a:latin typeface="+mn-lt"/>
                      </a:endParaRPr>
                    </a:p>
                  </a:txBody>
                  <a:tcPr marL="5595" marR="5595" marT="5595" marB="0" anchor="ctr"/>
                </a:tc>
                <a:extLst>
                  <a:ext uri="{0D108BD9-81ED-4DB2-BD59-A6C34878D82A}">
                    <a16:rowId xmlns:a16="http://schemas.microsoft.com/office/drawing/2014/main" val="4227022356"/>
                  </a:ext>
                </a:extLst>
              </a:tr>
              <a:tr h="486791">
                <a:tc>
                  <a:txBody>
                    <a:bodyPr/>
                    <a:lstStyle/>
                    <a:p>
                      <a:pPr algn="ctr" fontAlgn="ctr"/>
                      <a:r>
                        <a:rPr lang="en-US" sz="1600" u="none" strike="noStrike" dirty="0">
                          <a:effectLst/>
                          <a:latin typeface="+mn-lt"/>
                        </a:rPr>
                        <a:t>Therapeutic behavioral services &amp; psychosocial rehabilitation</a:t>
                      </a:r>
                      <a:endParaRPr lang="en-US" sz="1600" b="0" i="0" u="none" strike="noStrike" dirty="0">
                        <a:solidFill>
                          <a:srgbClr val="000000"/>
                        </a:solidFill>
                        <a:effectLst/>
                        <a:latin typeface="+mn-lt"/>
                      </a:endParaRPr>
                    </a:p>
                  </a:txBody>
                  <a:tcPr marL="5595" marR="5595" marT="5595" marB="0" anchor="ctr"/>
                </a:tc>
                <a:tc>
                  <a:txBody>
                    <a:bodyPr/>
                    <a:lstStyle/>
                    <a:p>
                      <a:pPr algn="ctr" fontAlgn="ctr"/>
                      <a:r>
                        <a:rPr lang="en-US" sz="1400" u="none" strike="noStrike">
                          <a:effectLst/>
                          <a:latin typeface="+mn-lt"/>
                        </a:rPr>
                        <a:t> </a:t>
                      </a:r>
                      <a:endParaRPr lang="en-US" sz="1400" b="0" i="0" u="none" strike="noStrike">
                        <a:solidFill>
                          <a:srgbClr val="000000"/>
                        </a:solidFill>
                        <a:effectLst/>
                        <a:latin typeface="+mn-lt"/>
                      </a:endParaRPr>
                    </a:p>
                  </a:txBody>
                  <a:tcPr marL="5595" marR="5595" marT="5595" marB="0" anchor="ctr"/>
                </a:tc>
                <a:tc>
                  <a:txBody>
                    <a:bodyPr/>
                    <a:lstStyle/>
                    <a:p>
                      <a:pPr algn="ctr" fontAlgn="ctr"/>
                      <a:r>
                        <a:rPr lang="en-US" sz="1400" u="none" strike="noStrike" dirty="0">
                          <a:effectLst/>
                          <a:latin typeface="+mn-lt"/>
                        </a:rPr>
                        <a:t> </a:t>
                      </a:r>
                      <a:endParaRPr lang="en-US" sz="1400" b="0" i="0" u="none" strike="noStrike" dirty="0">
                        <a:solidFill>
                          <a:srgbClr val="000000"/>
                        </a:solidFill>
                        <a:effectLst/>
                        <a:latin typeface="+mn-lt"/>
                      </a:endParaRPr>
                    </a:p>
                  </a:txBody>
                  <a:tcPr marL="5595" marR="5595" marT="5595" marB="0" anchor="ctr"/>
                </a:tc>
                <a:tc>
                  <a:txBody>
                    <a:bodyPr/>
                    <a:lstStyle/>
                    <a:p>
                      <a:pPr algn="ctr" fontAlgn="ctr"/>
                      <a:r>
                        <a:rPr lang="en-US" sz="1400" u="none" strike="noStrike" dirty="0">
                          <a:effectLst/>
                          <a:latin typeface="+mn-lt"/>
                        </a:rPr>
                        <a:t> </a:t>
                      </a:r>
                      <a:endParaRPr lang="en-US" sz="1400" b="0" i="0" u="none" strike="noStrike" dirty="0">
                        <a:solidFill>
                          <a:srgbClr val="000000"/>
                        </a:solidFill>
                        <a:effectLst/>
                        <a:latin typeface="+mn-lt"/>
                      </a:endParaRPr>
                    </a:p>
                  </a:txBody>
                  <a:tcPr marL="5595" marR="5595" marT="5595" marB="0" anchor="ctr"/>
                </a:tc>
                <a:extLst>
                  <a:ext uri="{0D108BD9-81ED-4DB2-BD59-A6C34878D82A}">
                    <a16:rowId xmlns:a16="http://schemas.microsoft.com/office/drawing/2014/main" val="2439782915"/>
                  </a:ext>
                </a:extLst>
              </a:tr>
              <a:tr h="246156">
                <a:tc>
                  <a:txBody>
                    <a:bodyPr/>
                    <a:lstStyle/>
                    <a:p>
                      <a:pPr algn="ctr" fontAlgn="ctr"/>
                      <a:r>
                        <a:rPr lang="en-US" sz="1600" u="none" strike="noStrike" dirty="0">
                          <a:effectLst/>
                          <a:latin typeface="+mn-lt"/>
                        </a:rPr>
                        <a:t>Intensive home-based treatment</a:t>
                      </a:r>
                      <a:endParaRPr lang="en-US" sz="1600" b="0" i="0" u="none" strike="noStrike" dirty="0">
                        <a:solidFill>
                          <a:srgbClr val="000000"/>
                        </a:solidFill>
                        <a:effectLst/>
                        <a:latin typeface="+mn-lt"/>
                      </a:endParaRPr>
                    </a:p>
                  </a:txBody>
                  <a:tcPr marL="5595" marR="5595" marT="5595" marB="0" anchor="ctr"/>
                </a:tc>
                <a:tc>
                  <a:txBody>
                    <a:bodyPr/>
                    <a:lstStyle/>
                    <a:p>
                      <a:pPr algn="ctr" fontAlgn="ctr"/>
                      <a:r>
                        <a:rPr lang="en-US" sz="1400" u="none" strike="noStrike">
                          <a:effectLst/>
                          <a:latin typeface="+mn-lt"/>
                        </a:rPr>
                        <a:t> </a:t>
                      </a:r>
                      <a:endParaRPr lang="en-US" sz="1400" b="0" i="0" u="none" strike="noStrike">
                        <a:solidFill>
                          <a:srgbClr val="000000"/>
                        </a:solidFill>
                        <a:effectLst/>
                        <a:latin typeface="+mn-lt"/>
                      </a:endParaRPr>
                    </a:p>
                  </a:txBody>
                  <a:tcPr marL="5595" marR="5595" marT="5595" marB="0" anchor="ctr"/>
                </a:tc>
                <a:tc>
                  <a:txBody>
                    <a:bodyPr/>
                    <a:lstStyle/>
                    <a:p>
                      <a:pPr algn="ctr" fontAlgn="ctr"/>
                      <a:r>
                        <a:rPr lang="en-US" sz="1400" u="none" strike="noStrike" dirty="0">
                          <a:effectLst/>
                          <a:latin typeface="+mn-lt"/>
                        </a:rPr>
                        <a:t> </a:t>
                      </a:r>
                      <a:endParaRPr lang="en-US" sz="1400" b="0" i="0" u="none" strike="noStrike" dirty="0">
                        <a:solidFill>
                          <a:srgbClr val="000000"/>
                        </a:solidFill>
                        <a:effectLst/>
                        <a:latin typeface="+mn-lt"/>
                      </a:endParaRPr>
                    </a:p>
                  </a:txBody>
                  <a:tcPr marL="5595" marR="5595" marT="5595" marB="0" anchor="ctr"/>
                </a:tc>
                <a:tc>
                  <a:txBody>
                    <a:bodyPr/>
                    <a:lstStyle/>
                    <a:p>
                      <a:pPr algn="ctr" fontAlgn="ctr"/>
                      <a:r>
                        <a:rPr lang="en-US" sz="1400" u="none" strike="noStrike" dirty="0">
                          <a:effectLst/>
                          <a:latin typeface="+mn-lt"/>
                        </a:rPr>
                        <a:t> </a:t>
                      </a:r>
                      <a:endParaRPr lang="en-US" sz="1400" b="0" i="0" u="none" strike="noStrike" dirty="0">
                        <a:solidFill>
                          <a:srgbClr val="000000"/>
                        </a:solidFill>
                        <a:effectLst/>
                        <a:latin typeface="+mn-lt"/>
                      </a:endParaRPr>
                    </a:p>
                  </a:txBody>
                  <a:tcPr marL="5595" marR="5595" marT="5595" marB="0" anchor="ctr"/>
                </a:tc>
                <a:extLst>
                  <a:ext uri="{0D108BD9-81ED-4DB2-BD59-A6C34878D82A}">
                    <a16:rowId xmlns:a16="http://schemas.microsoft.com/office/drawing/2014/main" val="2290584891"/>
                  </a:ext>
                </a:extLst>
              </a:tr>
              <a:tr h="246156">
                <a:tc>
                  <a:txBody>
                    <a:bodyPr/>
                    <a:lstStyle/>
                    <a:p>
                      <a:pPr algn="ctr" fontAlgn="ctr"/>
                      <a:r>
                        <a:rPr lang="en-US" sz="1600" u="none" strike="noStrike" dirty="0">
                          <a:effectLst/>
                          <a:latin typeface="+mn-lt"/>
                        </a:rPr>
                        <a:t>Assertive community treatment</a:t>
                      </a:r>
                      <a:endParaRPr lang="en-US" sz="1600" b="0" i="0" u="none" strike="noStrike" dirty="0">
                        <a:solidFill>
                          <a:srgbClr val="000000"/>
                        </a:solidFill>
                        <a:effectLst/>
                        <a:latin typeface="+mn-lt"/>
                      </a:endParaRPr>
                    </a:p>
                  </a:txBody>
                  <a:tcPr marL="5595" marR="5595" marT="5595" marB="0" anchor="ctr"/>
                </a:tc>
                <a:tc>
                  <a:txBody>
                    <a:bodyPr/>
                    <a:lstStyle/>
                    <a:p>
                      <a:pPr algn="ctr" fontAlgn="ctr"/>
                      <a:r>
                        <a:rPr lang="en-US" sz="1400" u="none" strike="noStrike">
                          <a:effectLst/>
                          <a:latin typeface="+mn-lt"/>
                        </a:rPr>
                        <a:t> </a:t>
                      </a:r>
                      <a:endParaRPr lang="en-US" sz="1400" b="0" i="0" u="none" strike="noStrike">
                        <a:solidFill>
                          <a:srgbClr val="000000"/>
                        </a:solidFill>
                        <a:effectLst/>
                        <a:latin typeface="+mn-lt"/>
                      </a:endParaRPr>
                    </a:p>
                  </a:txBody>
                  <a:tcPr marL="5595" marR="5595" marT="5595" marB="0" anchor="ctr"/>
                </a:tc>
                <a:tc>
                  <a:txBody>
                    <a:bodyPr/>
                    <a:lstStyle/>
                    <a:p>
                      <a:pPr algn="ctr" fontAlgn="ctr"/>
                      <a:r>
                        <a:rPr lang="en-US" sz="1400" u="none" strike="noStrike">
                          <a:effectLst/>
                          <a:latin typeface="+mn-lt"/>
                        </a:rPr>
                        <a:t> </a:t>
                      </a:r>
                      <a:endParaRPr lang="en-US" sz="1400" b="0" i="0" u="none" strike="noStrike">
                        <a:solidFill>
                          <a:srgbClr val="000000"/>
                        </a:solidFill>
                        <a:effectLst/>
                        <a:latin typeface="+mn-lt"/>
                      </a:endParaRPr>
                    </a:p>
                  </a:txBody>
                  <a:tcPr marL="5595" marR="5595" marT="5595" marB="0" anchor="ctr"/>
                </a:tc>
                <a:tc>
                  <a:txBody>
                    <a:bodyPr/>
                    <a:lstStyle/>
                    <a:p>
                      <a:pPr algn="ctr" fontAlgn="ctr"/>
                      <a:r>
                        <a:rPr lang="en-US" sz="1400" u="none" strike="noStrike" dirty="0">
                          <a:effectLst/>
                          <a:latin typeface="+mn-lt"/>
                        </a:rPr>
                        <a:t> </a:t>
                      </a:r>
                      <a:endParaRPr lang="en-US" sz="1400" b="0" i="0" u="none" strike="noStrike" dirty="0">
                        <a:solidFill>
                          <a:srgbClr val="000000"/>
                        </a:solidFill>
                        <a:effectLst/>
                        <a:latin typeface="+mn-lt"/>
                      </a:endParaRPr>
                    </a:p>
                  </a:txBody>
                  <a:tcPr marL="5595" marR="5595" marT="5595" marB="0" anchor="ctr"/>
                </a:tc>
                <a:extLst>
                  <a:ext uri="{0D108BD9-81ED-4DB2-BD59-A6C34878D82A}">
                    <a16:rowId xmlns:a16="http://schemas.microsoft.com/office/drawing/2014/main" val="1412772457"/>
                  </a:ext>
                </a:extLst>
              </a:tr>
              <a:tr h="486791">
                <a:tc>
                  <a:txBody>
                    <a:bodyPr/>
                    <a:lstStyle/>
                    <a:p>
                      <a:pPr algn="ctr" fontAlgn="b"/>
                      <a:r>
                        <a:rPr lang="en-US" sz="1600" u="none" strike="noStrike" dirty="0">
                          <a:effectLst/>
                          <a:latin typeface="+mn-lt"/>
                        </a:rPr>
                        <a:t>SUD, Qualified residential treatment program (QRTP) for youth*</a:t>
                      </a:r>
                      <a:endParaRPr lang="en-US" sz="1600" b="0" i="0" u="none" strike="noStrike" dirty="0">
                        <a:solidFill>
                          <a:srgbClr val="000000"/>
                        </a:solidFill>
                        <a:effectLst/>
                        <a:latin typeface="+mn-lt"/>
                      </a:endParaRPr>
                    </a:p>
                  </a:txBody>
                  <a:tcPr marL="5595" marR="5595" marT="5595" marB="0" anchor="b"/>
                </a:tc>
                <a:tc>
                  <a:txBody>
                    <a:bodyPr/>
                    <a:lstStyle/>
                    <a:p>
                      <a:pPr algn="ctr" fontAlgn="b"/>
                      <a:r>
                        <a:rPr lang="en-US" sz="1400" u="none" strike="noStrike">
                          <a:effectLst/>
                          <a:latin typeface="+mn-lt"/>
                        </a:rPr>
                        <a:t> </a:t>
                      </a:r>
                      <a:endParaRPr lang="en-US" sz="1400" b="0" i="0" u="none" strike="noStrike">
                        <a:solidFill>
                          <a:srgbClr val="000000"/>
                        </a:solidFill>
                        <a:effectLst/>
                        <a:latin typeface="+mn-lt"/>
                      </a:endParaRPr>
                    </a:p>
                  </a:txBody>
                  <a:tcPr marL="5595" marR="5595" marT="5595" marB="0" anchor="b"/>
                </a:tc>
                <a:tc>
                  <a:txBody>
                    <a:bodyPr/>
                    <a:lstStyle/>
                    <a:p>
                      <a:pPr algn="ctr" fontAlgn="b"/>
                      <a:r>
                        <a:rPr lang="en-US" sz="1400" u="none" strike="noStrike">
                          <a:effectLst/>
                          <a:latin typeface="+mn-lt"/>
                        </a:rPr>
                        <a:t> </a:t>
                      </a:r>
                      <a:endParaRPr lang="en-US" sz="1400" b="0" i="0" u="none" strike="noStrike">
                        <a:solidFill>
                          <a:srgbClr val="000000"/>
                        </a:solidFill>
                        <a:effectLst/>
                        <a:latin typeface="+mn-lt"/>
                      </a:endParaRPr>
                    </a:p>
                  </a:txBody>
                  <a:tcPr marL="5595" marR="5595" marT="5595" marB="0" anchor="b"/>
                </a:tc>
                <a:tc>
                  <a:txBody>
                    <a:bodyPr/>
                    <a:lstStyle/>
                    <a:p>
                      <a:pPr algn="ctr" fontAlgn="b"/>
                      <a:r>
                        <a:rPr lang="en-US" sz="1400" u="none" strike="noStrike" dirty="0">
                          <a:effectLst/>
                          <a:latin typeface="+mn-lt"/>
                        </a:rPr>
                        <a:t> </a:t>
                      </a:r>
                      <a:endParaRPr lang="en-US" sz="1400" b="0" i="0" u="none" strike="noStrike" dirty="0">
                        <a:solidFill>
                          <a:srgbClr val="000000"/>
                        </a:solidFill>
                        <a:effectLst/>
                        <a:latin typeface="+mn-lt"/>
                      </a:endParaRPr>
                    </a:p>
                  </a:txBody>
                  <a:tcPr marL="5595" marR="5595" marT="5595" marB="0" anchor="b"/>
                </a:tc>
                <a:extLst>
                  <a:ext uri="{0D108BD9-81ED-4DB2-BD59-A6C34878D82A}">
                    <a16:rowId xmlns:a16="http://schemas.microsoft.com/office/drawing/2014/main" val="3078006523"/>
                  </a:ext>
                </a:extLst>
              </a:tr>
              <a:tr h="281289">
                <a:tc>
                  <a:txBody>
                    <a:bodyPr/>
                    <a:lstStyle/>
                    <a:p>
                      <a:pPr algn="ctr" fontAlgn="b"/>
                      <a:r>
                        <a:rPr lang="en-US" sz="1600" u="none" strike="noStrike" dirty="0">
                          <a:effectLst/>
                          <a:latin typeface="+mn-lt"/>
                        </a:rPr>
                        <a:t>Qualified Residential Treatment Program*</a:t>
                      </a:r>
                      <a:endParaRPr lang="en-US" sz="1600" b="0" i="0" u="none" strike="noStrike" dirty="0">
                        <a:solidFill>
                          <a:srgbClr val="000000"/>
                        </a:solidFill>
                        <a:effectLst/>
                        <a:latin typeface="+mn-lt"/>
                      </a:endParaRPr>
                    </a:p>
                  </a:txBody>
                  <a:tcPr marL="5595" marR="5595" marT="5595" marB="0"/>
                </a:tc>
                <a:tc>
                  <a:txBody>
                    <a:bodyPr/>
                    <a:lstStyle/>
                    <a:p>
                      <a:pPr algn="ctr" fontAlgn="b"/>
                      <a:r>
                        <a:rPr lang="en-US" sz="1400" u="none" strike="noStrike" dirty="0">
                          <a:effectLst/>
                          <a:latin typeface="+mn-lt"/>
                        </a:rPr>
                        <a:t> </a:t>
                      </a:r>
                      <a:endParaRPr lang="en-US" sz="1400" b="0" i="0" u="none" strike="noStrike" dirty="0">
                        <a:solidFill>
                          <a:srgbClr val="000000"/>
                        </a:solidFill>
                        <a:effectLst/>
                        <a:latin typeface="+mn-lt"/>
                      </a:endParaRPr>
                    </a:p>
                  </a:txBody>
                  <a:tcPr marL="5595" marR="5595" marT="5595" marB="0"/>
                </a:tc>
                <a:tc>
                  <a:txBody>
                    <a:bodyPr/>
                    <a:lstStyle/>
                    <a:p>
                      <a:pPr algn="ctr" fontAlgn="b"/>
                      <a:r>
                        <a:rPr lang="en-US" sz="1400" u="none" strike="noStrike" dirty="0">
                          <a:effectLst/>
                          <a:latin typeface="+mn-lt"/>
                        </a:rPr>
                        <a:t> </a:t>
                      </a:r>
                      <a:endParaRPr lang="en-US" sz="1400" b="0" i="0" u="none" strike="noStrike" dirty="0">
                        <a:solidFill>
                          <a:srgbClr val="000000"/>
                        </a:solidFill>
                        <a:effectLst/>
                        <a:latin typeface="+mn-lt"/>
                      </a:endParaRPr>
                    </a:p>
                  </a:txBody>
                  <a:tcPr marL="5595" marR="5595" marT="5595" marB="0"/>
                </a:tc>
                <a:tc>
                  <a:txBody>
                    <a:bodyPr/>
                    <a:lstStyle/>
                    <a:p>
                      <a:pPr algn="ctr" fontAlgn="b"/>
                      <a:r>
                        <a:rPr lang="en-US" sz="1400" u="none" strike="noStrike" dirty="0">
                          <a:effectLst/>
                          <a:latin typeface="+mn-lt"/>
                        </a:rPr>
                        <a:t> </a:t>
                      </a:r>
                      <a:endParaRPr lang="en-US" sz="1400" b="0" i="0" u="none" strike="noStrike" dirty="0">
                        <a:solidFill>
                          <a:srgbClr val="000000"/>
                        </a:solidFill>
                        <a:effectLst/>
                        <a:latin typeface="+mn-lt"/>
                      </a:endParaRPr>
                    </a:p>
                  </a:txBody>
                  <a:tcPr marL="5595" marR="5595" marT="5595" marB="0"/>
                </a:tc>
                <a:extLst>
                  <a:ext uri="{0D108BD9-81ED-4DB2-BD59-A6C34878D82A}">
                    <a16:rowId xmlns:a16="http://schemas.microsoft.com/office/drawing/2014/main" val="3190936738"/>
                  </a:ext>
                </a:extLst>
              </a:tr>
            </a:tbl>
          </a:graphicData>
        </a:graphic>
      </p:graphicFrame>
    </p:spTree>
    <p:extLst>
      <p:ext uri="{BB962C8B-B14F-4D97-AF65-F5344CB8AC3E}">
        <p14:creationId xmlns:p14="http://schemas.microsoft.com/office/powerpoint/2010/main" val="2776451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9BB5F-CEA8-B634-DBFB-BB09524E7129}"/>
              </a:ext>
            </a:extLst>
          </p:cNvPr>
          <p:cNvSpPr>
            <a:spLocks noGrp="1"/>
          </p:cNvSpPr>
          <p:nvPr>
            <p:ph type="title"/>
          </p:nvPr>
        </p:nvSpPr>
        <p:spPr>
          <a:xfrm>
            <a:off x="374374" y="254346"/>
            <a:ext cx="9286879" cy="1356546"/>
          </a:xfrm>
        </p:spPr>
        <p:txBody>
          <a:bodyPr anchor="ctr">
            <a:normAutofit/>
          </a:bodyPr>
          <a:lstStyle/>
          <a:p>
            <a:pPr>
              <a:lnSpc>
                <a:spcPct val="100000"/>
              </a:lnSpc>
            </a:pPr>
            <a:r>
              <a:rPr lang="en-US" dirty="0"/>
              <a:t>Community Behavioral Health Services </a:t>
            </a:r>
            <a:r>
              <a:rPr lang="en-US" i="1" cap="none" dirty="0"/>
              <a:t>Certification Exemptions</a:t>
            </a:r>
            <a:endParaRPr lang="en-US" i="1" dirty="0"/>
          </a:p>
        </p:txBody>
      </p:sp>
      <p:sp>
        <p:nvSpPr>
          <p:cNvPr id="3" name="Content Placeholder 2">
            <a:extLst>
              <a:ext uri="{FF2B5EF4-FFF2-40B4-BE49-F238E27FC236}">
                <a16:creationId xmlns:a16="http://schemas.microsoft.com/office/drawing/2014/main" id="{013B746F-B108-FC1D-4F93-698230FE270A}"/>
              </a:ext>
            </a:extLst>
          </p:cNvPr>
          <p:cNvSpPr>
            <a:spLocks noGrp="1"/>
          </p:cNvSpPr>
          <p:nvPr>
            <p:ph idx="1"/>
          </p:nvPr>
        </p:nvSpPr>
        <p:spPr>
          <a:xfrm>
            <a:off x="1018460" y="1763292"/>
            <a:ext cx="10155081" cy="4083326"/>
          </a:xfrm>
        </p:spPr>
        <p:txBody>
          <a:bodyPr anchor="ctr">
            <a:noAutofit/>
          </a:bodyPr>
          <a:lstStyle/>
          <a:p>
            <a:pPr marL="0" indent="0">
              <a:lnSpc>
                <a:spcPct val="100000"/>
              </a:lnSpc>
              <a:spcBef>
                <a:spcPts val="0"/>
              </a:spcBef>
              <a:buNone/>
              <a:defRPr/>
            </a:pPr>
            <a:r>
              <a:rPr kumimoji="0" lang="en-US" b="0" i="0" u="none" strike="noStrike" kern="1200" cap="none" spc="0" normalizeH="0" baseline="0" noProof="0" dirty="0">
                <a:ln>
                  <a:noFill/>
                </a:ln>
                <a:effectLst/>
                <a:uLnTx/>
                <a:uFillTx/>
                <a:latin typeface="+mn-lt"/>
              </a:rPr>
              <a:t>Current exemptions from the statutory certification requirement include:</a:t>
            </a:r>
          </a:p>
          <a:p>
            <a:pPr marL="285750" indent="-285750">
              <a:lnSpc>
                <a:spcPct val="100000"/>
              </a:lnSpc>
            </a:pPr>
            <a:r>
              <a:rPr lang="en-US" i="0" dirty="0">
                <a:effectLst/>
                <a:latin typeface="+mn-lt"/>
              </a:rPr>
              <a:t>An individual who holds a license, certificate, or registration issued by an Ohio professional licensing agency authorizing the practice of a health care profession that includes the performance of any </a:t>
            </a:r>
            <a:r>
              <a:rPr lang="en-US" dirty="0">
                <a:latin typeface="+mn-lt"/>
              </a:rPr>
              <a:t>OhioMHAS certifiable service, regardless of whether the service is performed as part of a s</a:t>
            </a:r>
            <a:r>
              <a:rPr lang="en-US" i="0" dirty="0">
                <a:effectLst/>
                <a:latin typeface="+mn-lt"/>
              </a:rPr>
              <a:t>ole proprietorship, partnership, or group practice.</a:t>
            </a:r>
          </a:p>
          <a:p>
            <a:pPr marL="285750" indent="-285750">
              <a:lnSpc>
                <a:spcPct val="100000"/>
              </a:lnSpc>
            </a:pPr>
            <a:r>
              <a:rPr lang="en-US" i="0" dirty="0">
                <a:effectLst/>
                <a:latin typeface="+mn-lt"/>
              </a:rPr>
              <a:t>An individual who provides any service that is required to be certified as described in ORC 5119.35 as part of an employment or contractual relationship with a hospital outpatient clinic that is accredited by an accreditation agency or organization approved by the OhioMHAS Director.</a:t>
            </a:r>
          </a:p>
        </p:txBody>
      </p:sp>
    </p:spTree>
    <p:extLst>
      <p:ext uri="{BB962C8B-B14F-4D97-AF65-F5344CB8AC3E}">
        <p14:creationId xmlns:p14="http://schemas.microsoft.com/office/powerpoint/2010/main" val="22536878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9B37F-DDD0-43FC-B216-226AAA2626B4}"/>
              </a:ext>
            </a:extLst>
          </p:cNvPr>
          <p:cNvSpPr>
            <a:spLocks noGrp="1"/>
          </p:cNvSpPr>
          <p:nvPr>
            <p:ph type="title"/>
          </p:nvPr>
        </p:nvSpPr>
        <p:spPr>
          <a:xfrm>
            <a:off x="381000" y="614507"/>
            <a:ext cx="11430000" cy="646258"/>
          </a:xfrm>
        </p:spPr>
        <p:txBody>
          <a:bodyPr/>
          <a:lstStyle/>
          <a:p>
            <a:r>
              <a:rPr lang="en-US" dirty="0"/>
              <a:t>More Accreditation Information</a:t>
            </a:r>
          </a:p>
        </p:txBody>
      </p:sp>
      <p:sp>
        <p:nvSpPr>
          <p:cNvPr id="3" name="Content Placeholder 2">
            <a:extLst>
              <a:ext uri="{FF2B5EF4-FFF2-40B4-BE49-F238E27FC236}">
                <a16:creationId xmlns:a16="http://schemas.microsoft.com/office/drawing/2014/main" id="{9C486E37-CAA7-461D-8BA1-D15DA76B2358}"/>
              </a:ext>
            </a:extLst>
          </p:cNvPr>
          <p:cNvSpPr>
            <a:spLocks noGrp="1"/>
          </p:cNvSpPr>
          <p:nvPr>
            <p:ph idx="1"/>
          </p:nvPr>
        </p:nvSpPr>
        <p:spPr>
          <a:xfrm>
            <a:off x="1191490" y="1825625"/>
            <a:ext cx="9705109" cy="4125470"/>
          </a:xfrm>
        </p:spPr>
        <p:txBody>
          <a:bodyPr>
            <a:normAutofit/>
          </a:bodyPr>
          <a:lstStyle/>
          <a:p>
            <a:r>
              <a:rPr lang="en-US" sz="3600" dirty="0"/>
              <a:t>Next Accreditation webinar is scheduled for </a:t>
            </a:r>
            <a:r>
              <a:rPr lang="en-US" sz="3600" dirty="0">
                <a:solidFill>
                  <a:srgbClr val="FF0000"/>
                </a:solidFill>
              </a:rPr>
              <a:t>tomorrow</a:t>
            </a:r>
            <a:r>
              <a:rPr lang="en-US" sz="3600" dirty="0"/>
              <a:t> - Thursday, October 12</a:t>
            </a:r>
            <a:r>
              <a:rPr lang="en-US" sz="3600" baseline="30000" dirty="0"/>
              <a:t>th</a:t>
            </a:r>
            <a:r>
              <a:rPr lang="en-US" sz="3600" dirty="0"/>
              <a:t>, at 10:00 a.m.</a:t>
            </a:r>
          </a:p>
          <a:p>
            <a:pPr marL="0" indent="0">
              <a:buNone/>
            </a:pPr>
            <a:endParaRPr lang="en-US" sz="3600" dirty="0"/>
          </a:p>
          <a:p>
            <a:r>
              <a:rPr lang="en-US" sz="3600" dirty="0"/>
              <a:t>Questions?  Email </a:t>
            </a:r>
            <a:r>
              <a:rPr lang="en-US" sz="3600" dirty="0">
                <a:hlinkClick r:id="rId3"/>
              </a:rPr>
              <a:t>LicCert@mha.ohio.gov</a:t>
            </a:r>
            <a:r>
              <a:rPr lang="en-US" sz="3600" dirty="0"/>
              <a:t> </a:t>
            </a:r>
          </a:p>
        </p:txBody>
      </p:sp>
      <p:sp>
        <p:nvSpPr>
          <p:cNvPr id="4" name="Slide Number Placeholder 3">
            <a:extLst>
              <a:ext uri="{FF2B5EF4-FFF2-40B4-BE49-F238E27FC236}">
                <a16:creationId xmlns:a16="http://schemas.microsoft.com/office/drawing/2014/main" id="{1A4ABE7D-52FE-40E2-B702-8E86E871BFB6}"/>
              </a:ext>
            </a:extLst>
          </p:cNvPr>
          <p:cNvSpPr>
            <a:spLocks noGrp="1"/>
          </p:cNvSpPr>
          <p:nvPr>
            <p:ph type="sldNum" sz="quarter" idx="11"/>
          </p:nvPr>
        </p:nvSpPr>
        <p:spPr/>
        <p:txBody>
          <a:bodyPr/>
          <a:lstStyle/>
          <a:p>
            <a:fld id="{383B7B7A-CDDA-7C44-B1B0-1F1E45567B3B}" type="slidenum">
              <a:rPr lang="en-US" smtClean="0"/>
              <a:pPr/>
              <a:t>43</a:t>
            </a:fld>
            <a:endParaRPr lang="en-US"/>
          </a:p>
        </p:txBody>
      </p:sp>
    </p:spTree>
    <p:extLst>
      <p:ext uri="{BB962C8B-B14F-4D97-AF65-F5344CB8AC3E}">
        <p14:creationId xmlns:p14="http://schemas.microsoft.com/office/powerpoint/2010/main" val="262839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F4542-371E-453A-9771-B9C77984BFD8}"/>
              </a:ext>
            </a:extLst>
          </p:cNvPr>
          <p:cNvSpPr>
            <a:spLocks noGrp="1"/>
          </p:cNvSpPr>
          <p:nvPr>
            <p:ph type="title"/>
          </p:nvPr>
        </p:nvSpPr>
        <p:spPr>
          <a:xfrm>
            <a:off x="804672" y="182880"/>
            <a:ext cx="10515600" cy="1151255"/>
          </a:xfrm>
        </p:spPr>
        <p:txBody>
          <a:bodyPr/>
          <a:lstStyle/>
          <a:p>
            <a:r>
              <a:rPr lang="en-US" cap="small" dirty="0"/>
              <a:t>BUDGET CHANGES TO O.R.C. SECTION 340</a:t>
            </a:r>
          </a:p>
        </p:txBody>
      </p:sp>
      <p:graphicFrame>
        <p:nvGraphicFramePr>
          <p:cNvPr id="6" name="Content Placeholder 3">
            <a:extLst>
              <a:ext uri="{FF2B5EF4-FFF2-40B4-BE49-F238E27FC236}">
                <a16:creationId xmlns:a16="http://schemas.microsoft.com/office/drawing/2014/main" id="{E3219321-BF60-D48A-C294-1B7F3479D9EE}"/>
              </a:ext>
            </a:extLst>
          </p:cNvPr>
          <p:cNvGraphicFramePr>
            <a:graphicFrameLocks noGrp="1"/>
          </p:cNvGraphicFramePr>
          <p:nvPr>
            <p:ph idx="4294967295"/>
          </p:nvPr>
        </p:nvGraphicFramePr>
        <p:xfrm>
          <a:off x="888492" y="912152"/>
          <a:ext cx="10415016" cy="4975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B35720B6-025E-4E5E-94BA-35A8C8074F08}"/>
              </a:ext>
            </a:extLst>
          </p:cNvPr>
          <p:cNvSpPr txBox="1"/>
          <p:nvPr/>
        </p:nvSpPr>
        <p:spPr>
          <a:xfrm>
            <a:off x="1329690" y="6028789"/>
            <a:ext cx="95326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2A2F36"/>
                </a:solidFill>
                <a:effectLst/>
                <a:uLnTx/>
                <a:uFillTx/>
                <a:latin typeface="Source Sans Pro"/>
                <a:ea typeface="+mn-ea"/>
                <a:cs typeface="+mn-cs"/>
              </a:rPr>
              <a:t>Note: These provisions reflect sections of SB 105 that was introduced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2A2F36"/>
                </a:solidFill>
                <a:effectLst/>
                <a:uLnTx/>
                <a:uFillTx/>
                <a:latin typeface="Source Sans Pro"/>
                <a:ea typeface="+mn-ea"/>
                <a:cs typeface="+mn-cs"/>
              </a:rPr>
              <a:t>outside of the Department’s 340 Review Workgroup.</a:t>
            </a:r>
          </a:p>
        </p:txBody>
      </p:sp>
    </p:spTree>
    <p:extLst>
      <p:ext uri="{BB962C8B-B14F-4D97-AF65-F5344CB8AC3E}">
        <p14:creationId xmlns:p14="http://schemas.microsoft.com/office/powerpoint/2010/main" val="24505388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F4542-371E-453A-9771-B9C77984BFD8}"/>
              </a:ext>
            </a:extLst>
          </p:cNvPr>
          <p:cNvSpPr>
            <a:spLocks noGrp="1"/>
          </p:cNvSpPr>
          <p:nvPr>
            <p:ph type="title"/>
          </p:nvPr>
        </p:nvSpPr>
        <p:spPr>
          <a:xfrm>
            <a:off x="712323" y="637426"/>
            <a:ext cx="3669611" cy="5583148"/>
          </a:xfrm>
        </p:spPr>
        <p:txBody>
          <a:bodyPr vert="horz" lIns="91440" tIns="45720" rIns="91440" bIns="45720" rtlCol="0" anchor="ctr">
            <a:normAutofit/>
          </a:bodyPr>
          <a:lstStyle/>
          <a:p>
            <a:pPr>
              <a:lnSpc>
                <a:spcPct val="100000"/>
              </a:lnSpc>
            </a:pPr>
            <a:r>
              <a:rPr lang="en-US" sz="4000" b="0" kern="1200" cap="none" dirty="0">
                <a:solidFill>
                  <a:schemeClr val="tx1"/>
                </a:solidFill>
                <a:latin typeface="+mn-lt"/>
                <a:ea typeface="Source Sans Pro Light" panose="020B0403030403020204" pitchFamily="34" charset="0"/>
              </a:rPr>
              <a:t>Other Behavioral Health Highlights </a:t>
            </a:r>
            <a:r>
              <a:rPr lang="en-US" sz="4000" b="0" cap="none" dirty="0">
                <a:solidFill>
                  <a:schemeClr val="tx1"/>
                </a:solidFill>
                <a:latin typeface="+mn-lt"/>
                <a:ea typeface="Source Sans Pro Light" panose="020B0403030403020204" pitchFamily="34" charset="0"/>
              </a:rPr>
              <a:t>f</a:t>
            </a:r>
            <a:r>
              <a:rPr lang="en-US" sz="4000" b="0" kern="1200" cap="none" dirty="0">
                <a:solidFill>
                  <a:schemeClr val="tx1"/>
                </a:solidFill>
                <a:latin typeface="+mn-lt"/>
                <a:ea typeface="Source Sans Pro Light" panose="020B0403030403020204" pitchFamily="34" charset="0"/>
              </a:rPr>
              <a:t>rom Across the Administration</a:t>
            </a:r>
          </a:p>
        </p:txBody>
      </p:sp>
      <p:graphicFrame>
        <p:nvGraphicFramePr>
          <p:cNvPr id="11" name="TextBox 8">
            <a:extLst>
              <a:ext uri="{FF2B5EF4-FFF2-40B4-BE49-F238E27FC236}">
                <a16:creationId xmlns:a16="http://schemas.microsoft.com/office/drawing/2014/main" id="{D6F951A3-B6D0-0ECF-E15D-F6A701D8EF89}"/>
              </a:ext>
            </a:extLst>
          </p:cNvPr>
          <p:cNvGraphicFramePr/>
          <p:nvPr>
            <p:extLst>
              <p:ext uri="{D42A27DB-BD31-4B8C-83A1-F6EECF244321}">
                <p14:modId xmlns:p14="http://schemas.microsoft.com/office/powerpoint/2010/main" val="263782709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60179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E72C-9999-473F-873B-D980185989FC}"/>
              </a:ext>
            </a:extLst>
          </p:cNvPr>
          <p:cNvSpPr>
            <a:spLocks noGrp="1"/>
          </p:cNvSpPr>
          <p:nvPr>
            <p:ph type="title"/>
          </p:nvPr>
        </p:nvSpPr>
        <p:spPr>
          <a:xfrm>
            <a:off x="814960" y="4207043"/>
            <a:ext cx="10562080" cy="1576558"/>
          </a:xfrm>
          <a:prstGeom prst="roundRect">
            <a:avLst/>
          </a:prstGeom>
          <a:solidFill>
            <a:schemeClr val="bg1">
              <a:lumMod val="95000"/>
            </a:schemeClr>
          </a:solidFill>
          <a:ln>
            <a:noFill/>
          </a:ln>
          <a:effectLst/>
          <a:scene3d>
            <a:camera prst="orthographicFront">
              <a:rot lat="0" lon="0" rev="0"/>
            </a:camera>
            <a:lightRig rig="chilly" dir="t">
              <a:rot lat="0" lon="0" rev="18480000"/>
            </a:lightRig>
          </a:scene3d>
          <a:sp3d prstMaterial="clear">
            <a:bevelT h="63500"/>
          </a:sp3d>
        </p:spPr>
        <p:txBody>
          <a:bodyPr vert="horz" lIns="91440" tIns="45720" rIns="91440" bIns="45720" rtlCol="0" anchor="ctr">
            <a:normAutofit/>
          </a:bodyPr>
          <a:lstStyle/>
          <a:p>
            <a:pPr algn="ctr">
              <a:lnSpc>
                <a:spcPct val="100000"/>
              </a:lnSpc>
            </a:pPr>
            <a:r>
              <a:rPr lang="en-US" sz="3200" cap="none" dirty="0">
                <a:solidFill>
                  <a:srgbClr val="002060"/>
                </a:solidFill>
                <a:latin typeface="+mn-lt"/>
                <a:cs typeface="Arial" panose="020B0604020202020204" pitchFamily="34" charset="0"/>
              </a:rPr>
              <a:t>If someone you know needs support now, </a:t>
            </a:r>
            <a:br>
              <a:rPr lang="en-US" sz="3200" cap="none" dirty="0">
                <a:solidFill>
                  <a:srgbClr val="002060"/>
                </a:solidFill>
                <a:latin typeface="+mn-lt"/>
                <a:cs typeface="Arial" panose="020B0604020202020204" pitchFamily="34" charset="0"/>
              </a:rPr>
            </a:br>
            <a:r>
              <a:rPr lang="en-US" sz="3200" cap="none" dirty="0">
                <a:solidFill>
                  <a:srgbClr val="002060"/>
                </a:solidFill>
                <a:latin typeface="+mn-lt"/>
                <a:cs typeface="Arial" panose="020B0604020202020204" pitchFamily="34" charset="0"/>
              </a:rPr>
              <a:t>call or text 988 or chat </a:t>
            </a:r>
            <a:r>
              <a:rPr lang="en-US" sz="3200" b="1" u="sng" cap="none" dirty="0">
                <a:solidFill>
                  <a:srgbClr val="002060"/>
                </a:solidFill>
                <a:latin typeface="+mn-lt"/>
                <a:cs typeface="Arial" panose="020B0604020202020204" pitchFamily="34" charset="0"/>
              </a:rPr>
              <a:t>988lifeline.org</a:t>
            </a:r>
          </a:p>
        </p:txBody>
      </p:sp>
      <p:pic>
        <p:nvPicPr>
          <p:cNvPr id="1026" name="Picture 2" descr="Graphical user interface, application&#10;&#10;Description automatically generated">
            <a:extLst>
              <a:ext uri="{FF2B5EF4-FFF2-40B4-BE49-F238E27FC236}">
                <a16:creationId xmlns:a16="http://schemas.microsoft.com/office/drawing/2014/main" id="{65B5AA75-1233-45B2-A4E6-498D091AC00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89973" y="1754025"/>
            <a:ext cx="3027384" cy="135067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Picture 4" descr="A blue sign with white text&#10;&#10;Description automatically generated with low confidence">
            <a:extLst>
              <a:ext uri="{FF2B5EF4-FFF2-40B4-BE49-F238E27FC236}">
                <a16:creationId xmlns:a16="http://schemas.microsoft.com/office/drawing/2014/main" id="{5413465A-04DA-4297-839E-F3475C5F67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2308" y="189962"/>
            <a:ext cx="3027383" cy="3491901"/>
          </a:xfrm>
          <a:prstGeom prst="rect">
            <a:avLst/>
          </a:prstGeom>
          <a:ln>
            <a:noFill/>
          </a:ln>
          <a:effectLst>
            <a:softEdge rad="112500"/>
          </a:effectLst>
        </p:spPr>
      </p:pic>
      <p:pic>
        <p:nvPicPr>
          <p:cNvPr id="1028" name="Picture 4" descr="Graphical user interface&#10;&#10;Description automatically generated">
            <a:extLst>
              <a:ext uri="{FF2B5EF4-FFF2-40B4-BE49-F238E27FC236}">
                <a16:creationId xmlns:a16="http://schemas.microsoft.com/office/drawing/2014/main" id="{31C260BE-EF7C-4321-A8BE-9597F1A6CA0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264886" y="1574505"/>
            <a:ext cx="3026664" cy="170971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98EA024-2E65-4EF8-8216-214D19C838C5}"/>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yriad Pro Light" panose="020B06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BF197CAE-993D-4A67-A315-CA4011EEB43E}" type="slidenum">
              <a:rPr kumimoji="0" lang="en-US" sz="1200" b="0" i="0" u="none" strike="noStrike" kern="1200" cap="none" spc="0" normalizeH="0" baseline="0" noProof="0" smtClean="0">
                <a:ln>
                  <a:noFill/>
                </a:ln>
                <a:solidFill>
                  <a:srgbClr val="2A2F36">
                    <a:tint val="75000"/>
                  </a:srgbClr>
                </a:solidFill>
                <a:effectLst/>
                <a:uLnTx/>
                <a:uFillTx/>
                <a:latin typeface="Myriad Pro Light" panose="020B0603030403020204"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46</a:t>
            </a:fld>
            <a:endParaRPr kumimoji="0" lang="en-US" sz="1000" b="0" i="0" u="none" strike="noStrike" kern="1200" cap="none" spc="0" normalizeH="0" baseline="0" noProof="0">
              <a:ln>
                <a:noFill/>
              </a:ln>
              <a:solidFill>
                <a:srgbClr val="2A2F36">
                  <a:tint val="75000"/>
                </a:srgbClr>
              </a:solidFill>
              <a:effectLst/>
              <a:uLnTx/>
              <a:uFillTx/>
              <a:latin typeface="Source Sans Pro"/>
              <a:ea typeface="+mn-ea"/>
              <a:cs typeface="+mn-cs"/>
            </a:endParaRPr>
          </a:p>
        </p:txBody>
      </p:sp>
    </p:spTree>
    <p:extLst>
      <p:ext uri="{BB962C8B-B14F-4D97-AF65-F5344CB8AC3E}">
        <p14:creationId xmlns:p14="http://schemas.microsoft.com/office/powerpoint/2010/main" val="32598582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1D78B6-1264-4690-B497-4B88C92D7579}"/>
              </a:ext>
            </a:extLst>
          </p:cNvPr>
          <p:cNvSpPr>
            <a:spLocks noGrp="1"/>
          </p:cNvSpPr>
          <p:nvPr>
            <p:ph type="title"/>
          </p:nvPr>
        </p:nvSpPr>
        <p:spPr/>
        <p:txBody>
          <a:bodyPr/>
          <a:lstStyle/>
          <a:p>
            <a:r>
              <a:rPr lang="en-US" dirty="0"/>
              <a:t>Questions?</a:t>
            </a:r>
          </a:p>
        </p:txBody>
      </p:sp>
      <p:pic>
        <p:nvPicPr>
          <p:cNvPr id="7" name="Picture 6">
            <a:extLst>
              <a:ext uri="{FF2B5EF4-FFF2-40B4-BE49-F238E27FC236}">
                <a16:creationId xmlns:a16="http://schemas.microsoft.com/office/drawing/2014/main" id="{6F9D48DB-F088-4FCA-AC3D-151FEEAB1A3F}"/>
              </a:ext>
            </a:extLst>
          </p:cNvPr>
          <p:cNvPicPr>
            <a:picLocks noChangeAspect="1"/>
          </p:cNvPicPr>
          <p:nvPr/>
        </p:nvPicPr>
        <p:blipFill>
          <a:blip r:embed="rId3"/>
          <a:stretch>
            <a:fillRect/>
          </a:stretch>
        </p:blipFill>
        <p:spPr>
          <a:xfrm>
            <a:off x="3331856" y="2283876"/>
            <a:ext cx="5528287" cy="3050550"/>
          </a:xfrm>
          <a:prstGeom prst="rect">
            <a:avLst/>
          </a:prstGeom>
        </p:spPr>
      </p:pic>
    </p:spTree>
    <p:extLst>
      <p:ext uri="{BB962C8B-B14F-4D97-AF65-F5344CB8AC3E}">
        <p14:creationId xmlns:p14="http://schemas.microsoft.com/office/powerpoint/2010/main" val="861264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Graphical user interface&#10;&#10;Description automatically generated with low confidence">
            <a:extLst>
              <a:ext uri="{FF2B5EF4-FFF2-40B4-BE49-F238E27FC236}">
                <a16:creationId xmlns:a16="http://schemas.microsoft.com/office/drawing/2014/main" id="{8F0695E6-F319-2BED-B129-D425C12CE8E5}"/>
              </a:ext>
            </a:extLst>
          </p:cNvPr>
          <p:cNvPicPr>
            <a:picLocks noChangeAspect="1"/>
          </p:cNvPicPr>
          <p:nvPr/>
        </p:nvPicPr>
        <p:blipFill>
          <a:blip r:embed="rId3"/>
          <a:stretch>
            <a:fillRect/>
          </a:stretch>
        </p:blipFill>
        <p:spPr>
          <a:xfrm>
            <a:off x="-163249" y="1638062"/>
            <a:ext cx="12518497" cy="4703798"/>
          </a:xfrm>
          <a:prstGeom prst="rect">
            <a:avLst/>
          </a:prstGeom>
        </p:spPr>
      </p:pic>
      <p:sp>
        <p:nvSpPr>
          <p:cNvPr id="47" name="Text Placeholder 46">
            <a:extLst>
              <a:ext uri="{FF2B5EF4-FFF2-40B4-BE49-F238E27FC236}">
                <a16:creationId xmlns:a16="http://schemas.microsoft.com/office/drawing/2014/main" id="{AB47DC31-EE68-48D8-9468-C2B842A23804}"/>
              </a:ext>
            </a:extLst>
          </p:cNvPr>
          <p:cNvSpPr>
            <a:spLocks noGrp="1"/>
          </p:cNvSpPr>
          <p:nvPr>
            <p:ph type="body" sz="quarter" idx="57"/>
          </p:nvPr>
        </p:nvSpPr>
        <p:spPr>
          <a:xfrm>
            <a:off x="2237443" y="1400929"/>
            <a:ext cx="1044000" cy="1044000"/>
          </a:xfrm>
          <a:solidFill>
            <a:srgbClr val="A5C7F4"/>
          </a:solidFill>
        </p:spPr>
        <p:txBody>
          <a:bodyPr/>
          <a:lstStyle/>
          <a:p>
            <a:r>
              <a:rPr lang="en-US" dirty="0"/>
              <a:t>2023</a:t>
            </a:r>
            <a:endParaRPr lang="ru-RU" dirty="0"/>
          </a:p>
        </p:txBody>
      </p:sp>
      <p:sp>
        <p:nvSpPr>
          <p:cNvPr id="8" name="Text Placeholder 7">
            <a:extLst>
              <a:ext uri="{FF2B5EF4-FFF2-40B4-BE49-F238E27FC236}">
                <a16:creationId xmlns:a16="http://schemas.microsoft.com/office/drawing/2014/main" id="{80A9E837-1CF3-4923-8E30-94AB8B4C216B}"/>
              </a:ext>
            </a:extLst>
          </p:cNvPr>
          <p:cNvSpPr>
            <a:spLocks noGrp="1"/>
          </p:cNvSpPr>
          <p:nvPr>
            <p:ph type="body" sz="quarter" idx="15"/>
          </p:nvPr>
        </p:nvSpPr>
        <p:spPr>
          <a:xfrm>
            <a:off x="4541184" y="1451788"/>
            <a:ext cx="879793" cy="880737"/>
          </a:xfrm>
          <a:ln>
            <a:solidFill>
              <a:srgbClr val="7CAEEC"/>
            </a:solidFill>
          </a:ln>
        </p:spPr>
        <p:txBody>
          <a:bodyPr/>
          <a:lstStyle/>
          <a:p>
            <a:r>
              <a:rPr lang="en-US" dirty="0"/>
              <a:t>Q1</a:t>
            </a:r>
            <a:endParaRPr lang="ru-RU" dirty="0"/>
          </a:p>
        </p:txBody>
      </p:sp>
      <p:sp>
        <p:nvSpPr>
          <p:cNvPr id="22" name="Text Placeholder 21">
            <a:extLst>
              <a:ext uri="{FF2B5EF4-FFF2-40B4-BE49-F238E27FC236}">
                <a16:creationId xmlns:a16="http://schemas.microsoft.com/office/drawing/2014/main" id="{4390D17E-2D62-4E5F-B6C7-001336062968}"/>
              </a:ext>
            </a:extLst>
          </p:cNvPr>
          <p:cNvSpPr>
            <a:spLocks noGrp="1"/>
          </p:cNvSpPr>
          <p:nvPr>
            <p:ph type="body" sz="quarter" idx="33"/>
          </p:nvPr>
        </p:nvSpPr>
        <p:spPr>
          <a:xfrm>
            <a:off x="6418076" y="1028053"/>
            <a:ext cx="2108463" cy="169302"/>
          </a:xfrm>
        </p:spPr>
        <p:txBody>
          <a:bodyPr>
            <a:noAutofit/>
          </a:bodyPr>
          <a:lstStyle/>
          <a:p>
            <a:pPr>
              <a:lnSpc>
                <a:spcPct val="100000"/>
              </a:lnSpc>
              <a:spcAft>
                <a:spcPts val="0"/>
              </a:spcAft>
            </a:pPr>
            <a:r>
              <a:rPr lang="en-US" dirty="0">
                <a:solidFill>
                  <a:schemeClr val="bg2">
                    <a:lumMod val="25000"/>
                  </a:schemeClr>
                </a:solidFill>
                <a:latin typeface="+mj-lt"/>
              </a:rPr>
              <a:t>First agency Crisis Services Admin hired</a:t>
            </a:r>
            <a:endParaRPr lang="ru-RU" dirty="0">
              <a:solidFill>
                <a:schemeClr val="bg2">
                  <a:lumMod val="25000"/>
                </a:schemeClr>
              </a:solidFill>
              <a:latin typeface="+mj-lt"/>
            </a:endParaRPr>
          </a:p>
        </p:txBody>
      </p:sp>
      <p:sp>
        <p:nvSpPr>
          <p:cNvPr id="11" name="Text Placeholder 10">
            <a:extLst>
              <a:ext uri="{FF2B5EF4-FFF2-40B4-BE49-F238E27FC236}">
                <a16:creationId xmlns:a16="http://schemas.microsoft.com/office/drawing/2014/main" id="{3E894C19-9FAB-43B1-85B9-CB0B890E7C0D}"/>
              </a:ext>
            </a:extLst>
          </p:cNvPr>
          <p:cNvSpPr>
            <a:spLocks noGrp="1"/>
          </p:cNvSpPr>
          <p:nvPr>
            <p:ph type="body" sz="quarter" idx="17"/>
          </p:nvPr>
        </p:nvSpPr>
        <p:spPr>
          <a:xfrm>
            <a:off x="5866383" y="1456517"/>
            <a:ext cx="883265" cy="876008"/>
          </a:xfrm>
          <a:ln>
            <a:solidFill>
              <a:srgbClr val="4B8FE0"/>
            </a:solidFill>
          </a:ln>
        </p:spPr>
        <p:txBody>
          <a:bodyPr/>
          <a:lstStyle/>
          <a:p>
            <a:r>
              <a:rPr lang="en-US" dirty="0"/>
              <a:t>Q2</a:t>
            </a:r>
            <a:endParaRPr lang="ru-RU" dirty="0"/>
          </a:p>
        </p:txBody>
      </p:sp>
      <p:sp>
        <p:nvSpPr>
          <p:cNvPr id="23" name="Text Placeholder 22">
            <a:extLst>
              <a:ext uri="{FF2B5EF4-FFF2-40B4-BE49-F238E27FC236}">
                <a16:creationId xmlns:a16="http://schemas.microsoft.com/office/drawing/2014/main" id="{6368F96B-C4DE-44C0-B817-D7856E67522E}"/>
              </a:ext>
            </a:extLst>
          </p:cNvPr>
          <p:cNvSpPr>
            <a:spLocks noGrp="1"/>
          </p:cNvSpPr>
          <p:nvPr>
            <p:ph type="body" sz="quarter" idx="34"/>
          </p:nvPr>
        </p:nvSpPr>
        <p:spPr>
          <a:xfrm>
            <a:off x="6743222" y="2438943"/>
            <a:ext cx="1299452" cy="200659"/>
          </a:xfrm>
        </p:spPr>
        <p:txBody>
          <a:bodyPr>
            <a:noAutofit/>
          </a:bodyPr>
          <a:lstStyle/>
          <a:p>
            <a:pPr algn="r">
              <a:lnSpc>
                <a:spcPct val="100000"/>
              </a:lnSpc>
              <a:spcBef>
                <a:spcPts val="0"/>
              </a:spcBef>
              <a:spcAft>
                <a:spcPts val="0"/>
              </a:spcAft>
            </a:pPr>
            <a:r>
              <a:rPr lang="en-US" sz="1400" dirty="0">
                <a:solidFill>
                  <a:srgbClr val="0F6FC3"/>
                </a:solidFill>
              </a:rPr>
              <a:t>Crisis Landscape</a:t>
            </a:r>
          </a:p>
          <a:p>
            <a:pPr algn="r">
              <a:lnSpc>
                <a:spcPct val="100000"/>
              </a:lnSpc>
              <a:spcBef>
                <a:spcPts val="0"/>
              </a:spcBef>
              <a:spcAft>
                <a:spcPts val="0"/>
              </a:spcAft>
            </a:pPr>
            <a:r>
              <a:rPr lang="en-US" sz="1400" dirty="0">
                <a:solidFill>
                  <a:srgbClr val="0F6FC3"/>
                </a:solidFill>
              </a:rPr>
              <a:t>Analysis</a:t>
            </a:r>
            <a:endParaRPr lang="ru-RU" sz="1400" dirty="0">
              <a:solidFill>
                <a:srgbClr val="0F6FC3"/>
              </a:solidFill>
            </a:endParaRPr>
          </a:p>
        </p:txBody>
      </p:sp>
      <p:sp>
        <p:nvSpPr>
          <p:cNvPr id="10" name="Text Placeholder 9">
            <a:extLst>
              <a:ext uri="{FF2B5EF4-FFF2-40B4-BE49-F238E27FC236}">
                <a16:creationId xmlns:a16="http://schemas.microsoft.com/office/drawing/2014/main" id="{B71962F0-0A0F-4FC2-9E69-6265A830C45E}"/>
              </a:ext>
            </a:extLst>
          </p:cNvPr>
          <p:cNvSpPr>
            <a:spLocks noGrp="1"/>
          </p:cNvSpPr>
          <p:nvPr>
            <p:ph type="body" sz="quarter" idx="18"/>
          </p:nvPr>
        </p:nvSpPr>
        <p:spPr>
          <a:xfrm>
            <a:off x="7183102" y="1467304"/>
            <a:ext cx="922067" cy="904719"/>
          </a:xfrm>
          <a:solidFill>
            <a:schemeClr val="bg1"/>
          </a:solidFill>
          <a:ln>
            <a:solidFill>
              <a:srgbClr val="3E81D0"/>
            </a:solidFill>
          </a:ln>
        </p:spPr>
        <p:txBody>
          <a:bodyPr/>
          <a:lstStyle/>
          <a:p>
            <a:r>
              <a:rPr lang="en-US" dirty="0"/>
              <a:t>Q3</a:t>
            </a:r>
            <a:endParaRPr lang="ru-RU" dirty="0"/>
          </a:p>
        </p:txBody>
      </p:sp>
      <p:sp>
        <p:nvSpPr>
          <p:cNvPr id="25" name="Text Placeholder 24">
            <a:extLst>
              <a:ext uri="{FF2B5EF4-FFF2-40B4-BE49-F238E27FC236}">
                <a16:creationId xmlns:a16="http://schemas.microsoft.com/office/drawing/2014/main" id="{2B193253-F94A-4164-AE5D-6B3931AE17CC}"/>
              </a:ext>
            </a:extLst>
          </p:cNvPr>
          <p:cNvSpPr>
            <a:spLocks noGrp="1"/>
          </p:cNvSpPr>
          <p:nvPr>
            <p:ph type="body" sz="quarter" idx="36"/>
          </p:nvPr>
        </p:nvSpPr>
        <p:spPr>
          <a:xfrm>
            <a:off x="8789233" y="650855"/>
            <a:ext cx="2209293" cy="437518"/>
          </a:xfrm>
        </p:spPr>
        <p:txBody>
          <a:bodyPr>
            <a:normAutofit/>
          </a:bodyPr>
          <a:lstStyle/>
          <a:p>
            <a:endParaRPr lang="en-US" sz="1400" dirty="0">
              <a:solidFill>
                <a:srgbClr val="0F6FC3"/>
              </a:solidFill>
              <a:cs typeface="Calibri" panose="020F0502020204030204" pitchFamily="34" charset="0"/>
            </a:endParaRPr>
          </a:p>
          <a:p>
            <a:endParaRPr lang="ru-RU" dirty="0"/>
          </a:p>
        </p:txBody>
      </p:sp>
      <p:sp>
        <p:nvSpPr>
          <p:cNvPr id="26" name="Text Placeholder 25">
            <a:extLst>
              <a:ext uri="{FF2B5EF4-FFF2-40B4-BE49-F238E27FC236}">
                <a16:creationId xmlns:a16="http://schemas.microsoft.com/office/drawing/2014/main" id="{574B2B85-AD22-4077-83F1-E8A029BDD2AB}"/>
              </a:ext>
            </a:extLst>
          </p:cNvPr>
          <p:cNvSpPr>
            <a:spLocks noGrp="1"/>
          </p:cNvSpPr>
          <p:nvPr>
            <p:ph type="body" sz="quarter" idx="37"/>
          </p:nvPr>
        </p:nvSpPr>
        <p:spPr>
          <a:xfrm>
            <a:off x="8752694" y="915647"/>
            <a:ext cx="2056725" cy="224575"/>
          </a:xfrm>
        </p:spPr>
        <p:txBody>
          <a:bodyPr>
            <a:noAutofit/>
          </a:bodyPr>
          <a:lstStyle/>
          <a:p>
            <a:pPr>
              <a:lnSpc>
                <a:spcPct val="100000"/>
              </a:lnSpc>
              <a:spcAft>
                <a:spcPts val="0"/>
              </a:spcAft>
            </a:pPr>
            <a:r>
              <a:rPr lang="en-US" dirty="0">
                <a:solidFill>
                  <a:schemeClr val="bg2">
                    <a:lumMod val="25000"/>
                  </a:schemeClr>
                </a:solidFill>
                <a:latin typeface="+mj-lt"/>
              </a:rPr>
              <a:t>$90M in Crisis Infrastructure funds available to ADAMH Boards</a:t>
            </a:r>
          </a:p>
        </p:txBody>
      </p:sp>
      <p:sp>
        <p:nvSpPr>
          <p:cNvPr id="9" name="Text Placeholder 8">
            <a:extLst>
              <a:ext uri="{FF2B5EF4-FFF2-40B4-BE49-F238E27FC236}">
                <a16:creationId xmlns:a16="http://schemas.microsoft.com/office/drawing/2014/main" id="{106E260A-6B73-4483-8F8B-5B22E648BFDF}"/>
              </a:ext>
            </a:extLst>
          </p:cNvPr>
          <p:cNvSpPr>
            <a:spLocks noGrp="1"/>
          </p:cNvSpPr>
          <p:nvPr>
            <p:ph type="body" sz="quarter" idx="16"/>
          </p:nvPr>
        </p:nvSpPr>
        <p:spPr>
          <a:xfrm>
            <a:off x="8648054" y="1492193"/>
            <a:ext cx="843418" cy="871567"/>
          </a:xfrm>
          <a:solidFill>
            <a:schemeClr val="bg1"/>
          </a:solidFill>
          <a:ln>
            <a:solidFill>
              <a:srgbClr val="3574BE"/>
            </a:solidFill>
          </a:ln>
        </p:spPr>
        <p:txBody>
          <a:bodyPr/>
          <a:lstStyle/>
          <a:p>
            <a:r>
              <a:rPr lang="en-US" dirty="0"/>
              <a:t>Q4</a:t>
            </a:r>
            <a:endParaRPr lang="ru-RU" dirty="0"/>
          </a:p>
        </p:txBody>
      </p:sp>
      <p:sp>
        <p:nvSpPr>
          <p:cNvPr id="19" name="Text Placeholder 18">
            <a:extLst>
              <a:ext uri="{FF2B5EF4-FFF2-40B4-BE49-F238E27FC236}">
                <a16:creationId xmlns:a16="http://schemas.microsoft.com/office/drawing/2014/main" id="{9747846D-FA06-4686-A47D-5A668FD95FE0}"/>
              </a:ext>
            </a:extLst>
          </p:cNvPr>
          <p:cNvSpPr>
            <a:spLocks noGrp="1"/>
          </p:cNvSpPr>
          <p:nvPr>
            <p:ph type="body" sz="quarter" idx="28"/>
          </p:nvPr>
        </p:nvSpPr>
        <p:spPr>
          <a:xfrm>
            <a:off x="10705088" y="2479381"/>
            <a:ext cx="1044000" cy="1044000"/>
          </a:xfrm>
          <a:solidFill>
            <a:srgbClr val="2662A8"/>
          </a:solidFill>
        </p:spPr>
        <p:txBody>
          <a:bodyPr/>
          <a:lstStyle/>
          <a:p>
            <a:r>
              <a:rPr lang="en-US" dirty="0"/>
              <a:t>2024</a:t>
            </a:r>
            <a:endParaRPr lang="ru-RU" dirty="0"/>
          </a:p>
        </p:txBody>
      </p:sp>
      <p:sp>
        <p:nvSpPr>
          <p:cNvPr id="13" name="Text Placeholder 12">
            <a:extLst>
              <a:ext uri="{FF2B5EF4-FFF2-40B4-BE49-F238E27FC236}">
                <a16:creationId xmlns:a16="http://schemas.microsoft.com/office/drawing/2014/main" id="{04306A44-50E7-4C10-ABF1-71CE55A094F5}"/>
              </a:ext>
            </a:extLst>
          </p:cNvPr>
          <p:cNvSpPr>
            <a:spLocks noGrp="1"/>
          </p:cNvSpPr>
          <p:nvPr>
            <p:ph type="body" sz="quarter" idx="20"/>
          </p:nvPr>
        </p:nvSpPr>
        <p:spPr>
          <a:xfrm>
            <a:off x="8648054" y="3562495"/>
            <a:ext cx="843418" cy="853334"/>
          </a:xfrm>
          <a:ln>
            <a:solidFill>
              <a:srgbClr val="1C5396"/>
            </a:solidFill>
          </a:ln>
        </p:spPr>
        <p:txBody>
          <a:bodyPr/>
          <a:lstStyle/>
          <a:p>
            <a:r>
              <a:rPr lang="en-US" dirty="0"/>
              <a:t>Q</a:t>
            </a:r>
            <a:r>
              <a:rPr lang="ru-RU" dirty="0"/>
              <a:t>1</a:t>
            </a:r>
          </a:p>
        </p:txBody>
      </p:sp>
      <p:sp>
        <p:nvSpPr>
          <p:cNvPr id="35" name="Text Placeholder 34">
            <a:extLst>
              <a:ext uri="{FF2B5EF4-FFF2-40B4-BE49-F238E27FC236}">
                <a16:creationId xmlns:a16="http://schemas.microsoft.com/office/drawing/2014/main" id="{25D376EC-609C-46F1-A4A6-22B3BCBA9777}"/>
              </a:ext>
            </a:extLst>
          </p:cNvPr>
          <p:cNvSpPr>
            <a:spLocks noGrp="1"/>
          </p:cNvSpPr>
          <p:nvPr>
            <p:ph type="body" sz="quarter" idx="46"/>
          </p:nvPr>
        </p:nvSpPr>
        <p:spPr>
          <a:xfrm>
            <a:off x="5533763" y="4498716"/>
            <a:ext cx="1558705" cy="631904"/>
          </a:xfrm>
        </p:spPr>
        <p:txBody>
          <a:bodyPr>
            <a:normAutofit/>
          </a:bodyPr>
          <a:lstStyle/>
          <a:p>
            <a:pPr>
              <a:lnSpc>
                <a:spcPct val="100000"/>
              </a:lnSpc>
              <a:spcBef>
                <a:spcPts val="0"/>
              </a:spcBef>
              <a:spcAft>
                <a:spcPts val="0"/>
              </a:spcAft>
            </a:pPr>
            <a:r>
              <a:rPr lang="en-US" dirty="0">
                <a:solidFill>
                  <a:srgbClr val="0F6FC3"/>
                </a:solidFill>
              </a:rPr>
              <a:t>Performance</a:t>
            </a:r>
            <a:r>
              <a:rPr lang="en-US" dirty="0">
                <a:solidFill>
                  <a:srgbClr val="1C5396"/>
                </a:solidFill>
              </a:rPr>
              <a:t> </a:t>
            </a:r>
          </a:p>
          <a:p>
            <a:pPr>
              <a:lnSpc>
                <a:spcPct val="100000"/>
              </a:lnSpc>
              <a:spcBef>
                <a:spcPts val="0"/>
              </a:spcBef>
              <a:spcAft>
                <a:spcPts val="0"/>
              </a:spcAft>
            </a:pPr>
            <a:r>
              <a:rPr lang="en-US" dirty="0">
                <a:solidFill>
                  <a:srgbClr val="0F6FC3"/>
                </a:solidFill>
              </a:rPr>
              <a:t>Metrics</a:t>
            </a:r>
            <a:endParaRPr lang="ru-RU" dirty="0">
              <a:solidFill>
                <a:srgbClr val="0F6FC3"/>
              </a:solidFill>
            </a:endParaRPr>
          </a:p>
        </p:txBody>
      </p:sp>
      <p:sp>
        <p:nvSpPr>
          <p:cNvPr id="14" name="Text Placeholder 13">
            <a:extLst>
              <a:ext uri="{FF2B5EF4-FFF2-40B4-BE49-F238E27FC236}">
                <a16:creationId xmlns:a16="http://schemas.microsoft.com/office/drawing/2014/main" id="{18BD9AA2-DFE1-412D-BB95-7989BA1E6039}"/>
              </a:ext>
            </a:extLst>
          </p:cNvPr>
          <p:cNvSpPr>
            <a:spLocks noGrp="1"/>
          </p:cNvSpPr>
          <p:nvPr>
            <p:ph type="body" sz="quarter" idx="21"/>
          </p:nvPr>
        </p:nvSpPr>
        <p:spPr>
          <a:xfrm>
            <a:off x="7183102" y="3598449"/>
            <a:ext cx="922068" cy="856036"/>
          </a:xfrm>
          <a:ln>
            <a:solidFill>
              <a:srgbClr val="1A5191"/>
            </a:solidFill>
          </a:ln>
        </p:spPr>
        <p:txBody>
          <a:bodyPr/>
          <a:lstStyle/>
          <a:p>
            <a:r>
              <a:rPr lang="en-US" dirty="0"/>
              <a:t>Q</a:t>
            </a:r>
            <a:r>
              <a:rPr lang="ru-RU" dirty="0"/>
              <a:t>2</a:t>
            </a:r>
          </a:p>
        </p:txBody>
      </p:sp>
      <p:sp>
        <p:nvSpPr>
          <p:cNvPr id="15" name="Text Placeholder 14">
            <a:extLst>
              <a:ext uri="{FF2B5EF4-FFF2-40B4-BE49-F238E27FC236}">
                <a16:creationId xmlns:a16="http://schemas.microsoft.com/office/drawing/2014/main" id="{CDDFF132-912B-4B2B-B3E5-D1AB199B58C1}"/>
              </a:ext>
            </a:extLst>
          </p:cNvPr>
          <p:cNvSpPr>
            <a:spLocks noGrp="1"/>
          </p:cNvSpPr>
          <p:nvPr>
            <p:ph type="body" sz="quarter" idx="22"/>
          </p:nvPr>
        </p:nvSpPr>
        <p:spPr>
          <a:xfrm>
            <a:off x="5812620" y="3534674"/>
            <a:ext cx="937029" cy="902370"/>
          </a:xfrm>
          <a:ln>
            <a:solidFill>
              <a:srgbClr val="185194"/>
            </a:solidFill>
          </a:ln>
        </p:spPr>
        <p:txBody>
          <a:bodyPr/>
          <a:lstStyle/>
          <a:p>
            <a:r>
              <a:rPr lang="en-US" dirty="0"/>
              <a:t>Q</a:t>
            </a:r>
            <a:r>
              <a:rPr lang="ru-RU" dirty="0"/>
              <a:t>3</a:t>
            </a:r>
          </a:p>
        </p:txBody>
      </p:sp>
      <p:sp>
        <p:nvSpPr>
          <p:cNvPr id="12" name="Text Placeholder 11">
            <a:extLst>
              <a:ext uri="{FF2B5EF4-FFF2-40B4-BE49-F238E27FC236}">
                <a16:creationId xmlns:a16="http://schemas.microsoft.com/office/drawing/2014/main" id="{0950DBC3-6438-47ED-BA7E-BBD7E08290D1}"/>
              </a:ext>
            </a:extLst>
          </p:cNvPr>
          <p:cNvSpPr>
            <a:spLocks noGrp="1"/>
          </p:cNvSpPr>
          <p:nvPr>
            <p:ph type="body" sz="quarter" idx="19"/>
          </p:nvPr>
        </p:nvSpPr>
        <p:spPr>
          <a:xfrm>
            <a:off x="4545520" y="3534673"/>
            <a:ext cx="913448" cy="922513"/>
          </a:xfrm>
          <a:ln>
            <a:solidFill>
              <a:srgbClr val="18579A"/>
            </a:solidFill>
          </a:ln>
        </p:spPr>
        <p:txBody>
          <a:bodyPr/>
          <a:lstStyle/>
          <a:p>
            <a:r>
              <a:rPr lang="en-US" dirty="0"/>
              <a:t>Q</a:t>
            </a:r>
            <a:r>
              <a:rPr lang="ru-RU" dirty="0"/>
              <a:t>4</a:t>
            </a:r>
          </a:p>
        </p:txBody>
      </p:sp>
      <p:sp>
        <p:nvSpPr>
          <p:cNvPr id="16" name="Text Placeholder 15">
            <a:extLst>
              <a:ext uri="{FF2B5EF4-FFF2-40B4-BE49-F238E27FC236}">
                <a16:creationId xmlns:a16="http://schemas.microsoft.com/office/drawing/2014/main" id="{5E0624EF-8210-444B-9BC7-2C144038C2FB}"/>
              </a:ext>
            </a:extLst>
          </p:cNvPr>
          <p:cNvSpPr>
            <a:spLocks noGrp="1"/>
          </p:cNvSpPr>
          <p:nvPr>
            <p:ph type="body" sz="quarter" idx="23"/>
          </p:nvPr>
        </p:nvSpPr>
        <p:spPr>
          <a:xfrm>
            <a:off x="4510008" y="5542221"/>
            <a:ext cx="933122" cy="1001037"/>
          </a:xfrm>
          <a:ln>
            <a:solidFill>
              <a:srgbClr val="077DD7"/>
            </a:solidFill>
          </a:ln>
        </p:spPr>
        <p:txBody>
          <a:bodyPr/>
          <a:lstStyle/>
          <a:p>
            <a:r>
              <a:rPr lang="en-US" dirty="0"/>
              <a:t>Q</a:t>
            </a:r>
            <a:r>
              <a:rPr lang="ru-RU" dirty="0"/>
              <a:t>1</a:t>
            </a:r>
          </a:p>
        </p:txBody>
      </p:sp>
      <p:sp>
        <p:nvSpPr>
          <p:cNvPr id="18" name="Text Placeholder 17">
            <a:extLst>
              <a:ext uri="{FF2B5EF4-FFF2-40B4-BE49-F238E27FC236}">
                <a16:creationId xmlns:a16="http://schemas.microsoft.com/office/drawing/2014/main" id="{7073D15E-3E59-4781-BA50-8D741A373A3B}"/>
              </a:ext>
            </a:extLst>
          </p:cNvPr>
          <p:cNvSpPr>
            <a:spLocks noGrp="1"/>
          </p:cNvSpPr>
          <p:nvPr>
            <p:ph type="body" sz="quarter" idx="26"/>
          </p:nvPr>
        </p:nvSpPr>
        <p:spPr>
          <a:xfrm>
            <a:off x="5866384" y="5579781"/>
            <a:ext cx="893464" cy="949308"/>
          </a:xfrm>
          <a:solidFill>
            <a:schemeClr val="bg1"/>
          </a:solidFill>
          <a:ln>
            <a:solidFill>
              <a:srgbClr val="038DF0"/>
            </a:solidFill>
          </a:ln>
        </p:spPr>
        <p:txBody>
          <a:bodyPr/>
          <a:lstStyle/>
          <a:p>
            <a:r>
              <a:rPr lang="en-US" dirty="0"/>
              <a:t>Q</a:t>
            </a:r>
            <a:r>
              <a:rPr lang="ru-RU" dirty="0"/>
              <a:t>2</a:t>
            </a:r>
          </a:p>
        </p:txBody>
      </p:sp>
      <p:sp>
        <p:nvSpPr>
          <p:cNvPr id="17" name="Text Placeholder 16">
            <a:extLst>
              <a:ext uri="{FF2B5EF4-FFF2-40B4-BE49-F238E27FC236}">
                <a16:creationId xmlns:a16="http://schemas.microsoft.com/office/drawing/2014/main" id="{FACEF7EF-E8CB-4008-A749-3586789460E1}"/>
              </a:ext>
            </a:extLst>
          </p:cNvPr>
          <p:cNvSpPr>
            <a:spLocks noGrp="1"/>
          </p:cNvSpPr>
          <p:nvPr>
            <p:ph type="body" sz="quarter" idx="25"/>
          </p:nvPr>
        </p:nvSpPr>
        <p:spPr>
          <a:xfrm>
            <a:off x="7183102" y="5624099"/>
            <a:ext cx="922067" cy="935106"/>
          </a:xfrm>
          <a:solidFill>
            <a:schemeClr val="bg1"/>
          </a:solidFill>
          <a:ln>
            <a:solidFill>
              <a:srgbClr val="109DFB"/>
            </a:solidFill>
          </a:ln>
        </p:spPr>
        <p:txBody>
          <a:bodyPr/>
          <a:lstStyle/>
          <a:p>
            <a:r>
              <a:rPr lang="en-US" dirty="0"/>
              <a:t>Q</a:t>
            </a:r>
            <a:r>
              <a:rPr lang="ru-RU" dirty="0"/>
              <a:t>3</a:t>
            </a:r>
          </a:p>
        </p:txBody>
      </p:sp>
      <p:sp>
        <p:nvSpPr>
          <p:cNvPr id="46" name="Text Placeholder 45">
            <a:extLst>
              <a:ext uri="{FF2B5EF4-FFF2-40B4-BE49-F238E27FC236}">
                <a16:creationId xmlns:a16="http://schemas.microsoft.com/office/drawing/2014/main" id="{A15ADFC7-484C-4FB9-A3C1-CDAA545F73FC}"/>
              </a:ext>
            </a:extLst>
          </p:cNvPr>
          <p:cNvSpPr>
            <a:spLocks noGrp="1"/>
          </p:cNvSpPr>
          <p:nvPr>
            <p:ph type="body" sz="quarter" idx="24"/>
          </p:nvPr>
        </p:nvSpPr>
        <p:spPr>
          <a:xfrm>
            <a:off x="8554720" y="5579781"/>
            <a:ext cx="936752" cy="949307"/>
          </a:xfrm>
          <a:ln>
            <a:solidFill>
              <a:srgbClr val="6CC0FD"/>
            </a:solidFill>
          </a:ln>
        </p:spPr>
        <p:txBody>
          <a:bodyPr/>
          <a:lstStyle/>
          <a:p>
            <a:r>
              <a:rPr lang="en-US" dirty="0"/>
              <a:t>Q</a:t>
            </a:r>
            <a:r>
              <a:rPr lang="ru-RU" dirty="0"/>
              <a:t>4</a:t>
            </a:r>
          </a:p>
        </p:txBody>
      </p:sp>
      <p:sp>
        <p:nvSpPr>
          <p:cNvPr id="43" name="Text Placeholder 42">
            <a:extLst>
              <a:ext uri="{FF2B5EF4-FFF2-40B4-BE49-F238E27FC236}">
                <a16:creationId xmlns:a16="http://schemas.microsoft.com/office/drawing/2014/main" id="{22CF05B5-E92D-4FD2-A21C-956D8E8321A7}"/>
              </a:ext>
            </a:extLst>
          </p:cNvPr>
          <p:cNvSpPr>
            <a:spLocks noGrp="1"/>
          </p:cNvSpPr>
          <p:nvPr>
            <p:ph type="body" sz="quarter" idx="54"/>
          </p:nvPr>
        </p:nvSpPr>
        <p:spPr>
          <a:xfrm>
            <a:off x="6781070" y="6772824"/>
            <a:ext cx="1726129" cy="204276"/>
          </a:xfrm>
        </p:spPr>
        <p:txBody>
          <a:bodyPr>
            <a:normAutofit fontScale="85000" lnSpcReduction="20000"/>
          </a:bodyPr>
          <a:lstStyle/>
          <a:p>
            <a:endParaRPr lang="ru-RU" dirty="0">
              <a:solidFill>
                <a:srgbClr val="6BC0FE"/>
              </a:solidFill>
            </a:endParaRPr>
          </a:p>
        </p:txBody>
      </p:sp>
      <p:sp>
        <p:nvSpPr>
          <p:cNvPr id="44" name="Text Placeholder 43">
            <a:extLst>
              <a:ext uri="{FF2B5EF4-FFF2-40B4-BE49-F238E27FC236}">
                <a16:creationId xmlns:a16="http://schemas.microsoft.com/office/drawing/2014/main" id="{00E93532-CE49-4B9B-B7CE-189B4CACB360}"/>
              </a:ext>
            </a:extLst>
          </p:cNvPr>
          <p:cNvSpPr>
            <a:spLocks noGrp="1"/>
          </p:cNvSpPr>
          <p:nvPr>
            <p:ph type="body" sz="quarter" idx="55"/>
          </p:nvPr>
        </p:nvSpPr>
        <p:spPr>
          <a:xfrm>
            <a:off x="6749648" y="7032975"/>
            <a:ext cx="1726129" cy="176047"/>
          </a:xfrm>
        </p:spPr>
        <p:txBody>
          <a:bodyPr>
            <a:noAutofit/>
          </a:bodyPr>
          <a:lstStyle/>
          <a:p>
            <a:endParaRPr lang="ru-RU" i="0" dirty="0"/>
          </a:p>
        </p:txBody>
      </p:sp>
      <p:sp>
        <p:nvSpPr>
          <p:cNvPr id="48" name="Text Placeholder 47">
            <a:extLst>
              <a:ext uri="{FF2B5EF4-FFF2-40B4-BE49-F238E27FC236}">
                <a16:creationId xmlns:a16="http://schemas.microsoft.com/office/drawing/2014/main" id="{80356F4D-EF6F-4CA4-9F12-1144AB06B635}"/>
              </a:ext>
            </a:extLst>
          </p:cNvPr>
          <p:cNvSpPr>
            <a:spLocks noGrp="1"/>
          </p:cNvSpPr>
          <p:nvPr>
            <p:ph type="body" sz="quarter" idx="58"/>
          </p:nvPr>
        </p:nvSpPr>
        <p:spPr>
          <a:xfrm>
            <a:off x="10293432" y="5535414"/>
            <a:ext cx="1044000" cy="1044000"/>
          </a:xfrm>
          <a:solidFill>
            <a:srgbClr val="C0E5FE"/>
          </a:solidFill>
        </p:spPr>
        <p:txBody>
          <a:bodyPr/>
          <a:lstStyle/>
          <a:p>
            <a:r>
              <a:rPr lang="en-US" dirty="0"/>
              <a:t>2026</a:t>
            </a:r>
            <a:endParaRPr lang="ru-RU" dirty="0"/>
          </a:p>
        </p:txBody>
      </p:sp>
      <p:sp>
        <p:nvSpPr>
          <p:cNvPr id="3" name="Date Placeholder 2">
            <a:extLst>
              <a:ext uri="{FF2B5EF4-FFF2-40B4-BE49-F238E27FC236}">
                <a16:creationId xmlns:a16="http://schemas.microsoft.com/office/drawing/2014/main" id="{8F0B8AAA-F436-42D2-B561-5E65C6A014F8}"/>
              </a:ext>
            </a:extLst>
          </p:cNvPr>
          <p:cNvSpPr>
            <a:spLocks noGrp="1"/>
          </p:cNvSpPr>
          <p:nvPr>
            <p:ph type="dt" sz="half" idx="10"/>
          </p:nvPr>
        </p:nvSpPr>
        <p:spPr>
          <a:xfrm>
            <a:off x="186529" y="7120664"/>
            <a:ext cx="2743200" cy="176716"/>
          </a:xfrm>
        </p:spPr>
        <p:txBody>
          <a:bodyPr/>
          <a:lstStyle/>
          <a:p>
            <a:pPr algn="l"/>
            <a:r>
              <a:rPr lang="en-US" b="1" dirty="0"/>
              <a:t>January 2023</a:t>
            </a:r>
            <a:endParaRPr lang="ru-RU" b="1" dirty="0"/>
          </a:p>
        </p:txBody>
      </p:sp>
      <p:sp>
        <p:nvSpPr>
          <p:cNvPr id="51" name="Text Placeholder 26">
            <a:extLst>
              <a:ext uri="{FF2B5EF4-FFF2-40B4-BE49-F238E27FC236}">
                <a16:creationId xmlns:a16="http://schemas.microsoft.com/office/drawing/2014/main" id="{44CF3F8E-E964-402A-AEE0-1232C521F93B}"/>
              </a:ext>
            </a:extLst>
          </p:cNvPr>
          <p:cNvSpPr txBox="1">
            <a:spLocks/>
          </p:cNvSpPr>
          <p:nvPr/>
        </p:nvSpPr>
        <p:spPr>
          <a:xfrm>
            <a:off x="8242943" y="3137698"/>
            <a:ext cx="1797435" cy="271228"/>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500" b="0" i="0" kern="1200">
                <a:solidFill>
                  <a:srgbClr val="1B866F"/>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sz="1400" dirty="0">
              <a:solidFill>
                <a:srgbClr val="1A5191"/>
              </a:solidFill>
              <a:cs typeface="Calibri" panose="020F0502020204030204" pitchFamily="34" charset="0"/>
            </a:endParaRPr>
          </a:p>
        </p:txBody>
      </p:sp>
      <p:sp>
        <p:nvSpPr>
          <p:cNvPr id="45" name="Rectangle 44">
            <a:extLst>
              <a:ext uri="{FF2B5EF4-FFF2-40B4-BE49-F238E27FC236}">
                <a16:creationId xmlns:a16="http://schemas.microsoft.com/office/drawing/2014/main" id="{ACE81E5E-49BD-463B-AA68-99D095CE8174}"/>
              </a:ext>
            </a:extLst>
          </p:cNvPr>
          <p:cNvSpPr/>
          <p:nvPr/>
        </p:nvSpPr>
        <p:spPr>
          <a:xfrm>
            <a:off x="301083" y="5507013"/>
            <a:ext cx="11437994" cy="1968596"/>
          </a:xfrm>
          <a:prstGeom prst="rect">
            <a:avLst/>
          </a:prstGeom>
          <a:solidFill>
            <a:schemeClr val="bg1"/>
          </a:solidFill>
          <a:ln w="7239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27">
            <a:extLst>
              <a:ext uri="{FF2B5EF4-FFF2-40B4-BE49-F238E27FC236}">
                <a16:creationId xmlns:a16="http://schemas.microsoft.com/office/drawing/2014/main" id="{F1834703-90AA-46D5-82EC-59454D52500C}"/>
              </a:ext>
            </a:extLst>
          </p:cNvPr>
          <p:cNvSpPr txBox="1">
            <a:spLocks/>
          </p:cNvSpPr>
          <p:nvPr/>
        </p:nvSpPr>
        <p:spPr>
          <a:xfrm>
            <a:off x="8171878" y="3302508"/>
            <a:ext cx="1926715" cy="341925"/>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000" b="0" i="1" kern="1200">
                <a:solidFill>
                  <a:srgbClr val="454D5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i="0" dirty="0">
              <a:latin typeface="+mj-lt"/>
            </a:endParaRPr>
          </a:p>
        </p:txBody>
      </p:sp>
      <p:sp>
        <p:nvSpPr>
          <p:cNvPr id="55" name="Text Placeholder 34">
            <a:extLst>
              <a:ext uri="{FF2B5EF4-FFF2-40B4-BE49-F238E27FC236}">
                <a16:creationId xmlns:a16="http://schemas.microsoft.com/office/drawing/2014/main" id="{6F799CCE-546F-4444-B8CE-0CE82D806BFF}"/>
              </a:ext>
            </a:extLst>
          </p:cNvPr>
          <p:cNvSpPr txBox="1">
            <a:spLocks/>
          </p:cNvSpPr>
          <p:nvPr/>
        </p:nvSpPr>
        <p:spPr>
          <a:xfrm>
            <a:off x="8584307" y="2965835"/>
            <a:ext cx="2231125" cy="204276"/>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500" b="0" i="0" kern="1200">
                <a:solidFill>
                  <a:srgbClr val="0C6D8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dirty="0">
              <a:solidFill>
                <a:srgbClr val="1C5393"/>
              </a:solidFill>
            </a:endParaRPr>
          </a:p>
        </p:txBody>
      </p:sp>
      <p:sp>
        <p:nvSpPr>
          <p:cNvPr id="56" name="Text Placeholder 27">
            <a:extLst>
              <a:ext uri="{FF2B5EF4-FFF2-40B4-BE49-F238E27FC236}">
                <a16:creationId xmlns:a16="http://schemas.microsoft.com/office/drawing/2014/main" id="{BC5C8EAD-13D1-4374-B4C7-DCC9FE69D8AC}"/>
              </a:ext>
            </a:extLst>
          </p:cNvPr>
          <p:cNvSpPr txBox="1">
            <a:spLocks/>
          </p:cNvSpPr>
          <p:nvPr/>
        </p:nvSpPr>
        <p:spPr>
          <a:xfrm>
            <a:off x="8702564" y="3203516"/>
            <a:ext cx="2092616" cy="19534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000" b="0" i="1" kern="1200">
                <a:solidFill>
                  <a:srgbClr val="454D5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i="0" dirty="0"/>
          </a:p>
        </p:txBody>
      </p:sp>
      <p:pic>
        <p:nvPicPr>
          <p:cNvPr id="5" name="Graphic 4" descr="Bullseye">
            <a:extLst>
              <a:ext uri="{FF2B5EF4-FFF2-40B4-BE49-F238E27FC236}">
                <a16:creationId xmlns:a16="http://schemas.microsoft.com/office/drawing/2014/main" id="{32B4045D-4BE0-4907-88E2-8FC9EE02A1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83475" y="690918"/>
            <a:ext cx="253795" cy="253795"/>
          </a:xfrm>
          <a:prstGeom prst="rect">
            <a:avLst/>
          </a:prstGeom>
        </p:spPr>
      </p:pic>
      <p:pic>
        <p:nvPicPr>
          <p:cNvPr id="80" name="Graphic 79" descr="Bullseye">
            <a:extLst>
              <a:ext uri="{FF2B5EF4-FFF2-40B4-BE49-F238E27FC236}">
                <a16:creationId xmlns:a16="http://schemas.microsoft.com/office/drawing/2014/main" id="{4B316822-0785-4B85-AA70-18E5C3C46EC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57153" y="2421452"/>
            <a:ext cx="253795" cy="253795"/>
          </a:xfrm>
          <a:prstGeom prst="rect">
            <a:avLst/>
          </a:prstGeom>
        </p:spPr>
      </p:pic>
      <p:sp>
        <p:nvSpPr>
          <p:cNvPr id="4" name="Text Placeholder 24">
            <a:extLst>
              <a:ext uri="{FF2B5EF4-FFF2-40B4-BE49-F238E27FC236}">
                <a16:creationId xmlns:a16="http://schemas.microsoft.com/office/drawing/2014/main" id="{6C57F1DF-7920-C301-E6DF-ADFAD81BEFAE}"/>
              </a:ext>
            </a:extLst>
          </p:cNvPr>
          <p:cNvSpPr txBox="1">
            <a:spLocks/>
          </p:cNvSpPr>
          <p:nvPr/>
        </p:nvSpPr>
        <p:spPr>
          <a:xfrm>
            <a:off x="7991958" y="783969"/>
            <a:ext cx="1546902" cy="598887"/>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500" b="0" i="0" kern="1200">
                <a:solidFill>
                  <a:srgbClr val="2CA05B"/>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b="1" dirty="0">
              <a:solidFill>
                <a:srgbClr val="3E81D0"/>
              </a:solidFill>
              <a:cs typeface="Calibri" panose="020F0502020204030204" pitchFamily="34" charset="0"/>
            </a:endParaRPr>
          </a:p>
          <a:p>
            <a:endParaRPr lang="ru-RU" dirty="0"/>
          </a:p>
        </p:txBody>
      </p:sp>
      <p:sp>
        <p:nvSpPr>
          <p:cNvPr id="59" name="Text Placeholder 20">
            <a:extLst>
              <a:ext uri="{FF2B5EF4-FFF2-40B4-BE49-F238E27FC236}">
                <a16:creationId xmlns:a16="http://schemas.microsoft.com/office/drawing/2014/main" id="{5FF2DD33-3EF5-0100-B7EA-0BB6292259D9}"/>
              </a:ext>
            </a:extLst>
          </p:cNvPr>
          <p:cNvSpPr txBox="1">
            <a:spLocks/>
          </p:cNvSpPr>
          <p:nvPr/>
        </p:nvSpPr>
        <p:spPr>
          <a:xfrm>
            <a:off x="6781070" y="676734"/>
            <a:ext cx="1280495" cy="460247"/>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500" b="0" i="0" kern="1200">
                <a:solidFill>
                  <a:srgbClr val="BAC82F"/>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solidFill>
                  <a:srgbClr val="7CAEEC"/>
                </a:solidFill>
                <a:latin typeface="Franklin Gothic Demi" panose="020B0703020102020204" pitchFamily="34" charset="0"/>
                <a:cs typeface="Calibri" panose="020F0502020204030204" pitchFamily="34" charset="0"/>
              </a:rPr>
              <a:t> </a:t>
            </a:r>
            <a:endParaRPr lang="ru-RU" sz="1400" b="1" dirty="0">
              <a:solidFill>
                <a:srgbClr val="077DD7"/>
              </a:solidFill>
              <a:latin typeface="Franklin Gothic Demi" panose="020B0703020102020204" pitchFamily="34" charset="0"/>
              <a:cs typeface="Calibri" panose="020F0502020204030204" pitchFamily="34" charset="0"/>
            </a:endParaRPr>
          </a:p>
        </p:txBody>
      </p:sp>
      <p:sp>
        <p:nvSpPr>
          <p:cNvPr id="40" name="Text Placeholder 20">
            <a:extLst>
              <a:ext uri="{FF2B5EF4-FFF2-40B4-BE49-F238E27FC236}">
                <a16:creationId xmlns:a16="http://schemas.microsoft.com/office/drawing/2014/main" id="{120E4EB7-8750-FC41-9945-9A7C38F9423F}"/>
              </a:ext>
            </a:extLst>
          </p:cNvPr>
          <p:cNvSpPr txBox="1">
            <a:spLocks/>
          </p:cNvSpPr>
          <p:nvPr/>
        </p:nvSpPr>
        <p:spPr>
          <a:xfrm>
            <a:off x="6511423" y="2372023"/>
            <a:ext cx="1340672" cy="460247"/>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500" b="0" i="0" kern="1200">
                <a:solidFill>
                  <a:srgbClr val="BAC82F"/>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ru-RU" sz="1400" dirty="0">
              <a:solidFill>
                <a:srgbClr val="077DD7"/>
              </a:solidFill>
              <a:cs typeface="Calibri" panose="020F0502020204030204" pitchFamily="34" charset="0"/>
            </a:endParaRPr>
          </a:p>
        </p:txBody>
      </p:sp>
      <p:sp>
        <p:nvSpPr>
          <p:cNvPr id="57" name="TextBox 56">
            <a:extLst>
              <a:ext uri="{FF2B5EF4-FFF2-40B4-BE49-F238E27FC236}">
                <a16:creationId xmlns:a16="http://schemas.microsoft.com/office/drawing/2014/main" id="{35A8A906-7AA9-4F4F-8224-584C6BEDF98C}"/>
              </a:ext>
            </a:extLst>
          </p:cNvPr>
          <p:cNvSpPr txBox="1"/>
          <p:nvPr/>
        </p:nvSpPr>
        <p:spPr>
          <a:xfrm>
            <a:off x="4387324" y="5118177"/>
            <a:ext cx="1229839" cy="261610"/>
          </a:xfrm>
          <a:prstGeom prst="rect">
            <a:avLst/>
          </a:prstGeom>
          <a:noFill/>
        </p:spPr>
        <p:txBody>
          <a:bodyPr wrap="square">
            <a:spAutoFit/>
          </a:bodyPr>
          <a:lstStyle/>
          <a:p>
            <a:r>
              <a:rPr lang="en-US" sz="1100" dirty="0">
                <a:solidFill>
                  <a:srgbClr val="185194"/>
                </a:solidFill>
                <a:highlight>
                  <a:srgbClr val="FFFF00"/>
                </a:highlight>
              </a:rPr>
              <a:t> </a:t>
            </a:r>
            <a:endParaRPr lang="ru-RU" sz="1100" dirty="0">
              <a:solidFill>
                <a:srgbClr val="185194"/>
              </a:solidFill>
              <a:highlight>
                <a:srgbClr val="FFFF00"/>
              </a:highlight>
            </a:endParaRPr>
          </a:p>
        </p:txBody>
      </p:sp>
      <p:pic>
        <p:nvPicPr>
          <p:cNvPr id="53" name="Graphic 52" descr="Bullseye">
            <a:extLst>
              <a:ext uri="{FF2B5EF4-FFF2-40B4-BE49-F238E27FC236}">
                <a16:creationId xmlns:a16="http://schemas.microsoft.com/office/drawing/2014/main" id="{A4B223A7-CC8A-4F65-B34D-A3A9AE0C60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21073" y="778684"/>
            <a:ext cx="253795" cy="253795"/>
          </a:xfrm>
          <a:prstGeom prst="rect">
            <a:avLst/>
          </a:prstGeom>
        </p:spPr>
      </p:pic>
      <p:sp>
        <p:nvSpPr>
          <p:cNvPr id="21" name="TextBox 20">
            <a:extLst>
              <a:ext uri="{FF2B5EF4-FFF2-40B4-BE49-F238E27FC236}">
                <a16:creationId xmlns:a16="http://schemas.microsoft.com/office/drawing/2014/main" id="{4782AC2B-7EF6-4991-88B8-932FDA08E383}"/>
              </a:ext>
            </a:extLst>
          </p:cNvPr>
          <p:cNvSpPr txBox="1"/>
          <p:nvPr/>
        </p:nvSpPr>
        <p:spPr>
          <a:xfrm>
            <a:off x="6457620" y="733238"/>
            <a:ext cx="1796468" cy="369332"/>
          </a:xfrm>
          <a:prstGeom prst="rect">
            <a:avLst/>
          </a:prstGeom>
          <a:noFill/>
        </p:spPr>
        <p:txBody>
          <a:bodyPr wrap="square" rtlCol="0">
            <a:spAutoFit/>
          </a:bodyPr>
          <a:lstStyle/>
          <a:p>
            <a:pPr algn="ctr"/>
            <a:r>
              <a:rPr lang="en-US" sz="1400" dirty="0">
                <a:solidFill>
                  <a:srgbClr val="0F6FC3"/>
                </a:solidFill>
                <a:latin typeface="+mj-lt"/>
              </a:rPr>
              <a:t>Crisis Administrator</a:t>
            </a:r>
            <a:r>
              <a:rPr lang="en-US" dirty="0"/>
              <a:t>​</a:t>
            </a:r>
          </a:p>
        </p:txBody>
      </p:sp>
      <p:sp>
        <p:nvSpPr>
          <p:cNvPr id="28" name="Text Placeholder 27">
            <a:extLst>
              <a:ext uri="{FF2B5EF4-FFF2-40B4-BE49-F238E27FC236}">
                <a16:creationId xmlns:a16="http://schemas.microsoft.com/office/drawing/2014/main" id="{D0251262-7610-4D63-8AA8-8F659B05B1B1}"/>
              </a:ext>
            </a:extLst>
          </p:cNvPr>
          <p:cNvSpPr>
            <a:spLocks noGrp="1"/>
          </p:cNvSpPr>
          <p:nvPr>
            <p:ph type="body" sz="quarter" idx="41"/>
          </p:nvPr>
        </p:nvSpPr>
        <p:spPr>
          <a:xfrm>
            <a:off x="4071197" y="3250073"/>
            <a:ext cx="1726129" cy="176047"/>
          </a:xfrm>
        </p:spPr>
        <p:txBody>
          <a:bodyPr/>
          <a:lstStyle/>
          <a:p>
            <a:r>
              <a:rPr lang="en-US" dirty="0"/>
              <a:t>    </a:t>
            </a:r>
          </a:p>
        </p:txBody>
      </p:sp>
      <p:sp>
        <p:nvSpPr>
          <p:cNvPr id="60" name="TextBox 59">
            <a:extLst>
              <a:ext uri="{FF2B5EF4-FFF2-40B4-BE49-F238E27FC236}">
                <a16:creationId xmlns:a16="http://schemas.microsoft.com/office/drawing/2014/main" id="{3AD3F306-81EA-4CFA-8364-AAFDE92D2832}"/>
              </a:ext>
            </a:extLst>
          </p:cNvPr>
          <p:cNvSpPr txBox="1"/>
          <p:nvPr/>
        </p:nvSpPr>
        <p:spPr>
          <a:xfrm>
            <a:off x="8876386" y="680489"/>
            <a:ext cx="1546902" cy="307777"/>
          </a:xfrm>
          <a:prstGeom prst="rect">
            <a:avLst/>
          </a:prstGeom>
          <a:noFill/>
        </p:spPr>
        <p:txBody>
          <a:bodyPr wrap="square" rtlCol="0">
            <a:spAutoFit/>
          </a:bodyPr>
          <a:lstStyle/>
          <a:p>
            <a:pPr algn="ctr"/>
            <a:r>
              <a:rPr lang="en-US" sz="1400" dirty="0">
                <a:solidFill>
                  <a:srgbClr val="0F6FC3"/>
                </a:solidFill>
                <a:latin typeface="+mj-lt"/>
              </a:rPr>
              <a:t>ARPA Awards</a:t>
            </a:r>
            <a:endParaRPr lang="en-US" dirty="0"/>
          </a:p>
        </p:txBody>
      </p:sp>
      <p:sp>
        <p:nvSpPr>
          <p:cNvPr id="61" name="Text Placeholder 22">
            <a:extLst>
              <a:ext uri="{FF2B5EF4-FFF2-40B4-BE49-F238E27FC236}">
                <a16:creationId xmlns:a16="http://schemas.microsoft.com/office/drawing/2014/main" id="{56B04491-0484-4638-A512-048152359753}"/>
              </a:ext>
            </a:extLst>
          </p:cNvPr>
          <p:cNvSpPr txBox="1">
            <a:spLocks/>
          </p:cNvSpPr>
          <p:nvPr/>
        </p:nvSpPr>
        <p:spPr>
          <a:xfrm>
            <a:off x="8174530" y="4515633"/>
            <a:ext cx="1790466" cy="200659"/>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500" b="0" i="0" kern="1200">
                <a:solidFill>
                  <a:srgbClr val="81BF3B"/>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solidFill>
                  <a:srgbClr val="0F6FC3"/>
                </a:solidFill>
              </a:rPr>
              <a:t>Rules </a:t>
            </a:r>
          </a:p>
          <a:p>
            <a:pPr>
              <a:lnSpc>
                <a:spcPct val="100000"/>
              </a:lnSpc>
              <a:spcBef>
                <a:spcPts val="0"/>
              </a:spcBef>
            </a:pPr>
            <a:r>
              <a:rPr lang="en-US" dirty="0">
                <a:solidFill>
                  <a:srgbClr val="0F6FC3"/>
                </a:solidFill>
              </a:rPr>
              <a:t>Development</a:t>
            </a:r>
            <a:endParaRPr lang="ru-RU" dirty="0">
              <a:solidFill>
                <a:srgbClr val="0F6FC3"/>
              </a:solidFill>
            </a:endParaRPr>
          </a:p>
        </p:txBody>
      </p:sp>
      <p:sp>
        <p:nvSpPr>
          <p:cNvPr id="62" name="Text Placeholder 22">
            <a:extLst>
              <a:ext uri="{FF2B5EF4-FFF2-40B4-BE49-F238E27FC236}">
                <a16:creationId xmlns:a16="http://schemas.microsoft.com/office/drawing/2014/main" id="{EEB86ED0-4DC2-458C-B96D-5907653E8CED}"/>
              </a:ext>
            </a:extLst>
          </p:cNvPr>
          <p:cNvSpPr txBox="1">
            <a:spLocks/>
          </p:cNvSpPr>
          <p:nvPr/>
        </p:nvSpPr>
        <p:spPr>
          <a:xfrm>
            <a:off x="8472442" y="2447377"/>
            <a:ext cx="843418" cy="200659"/>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500" b="0" i="0" kern="1200">
                <a:solidFill>
                  <a:srgbClr val="81BF3B"/>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ts val="0"/>
              </a:spcBef>
            </a:pPr>
            <a:r>
              <a:rPr lang="en-US" sz="1400" dirty="0">
                <a:solidFill>
                  <a:srgbClr val="0F6FC3"/>
                </a:solidFill>
              </a:rPr>
              <a:t>Workforce</a:t>
            </a:r>
          </a:p>
          <a:p>
            <a:pPr algn="r">
              <a:lnSpc>
                <a:spcPct val="100000"/>
              </a:lnSpc>
              <a:spcBef>
                <a:spcPts val="0"/>
              </a:spcBef>
            </a:pPr>
            <a:r>
              <a:rPr lang="en-US" sz="1400" dirty="0">
                <a:solidFill>
                  <a:srgbClr val="0F6FC3"/>
                </a:solidFill>
              </a:rPr>
              <a:t>Roadmap</a:t>
            </a:r>
            <a:endParaRPr lang="ru-RU" sz="1400" dirty="0">
              <a:solidFill>
                <a:srgbClr val="0F6FC3"/>
              </a:solidFill>
            </a:endParaRPr>
          </a:p>
        </p:txBody>
      </p:sp>
      <p:pic>
        <p:nvPicPr>
          <p:cNvPr id="63" name="Graphic 62" descr="Bullseye">
            <a:extLst>
              <a:ext uri="{FF2B5EF4-FFF2-40B4-BE49-F238E27FC236}">
                <a16:creationId xmlns:a16="http://schemas.microsoft.com/office/drawing/2014/main" id="{EDDFFD49-BBA3-43B7-A19A-A57E0E830E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64574" y="2412038"/>
            <a:ext cx="253795" cy="253795"/>
          </a:xfrm>
          <a:prstGeom prst="rect">
            <a:avLst/>
          </a:prstGeom>
        </p:spPr>
      </p:pic>
      <p:pic>
        <p:nvPicPr>
          <p:cNvPr id="32" name="Picture 31">
            <a:extLst>
              <a:ext uri="{FF2B5EF4-FFF2-40B4-BE49-F238E27FC236}">
                <a16:creationId xmlns:a16="http://schemas.microsoft.com/office/drawing/2014/main" id="{EF93BB83-EA86-4B86-BA59-06B25F454DAB}"/>
              </a:ext>
            </a:extLst>
          </p:cNvPr>
          <p:cNvPicPr>
            <a:picLocks noChangeAspect="1"/>
          </p:cNvPicPr>
          <p:nvPr/>
        </p:nvPicPr>
        <p:blipFill>
          <a:blip r:embed="rId6"/>
          <a:stretch>
            <a:fillRect/>
          </a:stretch>
        </p:blipFill>
        <p:spPr>
          <a:xfrm rot="19793589">
            <a:off x="1613210" y="3223102"/>
            <a:ext cx="1312336" cy="1044000"/>
          </a:xfrm>
          <a:prstGeom prst="rect">
            <a:avLst/>
          </a:prstGeom>
        </p:spPr>
      </p:pic>
      <p:sp>
        <p:nvSpPr>
          <p:cNvPr id="64" name="Text Placeholder 21">
            <a:extLst>
              <a:ext uri="{FF2B5EF4-FFF2-40B4-BE49-F238E27FC236}">
                <a16:creationId xmlns:a16="http://schemas.microsoft.com/office/drawing/2014/main" id="{207E69CC-B3EC-4784-A464-81FBF449A72C}"/>
              </a:ext>
            </a:extLst>
          </p:cNvPr>
          <p:cNvSpPr txBox="1">
            <a:spLocks/>
          </p:cNvSpPr>
          <p:nvPr/>
        </p:nvSpPr>
        <p:spPr>
          <a:xfrm>
            <a:off x="5414246" y="4962330"/>
            <a:ext cx="1787538" cy="363779"/>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000" b="0" i="1" kern="1200">
                <a:solidFill>
                  <a:srgbClr val="454D5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solidFill>
                  <a:schemeClr val="bg2">
                    <a:lumMod val="25000"/>
                  </a:schemeClr>
                </a:solidFill>
                <a:latin typeface="+mj-lt"/>
              </a:rPr>
              <a:t>Crisis system performance </a:t>
            </a:r>
          </a:p>
          <a:p>
            <a:pPr>
              <a:lnSpc>
                <a:spcPct val="100000"/>
              </a:lnSpc>
              <a:spcBef>
                <a:spcPts val="0"/>
              </a:spcBef>
            </a:pPr>
            <a:r>
              <a:rPr lang="en-US" dirty="0">
                <a:solidFill>
                  <a:schemeClr val="bg2">
                    <a:lumMod val="25000"/>
                  </a:schemeClr>
                </a:solidFill>
                <a:latin typeface="+mj-lt"/>
              </a:rPr>
              <a:t>metrics developed </a:t>
            </a:r>
            <a:endParaRPr lang="ru-RU" dirty="0">
              <a:solidFill>
                <a:schemeClr val="bg2">
                  <a:lumMod val="25000"/>
                </a:schemeClr>
              </a:solidFill>
              <a:latin typeface="+mj-lt"/>
            </a:endParaRPr>
          </a:p>
        </p:txBody>
      </p:sp>
      <p:sp>
        <p:nvSpPr>
          <p:cNvPr id="65" name="Text Placeholder 21">
            <a:extLst>
              <a:ext uri="{FF2B5EF4-FFF2-40B4-BE49-F238E27FC236}">
                <a16:creationId xmlns:a16="http://schemas.microsoft.com/office/drawing/2014/main" id="{863DA250-767D-44AB-9006-E0BB4E1FCA98}"/>
              </a:ext>
            </a:extLst>
          </p:cNvPr>
          <p:cNvSpPr txBox="1">
            <a:spLocks/>
          </p:cNvSpPr>
          <p:nvPr/>
        </p:nvSpPr>
        <p:spPr>
          <a:xfrm>
            <a:off x="8035256" y="5071332"/>
            <a:ext cx="2056725" cy="182779"/>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000" b="0" i="1" kern="1200">
                <a:solidFill>
                  <a:srgbClr val="454D5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2">
                    <a:lumMod val="25000"/>
                  </a:schemeClr>
                </a:solidFill>
                <a:latin typeface="+mj-lt"/>
              </a:rPr>
              <a:t>Kickoff stakeholder conversations          on Crisis Rules package</a:t>
            </a:r>
            <a:endParaRPr lang="ru-RU" dirty="0">
              <a:solidFill>
                <a:schemeClr val="bg2">
                  <a:lumMod val="25000"/>
                </a:schemeClr>
              </a:solidFill>
              <a:latin typeface="+mj-lt"/>
            </a:endParaRPr>
          </a:p>
        </p:txBody>
      </p:sp>
      <p:sp>
        <p:nvSpPr>
          <p:cNvPr id="2" name="Title 1">
            <a:extLst>
              <a:ext uri="{FF2B5EF4-FFF2-40B4-BE49-F238E27FC236}">
                <a16:creationId xmlns:a16="http://schemas.microsoft.com/office/drawing/2014/main" id="{30C6CB4C-B5E1-4756-815D-BC6EC8E787FB}"/>
              </a:ext>
            </a:extLst>
          </p:cNvPr>
          <p:cNvSpPr>
            <a:spLocks noGrp="1"/>
          </p:cNvSpPr>
          <p:nvPr>
            <p:ph type="title"/>
          </p:nvPr>
        </p:nvSpPr>
        <p:spPr>
          <a:xfrm>
            <a:off x="3413351" y="5590317"/>
            <a:ext cx="8264299" cy="447268"/>
          </a:xfrm>
        </p:spPr>
        <p:txBody>
          <a:bodyPr>
            <a:normAutofit fontScale="90000"/>
          </a:bodyPr>
          <a:lstStyle/>
          <a:p>
            <a:r>
              <a:rPr lang="en-US" b="1" dirty="0">
                <a:solidFill>
                  <a:srgbClr val="002060"/>
                </a:solidFill>
                <a:latin typeface="+mn-lt"/>
                <a:cs typeface="Calibri" panose="020F0502020204030204" pitchFamily="34" charset="0"/>
              </a:rPr>
              <a:t>Strengthening Ohio’s Crisis System Roadmap</a:t>
            </a:r>
            <a:br>
              <a:rPr lang="en-US" dirty="0">
                <a:solidFill>
                  <a:srgbClr val="002060"/>
                </a:solidFill>
                <a:latin typeface="+mn-lt"/>
              </a:rPr>
            </a:br>
            <a:endParaRPr lang="ru-RU" dirty="0">
              <a:solidFill>
                <a:srgbClr val="002060"/>
              </a:solidFill>
              <a:latin typeface="+mn-lt"/>
            </a:endParaRPr>
          </a:p>
        </p:txBody>
      </p:sp>
      <p:sp>
        <p:nvSpPr>
          <p:cNvPr id="7" name="Text Placeholder 6">
            <a:extLst>
              <a:ext uri="{FF2B5EF4-FFF2-40B4-BE49-F238E27FC236}">
                <a16:creationId xmlns:a16="http://schemas.microsoft.com/office/drawing/2014/main" id="{FFA8FF1C-735A-4A06-B94C-EA601032196E}"/>
              </a:ext>
            </a:extLst>
          </p:cNvPr>
          <p:cNvSpPr>
            <a:spLocks noGrp="1"/>
          </p:cNvSpPr>
          <p:nvPr>
            <p:ph type="body" sz="quarter" idx="14"/>
          </p:nvPr>
        </p:nvSpPr>
        <p:spPr>
          <a:xfrm>
            <a:off x="6327182" y="5973168"/>
            <a:ext cx="4360034" cy="612588"/>
          </a:xfrm>
        </p:spPr>
        <p:txBody>
          <a:bodyPr>
            <a:normAutofit/>
          </a:bodyPr>
          <a:lstStyle/>
          <a:p>
            <a:pPr algn="r"/>
            <a:r>
              <a:rPr lang="en-US" sz="2400" i="0" dirty="0">
                <a:solidFill>
                  <a:schemeClr val="accent5">
                    <a:lumMod val="75000"/>
                  </a:schemeClr>
                </a:solidFill>
              </a:rPr>
              <a:t>Two-Year Plan </a:t>
            </a:r>
            <a:r>
              <a:rPr lang="en-US" sz="2400" dirty="0">
                <a:solidFill>
                  <a:schemeClr val="accent5">
                    <a:lumMod val="75000"/>
                  </a:schemeClr>
                </a:solidFill>
              </a:rPr>
              <a:t>– SFY 2023-2024</a:t>
            </a:r>
            <a:endParaRPr lang="ru-RU" sz="2400" dirty="0">
              <a:solidFill>
                <a:schemeClr val="accent5">
                  <a:lumMod val="75000"/>
                </a:schemeClr>
              </a:solidFill>
            </a:endParaRPr>
          </a:p>
        </p:txBody>
      </p:sp>
      <p:sp>
        <p:nvSpPr>
          <p:cNvPr id="52" name="Text Placeholder 52">
            <a:extLst>
              <a:ext uri="{FF2B5EF4-FFF2-40B4-BE49-F238E27FC236}">
                <a16:creationId xmlns:a16="http://schemas.microsoft.com/office/drawing/2014/main" id="{52C79D3B-A45C-45EB-A39C-848CD4FFE6FB}"/>
              </a:ext>
            </a:extLst>
          </p:cNvPr>
          <p:cNvSpPr txBox="1">
            <a:spLocks/>
          </p:cNvSpPr>
          <p:nvPr/>
        </p:nvSpPr>
        <p:spPr>
          <a:xfrm>
            <a:off x="3671397" y="754623"/>
            <a:ext cx="1796467" cy="193899"/>
          </a:xfrm>
          <a:prstGeom prst="rect">
            <a:avLst/>
          </a:prstGeom>
          <a:noFill/>
        </p:spPr>
        <p:txBody>
          <a:bodyPr vert="horz" wrap="square" lIns="0" tIns="0" rIns="0" bIns="0" rtlCol="0">
            <a:spAutoFit/>
          </a:bodyPr>
          <a:lstStyle>
            <a:lvl1pPr marL="0" indent="0" algn="ctr" defTabSz="914400" rtl="0" eaLnBrk="1" latinLnBrk="0" hangingPunct="1">
              <a:lnSpc>
                <a:spcPct val="90000"/>
              </a:lnSpc>
              <a:spcBef>
                <a:spcPts val="1000"/>
              </a:spcBef>
              <a:buFont typeface="Arial" panose="020B0604020202020204" pitchFamily="34" charset="0"/>
              <a:buNone/>
              <a:defRPr sz="1000" b="0" i="1" kern="1200">
                <a:solidFill>
                  <a:srgbClr val="454D5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rgbClr val="0F6FC3"/>
                </a:solidFill>
                <a:latin typeface="+mj-lt"/>
              </a:rPr>
              <a:t>988 Launch</a:t>
            </a:r>
            <a:r>
              <a:rPr lang="en-US" sz="1400" dirty="0">
                <a:latin typeface="+mj-lt"/>
              </a:rPr>
              <a:t>​</a:t>
            </a:r>
          </a:p>
        </p:txBody>
      </p:sp>
      <p:pic>
        <p:nvPicPr>
          <p:cNvPr id="66" name="Graphic 65" descr="Bullseye">
            <a:extLst>
              <a:ext uri="{FF2B5EF4-FFF2-40B4-BE49-F238E27FC236}">
                <a16:creationId xmlns:a16="http://schemas.microsoft.com/office/drawing/2014/main" id="{06F089BA-53AE-47BD-A3AA-484B15E556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26212" y="702372"/>
            <a:ext cx="253795" cy="253795"/>
          </a:xfrm>
          <a:prstGeom prst="rect">
            <a:avLst/>
          </a:prstGeom>
        </p:spPr>
      </p:pic>
      <p:sp>
        <p:nvSpPr>
          <p:cNvPr id="68" name="TextBox 67">
            <a:extLst>
              <a:ext uri="{FF2B5EF4-FFF2-40B4-BE49-F238E27FC236}">
                <a16:creationId xmlns:a16="http://schemas.microsoft.com/office/drawing/2014/main" id="{D418851C-939D-45CE-AFE4-D068D64E6941}"/>
              </a:ext>
            </a:extLst>
          </p:cNvPr>
          <p:cNvSpPr txBox="1"/>
          <p:nvPr/>
        </p:nvSpPr>
        <p:spPr>
          <a:xfrm>
            <a:off x="3496754" y="870294"/>
            <a:ext cx="2419259" cy="400110"/>
          </a:xfrm>
          <a:prstGeom prst="rect">
            <a:avLst/>
          </a:prstGeom>
          <a:noFill/>
        </p:spPr>
        <p:txBody>
          <a:bodyPr wrap="square">
            <a:spAutoFit/>
          </a:bodyPr>
          <a:lstStyle/>
          <a:p>
            <a:pPr algn="ctr"/>
            <a:r>
              <a:rPr lang="en-US" sz="1000" i="1" dirty="0">
                <a:solidFill>
                  <a:schemeClr val="bg2">
                    <a:lumMod val="25000"/>
                  </a:schemeClr>
                </a:solidFill>
                <a:latin typeface="+mj-lt"/>
              </a:rPr>
              <a:t>Successfully launched 988, ensuring statewide coverage</a:t>
            </a:r>
            <a:endParaRPr lang="ru-RU" sz="1000" i="1" dirty="0">
              <a:solidFill>
                <a:schemeClr val="bg2">
                  <a:lumMod val="25000"/>
                </a:schemeClr>
              </a:solidFill>
              <a:latin typeface="+mj-lt"/>
            </a:endParaRPr>
          </a:p>
        </p:txBody>
      </p:sp>
      <p:sp>
        <p:nvSpPr>
          <p:cNvPr id="69" name="Text Placeholder 28">
            <a:extLst>
              <a:ext uri="{FF2B5EF4-FFF2-40B4-BE49-F238E27FC236}">
                <a16:creationId xmlns:a16="http://schemas.microsoft.com/office/drawing/2014/main" id="{B3B42A95-CAC6-46AA-A87E-B27BB72CDC88}"/>
              </a:ext>
            </a:extLst>
          </p:cNvPr>
          <p:cNvSpPr txBox="1">
            <a:spLocks/>
          </p:cNvSpPr>
          <p:nvPr/>
        </p:nvSpPr>
        <p:spPr>
          <a:xfrm>
            <a:off x="5013967" y="2452161"/>
            <a:ext cx="1426007" cy="53692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500" b="0" i="0" kern="1200">
                <a:solidFill>
                  <a:srgbClr val="6F0066"/>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400" dirty="0">
                <a:solidFill>
                  <a:srgbClr val="0F6FC3"/>
                </a:solidFill>
              </a:rPr>
              <a:t>Board Crisis Assessments</a:t>
            </a:r>
            <a:endParaRPr lang="ru-RU" sz="1100" dirty="0">
              <a:solidFill>
                <a:srgbClr val="18579A"/>
              </a:solidFill>
            </a:endParaRPr>
          </a:p>
        </p:txBody>
      </p:sp>
      <p:pic>
        <p:nvPicPr>
          <p:cNvPr id="70" name="Graphic 69" descr="Bullseye">
            <a:extLst>
              <a:ext uri="{FF2B5EF4-FFF2-40B4-BE49-F238E27FC236}">
                <a16:creationId xmlns:a16="http://schemas.microsoft.com/office/drawing/2014/main" id="{E08698A4-E5E6-4207-B084-095284686A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40713" y="2412038"/>
            <a:ext cx="253795" cy="253795"/>
          </a:xfrm>
          <a:prstGeom prst="rect">
            <a:avLst/>
          </a:prstGeom>
        </p:spPr>
      </p:pic>
      <p:sp>
        <p:nvSpPr>
          <p:cNvPr id="71" name="Text Placeholder 25">
            <a:extLst>
              <a:ext uri="{FF2B5EF4-FFF2-40B4-BE49-F238E27FC236}">
                <a16:creationId xmlns:a16="http://schemas.microsoft.com/office/drawing/2014/main" id="{35372E84-04A7-4C04-8169-C346940BD9C0}"/>
              </a:ext>
            </a:extLst>
          </p:cNvPr>
          <p:cNvSpPr txBox="1">
            <a:spLocks/>
          </p:cNvSpPr>
          <p:nvPr/>
        </p:nvSpPr>
        <p:spPr>
          <a:xfrm>
            <a:off x="8269240" y="2866511"/>
            <a:ext cx="1635719" cy="224575"/>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000" b="0" i="1" kern="1200">
                <a:solidFill>
                  <a:srgbClr val="454D55"/>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dirty="0">
                <a:solidFill>
                  <a:schemeClr val="bg2">
                    <a:lumMod val="25000"/>
                  </a:schemeClr>
                </a:solidFill>
                <a:latin typeface="+mj-lt"/>
              </a:rPr>
              <a:t>Wellness Workforce and </a:t>
            </a:r>
          </a:p>
          <a:p>
            <a:pPr>
              <a:lnSpc>
                <a:spcPct val="100000"/>
              </a:lnSpc>
              <a:spcBef>
                <a:spcPts val="0"/>
              </a:spcBef>
            </a:pPr>
            <a:r>
              <a:rPr lang="en-US" dirty="0">
                <a:solidFill>
                  <a:schemeClr val="bg2">
                    <a:lumMod val="25000"/>
                  </a:schemeClr>
                </a:solidFill>
                <a:latin typeface="+mj-lt"/>
              </a:rPr>
              <a:t>Great Minds Fellowship Kickoff</a:t>
            </a:r>
          </a:p>
        </p:txBody>
      </p:sp>
      <p:sp>
        <p:nvSpPr>
          <p:cNvPr id="72" name="Text Placeholder 34">
            <a:extLst>
              <a:ext uri="{FF2B5EF4-FFF2-40B4-BE49-F238E27FC236}">
                <a16:creationId xmlns:a16="http://schemas.microsoft.com/office/drawing/2014/main" id="{ADD0208D-736F-469B-A946-6D782636E90B}"/>
              </a:ext>
            </a:extLst>
          </p:cNvPr>
          <p:cNvSpPr txBox="1">
            <a:spLocks/>
          </p:cNvSpPr>
          <p:nvPr/>
        </p:nvSpPr>
        <p:spPr>
          <a:xfrm>
            <a:off x="6864781" y="4551398"/>
            <a:ext cx="1558705" cy="461747"/>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500" b="0" i="0" kern="1200">
                <a:solidFill>
                  <a:srgbClr val="0C6D8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0F6FC3"/>
                </a:solidFill>
              </a:rPr>
              <a:t>Transportation Workgroup</a:t>
            </a:r>
          </a:p>
          <a:p>
            <a:endParaRPr lang="ru-RU" dirty="0">
              <a:solidFill>
                <a:srgbClr val="1C5396"/>
              </a:solidFill>
              <a:highlight>
                <a:srgbClr val="FFFF00"/>
              </a:highlight>
            </a:endParaRPr>
          </a:p>
        </p:txBody>
      </p:sp>
      <p:sp>
        <p:nvSpPr>
          <p:cNvPr id="95" name="Text Placeholder 94">
            <a:extLst>
              <a:ext uri="{FF2B5EF4-FFF2-40B4-BE49-F238E27FC236}">
                <a16:creationId xmlns:a16="http://schemas.microsoft.com/office/drawing/2014/main" id="{7C0ECD94-A4CB-4FB7-A7F7-AA32C0ED85DB}"/>
              </a:ext>
            </a:extLst>
          </p:cNvPr>
          <p:cNvSpPr>
            <a:spLocks noGrp="1"/>
          </p:cNvSpPr>
          <p:nvPr>
            <p:ph type="body" sz="quarter" idx="29"/>
          </p:nvPr>
        </p:nvSpPr>
        <p:spPr>
          <a:xfrm>
            <a:off x="2188092" y="4541503"/>
            <a:ext cx="1044000" cy="1044000"/>
          </a:xfrm>
          <a:solidFill>
            <a:srgbClr val="1264B0"/>
          </a:solidFill>
        </p:spPr>
        <p:txBody>
          <a:bodyPr/>
          <a:lstStyle/>
          <a:p>
            <a:r>
              <a:rPr lang="en-US" dirty="0"/>
              <a:t>2025</a:t>
            </a:r>
          </a:p>
        </p:txBody>
      </p:sp>
      <p:pic>
        <p:nvPicPr>
          <p:cNvPr id="58" name="Picture 57" descr="Text&#10;&#10;Description automatically generated">
            <a:extLst>
              <a:ext uri="{FF2B5EF4-FFF2-40B4-BE49-F238E27FC236}">
                <a16:creationId xmlns:a16="http://schemas.microsoft.com/office/drawing/2014/main" id="{423E8D8E-0721-4565-87B1-CEB1362298BE}"/>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54724" y="303773"/>
            <a:ext cx="2951699" cy="706198"/>
          </a:xfrm>
          <a:prstGeom prst="rect">
            <a:avLst/>
          </a:prstGeom>
        </p:spPr>
      </p:pic>
    </p:spTree>
    <p:extLst>
      <p:ext uri="{BB962C8B-B14F-4D97-AF65-F5344CB8AC3E}">
        <p14:creationId xmlns:p14="http://schemas.microsoft.com/office/powerpoint/2010/main" val="257717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54773E-089D-45AF-89A2-256250D2BF8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yriad Pro Light" panose="020B0603030403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AD8715-8B72-4533-8331-6C3E48E361D0}" type="slidenum">
              <a:rPr kumimoji="0" lang="en-US" sz="1200" b="0" i="0" u="none" strike="noStrike" kern="1200" cap="none" spc="0" normalizeH="0" baseline="0" noProof="0" smtClean="0">
                <a:ln>
                  <a:noFill/>
                </a:ln>
                <a:solidFill>
                  <a:prstClr val="black">
                    <a:tint val="75000"/>
                  </a:prstClr>
                </a:solidFill>
                <a:effectLst/>
                <a:uLnTx/>
                <a:uFillTx/>
                <a:latin typeface="Myriad Pro Light" panose="020B06030304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Myriad Pro Light" panose="020B0603030403020204" pitchFamily="34" charset="0"/>
              <a:ea typeface="+mn-ea"/>
              <a:cs typeface="+mn-cs"/>
            </a:endParaRPr>
          </a:p>
        </p:txBody>
      </p:sp>
      <p:sp>
        <p:nvSpPr>
          <p:cNvPr id="3" name="Title 1">
            <a:extLst>
              <a:ext uri="{FF2B5EF4-FFF2-40B4-BE49-F238E27FC236}">
                <a16:creationId xmlns:a16="http://schemas.microsoft.com/office/drawing/2014/main" id="{DBD77799-9E20-40F3-992C-208B93C74C13}"/>
              </a:ext>
            </a:extLst>
          </p:cNvPr>
          <p:cNvSpPr txBox="1">
            <a:spLocks/>
          </p:cNvSpPr>
          <p:nvPr/>
        </p:nvSpPr>
        <p:spPr>
          <a:xfrm>
            <a:off x="344936" y="4018999"/>
            <a:ext cx="5618541" cy="1671711"/>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yriad Pro Light" panose="020B0603030403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j-cs"/>
              </a:rPr>
              <a:t>Building 988 Suicide and Crisis Response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2A2F36"/>
                </a:solidFill>
                <a:effectLst/>
                <a:uLnTx/>
                <a:uFillTx/>
                <a:latin typeface="Source Sans Pro Light" panose="020B0403030403020204" pitchFamily="34" charset="0"/>
                <a:ea typeface="Source Sans Pro Light" panose="020B0403030403020204" pitchFamily="34" charset="0"/>
                <a:cs typeface="Calibri" panose="020F0502020204030204" pitchFamily="34" charset="0"/>
              </a:rPr>
              <a:t>$</a:t>
            </a:r>
            <a:r>
              <a:rPr kumimoji="0" lang="en-US" sz="2000" b="0" i="0" u="none" strike="noStrike" kern="1200" cap="none" spc="0" normalizeH="0" baseline="0" noProof="0" dirty="0" err="1">
                <a:ln>
                  <a:noFill/>
                </a:ln>
                <a:solidFill>
                  <a:srgbClr val="2A2F36"/>
                </a:solidFill>
                <a:effectLst/>
                <a:uLnTx/>
                <a:uFillTx/>
                <a:latin typeface="Source Sans Pro Light" panose="020B0403030403020204" pitchFamily="34" charset="0"/>
                <a:ea typeface="Source Sans Pro Light" panose="020B0403030403020204" pitchFamily="34" charset="0"/>
                <a:cs typeface="Calibri" panose="020F0502020204030204" pitchFamily="34" charset="0"/>
              </a:rPr>
              <a:t>86.5M</a:t>
            </a:r>
            <a:r>
              <a:rPr kumimoji="0" lang="en-US" sz="2000" b="0" i="0" u="none" strike="noStrike" kern="1200" cap="none" spc="0" normalizeH="0" baseline="0" noProof="0" dirty="0">
                <a:ln>
                  <a:noFill/>
                </a:ln>
                <a:solidFill>
                  <a:srgbClr val="2A2F36"/>
                </a:solidFill>
                <a:effectLst/>
                <a:uLnTx/>
                <a:uFillTx/>
                <a:latin typeface="Source Sans Pro Light" panose="020B0403030403020204" pitchFamily="34" charset="0"/>
                <a:ea typeface="Source Sans Pro Light" panose="020B0403030403020204" pitchFamily="34" charset="0"/>
                <a:cs typeface="Calibri" panose="020F0502020204030204" pitchFamily="34" charset="0"/>
              </a:rPr>
              <a:t> across the biennium</a:t>
            </a:r>
            <a:endParaRPr kumimoji="0" lang="en-US" sz="2000" b="0" i="0" u="none" strike="noStrike" kern="1200" cap="none" spc="0" normalizeH="0" baseline="0" noProof="0" dirty="0">
              <a:ln>
                <a:noFill/>
              </a:ln>
              <a:solidFill>
                <a:srgbClr val="2A2F36"/>
              </a:solidFill>
              <a:effectLst/>
              <a:uLnTx/>
              <a:uFillTx/>
              <a:latin typeface="Source Sans Pro Light" panose="020B0403030403020204" pitchFamily="34" charset="0"/>
              <a:ea typeface="Source Sans Pro Light" panose="020B0403030403020204" pitchFamily="34" charset="0"/>
              <a:cs typeface="+mj-cs"/>
            </a:endParaRPr>
          </a:p>
        </p:txBody>
      </p:sp>
      <p:sp>
        <p:nvSpPr>
          <p:cNvPr id="5" name="Rectangle 4">
            <a:extLst>
              <a:ext uri="{FF2B5EF4-FFF2-40B4-BE49-F238E27FC236}">
                <a16:creationId xmlns:a16="http://schemas.microsoft.com/office/drawing/2014/main" id="{6328DE84-66CE-4F4D-B61F-83D60014B658}"/>
              </a:ext>
            </a:extLst>
          </p:cNvPr>
          <p:cNvSpPr/>
          <p:nvPr/>
        </p:nvSpPr>
        <p:spPr>
          <a:xfrm>
            <a:off x="5963477" y="295141"/>
            <a:ext cx="5712708" cy="6290297"/>
          </a:xfrm>
          <a:prstGeom prst="rect">
            <a:avLst/>
          </a:prstGeom>
          <a:solidFill>
            <a:schemeClr val="bg1"/>
          </a:solidFill>
          <a:ln>
            <a:solidFill>
              <a:schemeClr val="accent2"/>
            </a:solidFill>
          </a:ln>
        </p:spPr>
        <p:style>
          <a:lnRef idx="1">
            <a:schemeClr val="accent5"/>
          </a:lnRef>
          <a:fillRef idx="2">
            <a:schemeClr val="accent5"/>
          </a:fillRef>
          <a:effectRef idx="1">
            <a:schemeClr val="accent5"/>
          </a:effectRef>
          <a:fontRef idx="minor">
            <a:schemeClr val="dk1"/>
          </a:fontRef>
        </p:style>
        <p:txBody>
          <a:bodyPr rtlCol="0" anchor="t"/>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rPr>
              <a:t>PRIORITY</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Source Sans Pro"/>
                <a:ea typeface="Calibri" panose="020F0502020204030204" pitchFamily="34" charset="0"/>
                <a:cs typeface="Calibri" panose="020F0502020204030204" pitchFamily="34" charset="0"/>
              </a:rPr>
              <a:t>Provide Ohioans in crisis with an appropriate behavioral healthcare response, connect them to needed supports close to home, and reduce the burden on local law enforcement and emergency departments through:</a:t>
            </a:r>
          </a:p>
          <a:p>
            <a:pPr marL="0" marR="0" lvl="0" indent="0" algn="l" defTabSz="457200" rtl="0" eaLnBrk="1" fontAlgn="auto" latinLnBrk="0" hangingPunct="1">
              <a:lnSpc>
                <a:spcPct val="115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Source Sans Pro"/>
              <a:ea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000000"/>
                </a:solidFill>
                <a:effectLst/>
                <a:uLnTx/>
                <a:uFillTx/>
                <a:latin typeface="Source Sans Pro"/>
                <a:ea typeface="Calibri" panose="020F0502020204030204" pitchFamily="34" charset="0"/>
                <a:cs typeface="Calibri" panose="020F0502020204030204" pitchFamily="34" charset="0"/>
              </a:rPr>
              <a:t>Supporting the ongoing operations and strengthening of 988 and crisis services in Ohio.</a:t>
            </a:r>
          </a:p>
          <a:p>
            <a:pPr marL="0" marR="0" lvl="0" indent="0" algn="l" defTabSz="457200" rtl="0" eaLnBrk="1" fontAlgn="auto" latinLnBrk="0" hangingPunct="1">
              <a:lnSpc>
                <a:spcPct val="115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000000"/>
                </a:solidFill>
                <a:effectLst/>
                <a:uLnTx/>
                <a:uFillTx/>
                <a:latin typeface="Source Sans Pro"/>
                <a:ea typeface="Calibri" panose="020F0502020204030204" pitchFamily="34" charset="0"/>
                <a:cs typeface="Calibri" panose="020F0502020204030204" pitchFamily="34" charset="0"/>
              </a:rPr>
              <a:t>Flexible funding to help grow Ohio’s local crisis services and infrastructure through locally identified needs and gaps that provide Ohioans with an appropriate response and safe place to have their crisis needs met.</a:t>
            </a:r>
            <a:endParaRPr kumimoji="0" lang="en-US" sz="2000" b="0" i="0" u="none" strike="noStrike" kern="1200" cap="none" spc="0" normalizeH="0" baseline="0" noProof="0" dirty="0">
              <a:ln>
                <a:noFill/>
              </a:ln>
              <a:solidFill>
                <a:prstClr val="black"/>
              </a:solidFill>
              <a:effectLst/>
              <a:uLnTx/>
              <a:uFillTx/>
              <a:latin typeface="Source Sans Pro"/>
              <a:ea typeface="Calibri" panose="020F0502020204030204" pitchFamily="34" charset="0"/>
              <a:cs typeface="Arial" panose="020B0604020202020204" pitchFamily="34" charset="0"/>
            </a:endParaRPr>
          </a:p>
        </p:txBody>
      </p:sp>
      <p:pic>
        <p:nvPicPr>
          <p:cNvPr id="7" name="Picture 6" descr="A person in a white shirt&#10;&#10;Description automatically generated with medium confidence">
            <a:extLst>
              <a:ext uri="{FF2B5EF4-FFF2-40B4-BE49-F238E27FC236}">
                <a16:creationId xmlns:a16="http://schemas.microsoft.com/office/drawing/2014/main" id="{F88D7CF7-B67E-44BA-86FD-5865755A8A54}"/>
              </a:ext>
            </a:extLst>
          </p:cNvPr>
          <p:cNvPicPr>
            <a:picLocks noChangeAspect="1"/>
          </p:cNvPicPr>
          <p:nvPr/>
        </p:nvPicPr>
        <p:blipFill>
          <a:blip r:embed="rId3"/>
          <a:stretch>
            <a:fillRect/>
          </a:stretch>
        </p:blipFill>
        <p:spPr>
          <a:xfrm>
            <a:off x="712323" y="334898"/>
            <a:ext cx="4583018" cy="3547256"/>
          </a:xfrm>
          <a:prstGeom prst="rect">
            <a:avLst/>
          </a:prstGeom>
        </p:spPr>
      </p:pic>
      <p:sp>
        <p:nvSpPr>
          <p:cNvPr id="8" name="Rectangle 7">
            <a:extLst>
              <a:ext uri="{FF2B5EF4-FFF2-40B4-BE49-F238E27FC236}">
                <a16:creationId xmlns:a16="http://schemas.microsoft.com/office/drawing/2014/main" id="{FD029358-F3B2-4C97-B980-C6486E4B9C24}"/>
              </a:ext>
            </a:extLst>
          </p:cNvPr>
          <p:cNvSpPr/>
          <p:nvPr/>
        </p:nvSpPr>
        <p:spPr>
          <a:xfrm>
            <a:off x="3926172" y="2210443"/>
            <a:ext cx="1702239" cy="1671711"/>
          </a:xfrm>
          <a:prstGeom prst="rect">
            <a:avLst/>
          </a:prstGeom>
          <a:solidFill>
            <a:srgbClr val="0111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phic 4">
            <a:extLst>
              <a:ext uri="{FF2B5EF4-FFF2-40B4-BE49-F238E27FC236}">
                <a16:creationId xmlns:a16="http://schemas.microsoft.com/office/drawing/2014/main" id="{38FCF956-9A74-426F-B7AA-E4ECC5B6FDC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17619" y="2255809"/>
            <a:ext cx="1521341" cy="1521341"/>
          </a:xfrm>
          <a:prstGeom prst="rect">
            <a:avLst/>
          </a:prstGeom>
        </p:spPr>
      </p:pic>
      <p:sp>
        <p:nvSpPr>
          <p:cNvPr id="10" name="TextBox 9">
            <a:extLst>
              <a:ext uri="{FF2B5EF4-FFF2-40B4-BE49-F238E27FC236}">
                <a16:creationId xmlns:a16="http://schemas.microsoft.com/office/drawing/2014/main" id="{B10FF305-0F93-4C0B-8EC8-8AA1156E3C9D}"/>
              </a:ext>
            </a:extLst>
          </p:cNvPr>
          <p:cNvSpPr txBox="1"/>
          <p:nvPr/>
        </p:nvSpPr>
        <p:spPr>
          <a:xfrm>
            <a:off x="7215812" y="5392901"/>
            <a:ext cx="4366206"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rPr>
              <a:t>REAL RESULTS FOR OHIOANS</a:t>
            </a:r>
            <a:endParaRPr kumimoji="0" lang="en-US" sz="2800" b="1" i="0" u="none" strike="noStrike" kern="1200" cap="none" spc="0" normalizeH="0" baseline="0" noProof="0" dirty="0">
              <a:ln>
                <a:noFill/>
              </a:ln>
              <a:solidFill>
                <a:srgbClr val="850729"/>
              </a:solidFill>
              <a:effectLst/>
              <a:uLnTx/>
              <a:uFillTx/>
              <a:latin typeface="Source Sans Pro"/>
              <a:ea typeface="+mn-ea"/>
              <a:cs typeface="Aharoni" panose="02010803020104030203" pitchFamily="2" charset="-79"/>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ource Sans Pro Light" panose="020B0403030403020204" pitchFamily="34" charset="0"/>
                <a:ea typeface="Source Sans Pro Light" panose="020B0403030403020204" pitchFamily="34" charset="0"/>
                <a:cs typeface="+mn-cs"/>
              </a:rPr>
              <a:t>Ohio’s 988 Lifeline Centers answer over 11,000 calls, chats, and texts each month from Ohioans and their families reaching out for help.</a:t>
            </a:r>
            <a:endParaRPr kumimoji="0" lang="en-US" sz="2000" b="1" i="0" u="none" strike="noStrike" kern="1200" cap="none" spc="0" normalizeH="0" baseline="0" noProof="0" dirty="0">
              <a:ln>
                <a:noFill/>
              </a:ln>
              <a:solidFill>
                <a:srgbClr val="850729"/>
              </a:solidFill>
              <a:effectLst/>
              <a:uLnTx/>
              <a:uFillTx/>
              <a:latin typeface="Source Sans Pro Light" panose="020B0403030403020204" pitchFamily="34" charset="0"/>
              <a:ea typeface="Source Sans Pro Light" panose="020B0403030403020204" pitchFamily="34" charset="0"/>
              <a:cs typeface="Aharoni" panose="02010803020104030203" pitchFamily="2" charset="-79"/>
            </a:endParaRPr>
          </a:p>
        </p:txBody>
      </p:sp>
      <p:cxnSp>
        <p:nvCxnSpPr>
          <p:cNvPr id="11" name="Straight Connector 10">
            <a:extLst>
              <a:ext uri="{FF2B5EF4-FFF2-40B4-BE49-F238E27FC236}">
                <a16:creationId xmlns:a16="http://schemas.microsoft.com/office/drawing/2014/main" id="{3112DDDB-83E3-4A8E-BD7A-B046544D965C}"/>
              </a:ext>
            </a:extLst>
          </p:cNvPr>
          <p:cNvCxnSpPr/>
          <p:nvPr/>
        </p:nvCxnSpPr>
        <p:spPr>
          <a:xfrm>
            <a:off x="6189785" y="5257792"/>
            <a:ext cx="5257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Graphic 11" descr="Clipboard Partially Checked with solid fill">
            <a:extLst>
              <a:ext uri="{FF2B5EF4-FFF2-40B4-BE49-F238E27FC236}">
                <a16:creationId xmlns:a16="http://schemas.microsoft.com/office/drawing/2014/main" id="{AF780290-52CD-4279-BCF7-A3BA187EB7F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51829" y="5392901"/>
            <a:ext cx="1183249" cy="1183249"/>
          </a:xfrm>
          <a:prstGeom prst="rect">
            <a:avLst/>
          </a:prstGeom>
        </p:spPr>
      </p:pic>
    </p:spTree>
    <p:extLst>
      <p:ext uri="{BB962C8B-B14F-4D97-AF65-F5344CB8AC3E}">
        <p14:creationId xmlns:p14="http://schemas.microsoft.com/office/powerpoint/2010/main" val="2367299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D9EB5-6893-4046-98D0-1AA2BADC7D20}"/>
              </a:ext>
            </a:extLst>
          </p:cNvPr>
          <p:cNvSpPr>
            <a:spLocks noGrp="1"/>
          </p:cNvSpPr>
          <p:nvPr>
            <p:ph type="title"/>
          </p:nvPr>
        </p:nvSpPr>
        <p:spPr/>
        <p:txBody>
          <a:bodyPr>
            <a:normAutofit/>
          </a:bodyPr>
          <a:lstStyle/>
          <a:p>
            <a:r>
              <a:rPr lang="en-US" sz="4400" dirty="0"/>
              <a:t>Crisis response &amp; treatment</a:t>
            </a:r>
          </a:p>
        </p:txBody>
      </p:sp>
      <p:graphicFrame>
        <p:nvGraphicFramePr>
          <p:cNvPr id="5" name="Content Placeholder 4">
            <a:extLst>
              <a:ext uri="{FF2B5EF4-FFF2-40B4-BE49-F238E27FC236}">
                <a16:creationId xmlns:a16="http://schemas.microsoft.com/office/drawing/2014/main" id="{A815BC3F-C36D-4FCD-A110-A77879E02436}"/>
              </a:ext>
            </a:extLst>
          </p:cNvPr>
          <p:cNvGraphicFramePr>
            <a:graphicFrameLocks noGrp="1"/>
          </p:cNvGraphicFramePr>
          <p:nvPr>
            <p:ph idx="1"/>
            <p:extLst>
              <p:ext uri="{D42A27DB-BD31-4B8C-83A1-F6EECF244321}">
                <p14:modId xmlns:p14="http://schemas.microsoft.com/office/powerpoint/2010/main" val="3044101409"/>
              </p:ext>
            </p:extLst>
          </p:nvPr>
        </p:nvGraphicFramePr>
        <p:xfrm>
          <a:off x="2805901" y="1443842"/>
          <a:ext cx="10255469" cy="45930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3EE7220-A593-4658-AB36-2F2675AAEE10}"/>
              </a:ext>
            </a:extLst>
          </p:cNvPr>
          <p:cNvSpPr txBox="1"/>
          <p:nvPr/>
        </p:nvSpPr>
        <p:spPr>
          <a:xfrm>
            <a:off x="568037" y="1985565"/>
            <a:ext cx="3228107" cy="3108543"/>
          </a:xfrm>
          <a:prstGeom prst="rect">
            <a:avLst/>
          </a:prstGeom>
          <a:solidFill>
            <a:schemeClr val="accent1">
              <a:lumMod val="50000"/>
            </a:schemeClr>
          </a:solidFill>
          <a:ln w="41275">
            <a:solidFill>
              <a:schemeClr val="accent1">
                <a:lumMod val="50000"/>
              </a:schemeClr>
            </a:solidFill>
          </a:ln>
        </p:spPr>
        <p:txBody>
          <a:bodyPr wrap="square" rtlCol="0">
            <a:spAutoFit/>
          </a:bodyPr>
          <a:lstStyle/>
          <a:p>
            <a:r>
              <a:rPr lang="en-US" sz="2800" dirty="0">
                <a:solidFill>
                  <a:schemeClr val="bg2"/>
                </a:solidFill>
              </a:rPr>
              <a:t>DRIVING DOWN:</a:t>
            </a:r>
          </a:p>
          <a:p>
            <a:endParaRPr lang="en-US" sz="2800" dirty="0">
              <a:solidFill>
                <a:schemeClr val="bg2"/>
              </a:solidFill>
            </a:endParaRPr>
          </a:p>
          <a:p>
            <a:pPr marL="457200" indent="-457200">
              <a:buClr>
                <a:schemeClr val="bg1"/>
              </a:buClr>
              <a:buFont typeface="Symbol" panose="05050102010706020507" pitchFamily="18" charset="2"/>
              <a:buChar char="¯"/>
            </a:pPr>
            <a:r>
              <a:rPr lang="en-US" sz="2800" dirty="0">
                <a:solidFill>
                  <a:schemeClr val="bg2"/>
                </a:solidFill>
              </a:rPr>
              <a:t>ED  Visits</a:t>
            </a:r>
          </a:p>
          <a:p>
            <a:pPr marL="457200" indent="-457200">
              <a:buClr>
                <a:schemeClr val="bg1"/>
              </a:buClr>
              <a:buFont typeface="Symbol" panose="05050102010706020507" pitchFamily="18" charset="2"/>
              <a:buChar char="¯"/>
            </a:pPr>
            <a:r>
              <a:rPr lang="en-US" sz="2800" dirty="0">
                <a:solidFill>
                  <a:schemeClr val="bg2"/>
                </a:solidFill>
              </a:rPr>
              <a:t>Hospitalizations</a:t>
            </a:r>
          </a:p>
          <a:p>
            <a:pPr marL="457200" indent="-457200">
              <a:buClr>
                <a:schemeClr val="bg1"/>
              </a:buClr>
              <a:buFont typeface="Symbol" panose="05050102010706020507" pitchFamily="18" charset="2"/>
              <a:buChar char="¯"/>
            </a:pPr>
            <a:r>
              <a:rPr lang="en-US" sz="2800" dirty="0">
                <a:solidFill>
                  <a:schemeClr val="bg2"/>
                </a:solidFill>
              </a:rPr>
              <a:t>Out of Home Placements</a:t>
            </a:r>
          </a:p>
          <a:p>
            <a:pPr marL="457200" indent="-457200">
              <a:buClr>
                <a:schemeClr val="bg1"/>
              </a:buClr>
              <a:buFont typeface="Symbol" panose="05050102010706020507" pitchFamily="18" charset="2"/>
              <a:buChar char="¯"/>
            </a:pPr>
            <a:r>
              <a:rPr lang="en-US" sz="2800" dirty="0">
                <a:solidFill>
                  <a:schemeClr val="bg2"/>
                </a:solidFill>
              </a:rPr>
              <a:t>Arrests/Jail Stays</a:t>
            </a:r>
          </a:p>
        </p:txBody>
      </p:sp>
    </p:spTree>
    <p:extLst>
      <p:ext uri="{BB962C8B-B14F-4D97-AF65-F5344CB8AC3E}">
        <p14:creationId xmlns:p14="http://schemas.microsoft.com/office/powerpoint/2010/main" val="2735600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775B7-26AA-4C4C-9B1D-06D7376A59D8}"/>
              </a:ext>
            </a:extLst>
          </p:cNvPr>
          <p:cNvSpPr>
            <a:spLocks noGrp="1"/>
          </p:cNvSpPr>
          <p:nvPr>
            <p:ph type="title"/>
          </p:nvPr>
        </p:nvSpPr>
        <p:spPr>
          <a:xfrm>
            <a:off x="273627" y="513438"/>
            <a:ext cx="11644745" cy="733471"/>
          </a:xfrm>
        </p:spPr>
        <p:txBody>
          <a:bodyPr anchor="t">
            <a:normAutofit/>
          </a:bodyPr>
          <a:lstStyle/>
          <a:p>
            <a:r>
              <a:rPr lang="en-US" dirty="0"/>
              <a:t>Mobile Response and Stabilization Services (MRSS)</a:t>
            </a:r>
          </a:p>
        </p:txBody>
      </p:sp>
      <p:sp>
        <p:nvSpPr>
          <p:cNvPr id="9" name="Content Placeholder 8">
            <a:extLst>
              <a:ext uri="{FF2B5EF4-FFF2-40B4-BE49-F238E27FC236}">
                <a16:creationId xmlns:a16="http://schemas.microsoft.com/office/drawing/2014/main" id="{3B11229B-E7E4-4395-A3EF-E9265A295C60}"/>
              </a:ext>
            </a:extLst>
          </p:cNvPr>
          <p:cNvSpPr>
            <a:spLocks noGrp="1"/>
          </p:cNvSpPr>
          <p:nvPr>
            <p:ph sz="half" idx="1"/>
          </p:nvPr>
        </p:nvSpPr>
        <p:spPr>
          <a:xfrm>
            <a:off x="812831" y="1486351"/>
            <a:ext cx="6180629" cy="4093261"/>
          </a:xfrm>
        </p:spPr>
        <p:txBody>
          <a:bodyPr>
            <a:normAutofit fontScale="77500" lnSpcReduction="20000"/>
          </a:bodyPr>
          <a:lstStyle/>
          <a:p>
            <a:pPr marL="0" indent="0">
              <a:buNone/>
            </a:pPr>
            <a:r>
              <a:rPr lang="en-US" sz="2800" dirty="0"/>
              <a:t>Current: </a:t>
            </a:r>
          </a:p>
          <a:p>
            <a:r>
              <a:rPr lang="en-US" sz="2800" dirty="0"/>
              <a:t>23 organizations provide MRSS </a:t>
            </a:r>
          </a:p>
          <a:p>
            <a:r>
              <a:rPr lang="en-US" sz="2800" dirty="0"/>
              <a:t>Available in 39 counties </a:t>
            </a:r>
          </a:p>
          <a:p>
            <a:r>
              <a:rPr lang="en-US" sz="2800" dirty="0"/>
              <a:t>8 providers operate 24/7</a:t>
            </a:r>
          </a:p>
          <a:p>
            <a:r>
              <a:rPr lang="en-US" sz="2800" dirty="0"/>
              <a:t>State-wide call center operates 24/7</a:t>
            </a:r>
          </a:p>
          <a:p>
            <a:r>
              <a:rPr lang="en-US" sz="2800" dirty="0"/>
              <a:t>Last year more than 5,500 calls</a:t>
            </a:r>
          </a:p>
          <a:p>
            <a:pPr marL="0" indent="0">
              <a:buNone/>
            </a:pPr>
            <a:endParaRPr lang="en-US" sz="2800" dirty="0"/>
          </a:p>
          <a:p>
            <a:pPr marL="0" indent="0" algn="ctr">
              <a:buNone/>
            </a:pPr>
            <a:r>
              <a:rPr lang="en-US" sz="2800" b="1" dirty="0">
                <a:solidFill>
                  <a:schemeClr val="accent1">
                    <a:lumMod val="75000"/>
                  </a:schemeClr>
                </a:solidFill>
              </a:rPr>
              <a:t>PLAN TO GO STATEWIDE IN JULY 2024</a:t>
            </a:r>
          </a:p>
          <a:p>
            <a:pPr marL="0" indent="0" algn="ctr">
              <a:buNone/>
            </a:pPr>
            <a:r>
              <a:rPr lang="en-US" sz="2800" i="1" dirty="0">
                <a:solidFill>
                  <a:schemeClr val="accent1">
                    <a:lumMod val="75000"/>
                  </a:schemeClr>
                </a:solidFill>
              </a:rPr>
              <a:t>Watch NewsNow for opportunities </a:t>
            </a:r>
          </a:p>
          <a:p>
            <a:pPr marL="0" indent="0" algn="ctr">
              <a:buNone/>
            </a:pPr>
            <a:r>
              <a:rPr lang="en-US" sz="2800" i="1" dirty="0">
                <a:solidFill>
                  <a:schemeClr val="accent1">
                    <a:lumMod val="75000"/>
                  </a:schemeClr>
                </a:solidFill>
              </a:rPr>
              <a:t>for public comment.</a:t>
            </a:r>
          </a:p>
        </p:txBody>
      </p:sp>
      <p:pic>
        <p:nvPicPr>
          <p:cNvPr id="13" name="Graphic 12" descr="Circles with arrows outline">
            <a:extLst>
              <a:ext uri="{FF2B5EF4-FFF2-40B4-BE49-F238E27FC236}">
                <a16:creationId xmlns:a16="http://schemas.microsoft.com/office/drawing/2014/main" id="{72489573-CE9E-44B0-88AF-EED2CBD9B79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18151" y="925738"/>
            <a:ext cx="4093261" cy="4093261"/>
          </a:xfrm>
          <a:prstGeom prst="rect">
            <a:avLst/>
          </a:prstGeom>
        </p:spPr>
      </p:pic>
      <p:sp>
        <p:nvSpPr>
          <p:cNvPr id="4" name="Slide Number Placeholder 3">
            <a:extLst>
              <a:ext uri="{FF2B5EF4-FFF2-40B4-BE49-F238E27FC236}">
                <a16:creationId xmlns:a16="http://schemas.microsoft.com/office/drawing/2014/main" id="{C925471B-A060-4CC2-BBED-9094510DAC6B}"/>
              </a:ext>
            </a:extLst>
          </p:cNvPr>
          <p:cNvSpPr>
            <a:spLocks noGrp="1"/>
          </p:cNvSpPr>
          <p:nvPr>
            <p:ph type="sldNum" sz="quarter" idx="11"/>
          </p:nvPr>
        </p:nvSpPr>
        <p:spPr>
          <a:xfrm>
            <a:off x="9067800" y="6356350"/>
            <a:ext cx="2743200" cy="365125"/>
          </a:xfrm>
        </p:spPr>
        <p:txBody>
          <a:bodyPr anchor="ctr">
            <a:normAutofit/>
          </a:bodyPr>
          <a:lstStyle/>
          <a:p>
            <a:pPr>
              <a:spcAft>
                <a:spcPts val="600"/>
              </a:spcAft>
            </a:pPr>
            <a:fld id="{383B7B7A-CDDA-7C44-B1B0-1F1E45567B3B}" type="slidenum">
              <a:rPr lang="en-US" smtClean="0"/>
              <a:pPr>
                <a:spcAft>
                  <a:spcPts val="600"/>
                </a:spcAft>
              </a:pPr>
              <a:t>8</a:t>
            </a:fld>
            <a:endParaRPr lang="en-US"/>
          </a:p>
        </p:txBody>
      </p:sp>
      <p:pic>
        <p:nvPicPr>
          <p:cNvPr id="1026" name="Picture 2" descr="MRSS | Practice Standards - Wraparound Ohio">
            <a:extLst>
              <a:ext uri="{FF2B5EF4-FFF2-40B4-BE49-F238E27FC236}">
                <a16:creationId xmlns:a16="http://schemas.microsoft.com/office/drawing/2014/main" id="{1607F167-6D5B-4B7C-BBA0-6CEE6BD73D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0559" y="5017637"/>
            <a:ext cx="4076700" cy="112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770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01086-4B6B-448C-AD61-668A5AD42DCD}"/>
              </a:ext>
            </a:extLst>
          </p:cNvPr>
          <p:cNvSpPr>
            <a:spLocks noGrp="1"/>
          </p:cNvSpPr>
          <p:nvPr>
            <p:ph type="title"/>
          </p:nvPr>
        </p:nvSpPr>
        <p:spPr>
          <a:xfrm>
            <a:off x="381000" y="529142"/>
            <a:ext cx="11430000" cy="1325563"/>
          </a:xfrm>
        </p:spPr>
        <p:txBody>
          <a:bodyPr>
            <a:normAutofit/>
          </a:bodyPr>
          <a:lstStyle/>
          <a:p>
            <a:r>
              <a:rPr lang="en-US" sz="4000" dirty="0"/>
              <a:t>988 suicide &amp; crisis lifeline</a:t>
            </a:r>
          </a:p>
        </p:txBody>
      </p:sp>
      <p:sp>
        <p:nvSpPr>
          <p:cNvPr id="3" name="Content Placeholder 2">
            <a:extLst>
              <a:ext uri="{FF2B5EF4-FFF2-40B4-BE49-F238E27FC236}">
                <a16:creationId xmlns:a16="http://schemas.microsoft.com/office/drawing/2014/main" id="{2D22FF07-A993-4A8D-BF09-6E6E1D1D18AC}"/>
              </a:ext>
            </a:extLst>
          </p:cNvPr>
          <p:cNvSpPr>
            <a:spLocks noGrp="1"/>
          </p:cNvSpPr>
          <p:nvPr>
            <p:ph sz="half" idx="1"/>
          </p:nvPr>
        </p:nvSpPr>
        <p:spPr>
          <a:xfrm>
            <a:off x="1129144" y="1191924"/>
            <a:ext cx="8998527" cy="3366221"/>
          </a:xfrm>
        </p:spPr>
        <p:txBody>
          <a:bodyPr>
            <a:normAutofit/>
          </a:bodyPr>
          <a:lstStyle/>
          <a:p>
            <a:r>
              <a:rPr lang="en-US" sz="3200" dirty="0"/>
              <a:t>Expanding capacity </a:t>
            </a:r>
          </a:p>
          <a:p>
            <a:r>
              <a:rPr lang="en-US" sz="3200" dirty="0"/>
              <a:t>Helping more Ohioans </a:t>
            </a:r>
          </a:p>
          <a:p>
            <a:pPr lvl="1"/>
            <a:r>
              <a:rPr lang="en-US" sz="3200" dirty="0"/>
              <a:t>11,000 calls/chats/texts each month</a:t>
            </a:r>
          </a:p>
          <a:p>
            <a:r>
              <a:rPr lang="en-US" sz="3200" dirty="0"/>
              <a:t>Public awareness campaign</a:t>
            </a:r>
          </a:p>
          <a:p>
            <a:endParaRPr lang="en-US" dirty="0"/>
          </a:p>
        </p:txBody>
      </p:sp>
      <p:sp>
        <p:nvSpPr>
          <p:cNvPr id="5" name="Slide Number Placeholder 4">
            <a:extLst>
              <a:ext uri="{FF2B5EF4-FFF2-40B4-BE49-F238E27FC236}">
                <a16:creationId xmlns:a16="http://schemas.microsoft.com/office/drawing/2014/main" id="{4C2146EE-37B1-4A4F-85F0-68BE40DCC562}"/>
              </a:ext>
            </a:extLst>
          </p:cNvPr>
          <p:cNvSpPr>
            <a:spLocks noGrp="1"/>
          </p:cNvSpPr>
          <p:nvPr>
            <p:ph type="sldNum" sz="quarter" idx="11"/>
          </p:nvPr>
        </p:nvSpPr>
        <p:spPr/>
        <p:txBody>
          <a:bodyPr/>
          <a:lstStyle/>
          <a:p>
            <a:fld id="{383B7B7A-CDDA-7C44-B1B0-1F1E45567B3B}" type="slidenum">
              <a:rPr lang="en-US" smtClean="0"/>
              <a:pPr/>
              <a:t>9</a:t>
            </a:fld>
            <a:endParaRPr lang="en-US"/>
          </a:p>
        </p:txBody>
      </p:sp>
      <p:pic>
        <p:nvPicPr>
          <p:cNvPr id="6" name="Picture 5">
            <a:extLst>
              <a:ext uri="{FF2B5EF4-FFF2-40B4-BE49-F238E27FC236}">
                <a16:creationId xmlns:a16="http://schemas.microsoft.com/office/drawing/2014/main" id="{06043B5C-72B0-4B5C-B5D9-150CC75C8A68}"/>
              </a:ext>
            </a:extLst>
          </p:cNvPr>
          <p:cNvPicPr>
            <a:picLocks noChangeAspect="1"/>
          </p:cNvPicPr>
          <p:nvPr/>
        </p:nvPicPr>
        <p:blipFill>
          <a:blip r:embed="rId3"/>
          <a:stretch>
            <a:fillRect/>
          </a:stretch>
        </p:blipFill>
        <p:spPr>
          <a:xfrm>
            <a:off x="7426036" y="4543007"/>
            <a:ext cx="4232564" cy="1905497"/>
          </a:xfrm>
          <a:prstGeom prst="rect">
            <a:avLst/>
          </a:prstGeom>
        </p:spPr>
      </p:pic>
      <p:pic>
        <p:nvPicPr>
          <p:cNvPr id="8" name="Picture 7">
            <a:extLst>
              <a:ext uri="{FF2B5EF4-FFF2-40B4-BE49-F238E27FC236}">
                <a16:creationId xmlns:a16="http://schemas.microsoft.com/office/drawing/2014/main" id="{42F16740-2FC2-4EC3-8CFD-E2C5FFB6BF71}"/>
              </a:ext>
            </a:extLst>
          </p:cNvPr>
          <p:cNvPicPr>
            <a:picLocks noChangeAspect="1"/>
          </p:cNvPicPr>
          <p:nvPr/>
        </p:nvPicPr>
        <p:blipFill>
          <a:blip r:embed="rId4"/>
          <a:stretch>
            <a:fillRect/>
          </a:stretch>
        </p:blipFill>
        <p:spPr>
          <a:xfrm>
            <a:off x="3124201" y="4508701"/>
            <a:ext cx="4099472" cy="2114295"/>
          </a:xfrm>
          <a:prstGeom prst="rect">
            <a:avLst/>
          </a:prstGeom>
        </p:spPr>
      </p:pic>
      <p:pic>
        <p:nvPicPr>
          <p:cNvPr id="7" name="Content Placeholder 6" descr="A blue and white sign with white text&#10;&#10;Description automatically generated">
            <a:extLst>
              <a:ext uri="{FF2B5EF4-FFF2-40B4-BE49-F238E27FC236}">
                <a16:creationId xmlns:a16="http://schemas.microsoft.com/office/drawing/2014/main" id="{29D8051F-9E20-498D-AF11-B0EA75979C15}"/>
              </a:ext>
            </a:extLst>
          </p:cNvPr>
          <p:cNvPicPr>
            <a:picLocks noGrp="1" noChangeAspect="1"/>
          </p:cNvPicPr>
          <p:nvPr>
            <p:ph sz="half" idx="2"/>
          </p:nvPr>
        </p:nvPicPr>
        <p:blipFill>
          <a:blip r:embed="rId5" cstate="screen">
            <a:extLst>
              <a:ext uri="{28A0092B-C50C-407E-A947-70E740481C1C}">
                <a14:useLocalDpi xmlns:a14="http://schemas.microsoft.com/office/drawing/2010/main" val="0"/>
              </a:ext>
            </a:extLst>
          </a:blip>
          <a:stretch>
            <a:fillRect/>
          </a:stretch>
        </p:blipFill>
        <p:spPr>
          <a:xfrm>
            <a:off x="9282545" y="600985"/>
            <a:ext cx="2376055" cy="3042920"/>
          </a:xfrm>
        </p:spPr>
      </p:pic>
    </p:spTree>
    <p:extLst>
      <p:ext uri="{BB962C8B-B14F-4D97-AF65-F5344CB8AC3E}">
        <p14:creationId xmlns:p14="http://schemas.microsoft.com/office/powerpoint/2010/main" val="502342543"/>
      </p:ext>
    </p:extLst>
  </p:cSld>
  <p:clrMapOvr>
    <a:masterClrMapping/>
  </p:clrMapOvr>
</p:sld>
</file>

<file path=ppt/theme/theme1.xml><?xml version="1.0" encoding="utf-8"?>
<a:theme xmlns:a="http://schemas.openxmlformats.org/drawingml/2006/main" name="*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pulation Power Point" id="{6239F01F-605E-4DF6-9195-54D7C7F60308}" vid="{FC1A0B45-B191-4371-9653-8CC1623D5EDB}"/>
    </a:ext>
  </a:extLst>
</a:theme>
</file>

<file path=ppt/theme/theme2.xml><?xml version="1.0" encoding="utf-8"?>
<a:theme xmlns:a="http://schemas.openxmlformats.org/drawingml/2006/main" name="Graphic Element">
  <a:themeElements>
    <a:clrScheme name="Custom 1">
      <a:dk1>
        <a:sysClr val="windowText" lastClr="000000"/>
      </a:dk1>
      <a:lt1>
        <a:sysClr val="window" lastClr="FFFFFF"/>
      </a:lt1>
      <a:dk2>
        <a:srgbClr val="0E3F75"/>
      </a:dk2>
      <a:lt2>
        <a:srgbClr val="FFFFFF"/>
      </a:lt2>
      <a:accent1>
        <a:srgbClr val="C12637"/>
      </a:accent1>
      <a:accent2>
        <a:srgbClr val="0098D3"/>
      </a:accent2>
      <a:accent3>
        <a:srgbClr val="729364"/>
      </a:accent3>
      <a:accent4>
        <a:srgbClr val="EBA70E"/>
      </a:accent4>
      <a:accent5>
        <a:srgbClr val="69C2C6"/>
      </a:accent5>
      <a:accent6>
        <a:srgbClr val="BBD36F"/>
      </a:accent6>
      <a:hlink>
        <a:srgbClr val="F3DF89"/>
      </a:hlink>
      <a:folHlink>
        <a:srgbClr val="8A5E3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pening and 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pulation Power Point" id="{6239F01F-605E-4DF6-9195-54D7C7F60308}" vid="{FC1A0B45-B191-4371-9653-8CC1623D5EDB}"/>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AE527F3F9881947B0F1C2A79AE71FA6" ma:contentTypeVersion="15" ma:contentTypeDescription="Create a new document." ma:contentTypeScope="" ma:versionID="aeadb53e0811186a7030ac0e2cc67b28">
  <xsd:schema xmlns:xsd="http://www.w3.org/2001/XMLSchema" xmlns:xs="http://www.w3.org/2001/XMLSchema" xmlns:p="http://schemas.microsoft.com/office/2006/metadata/properties" xmlns:ns2="1a27745d-2673-488e-b00c-0b5de224a7f7" xmlns:ns3="fdc6f266-eec1-43ab-b717-cda31771ae55" xmlns:ns4="06a0b0f5-ab3f-4382-8730-459fb424e421" targetNamespace="http://schemas.microsoft.com/office/2006/metadata/properties" ma:root="true" ma:fieldsID="557cddaeabd748bb762e25e6dad46af3" ns2:_="" ns3:_="" ns4:_="">
    <xsd:import namespace="1a27745d-2673-488e-b00c-0b5de224a7f7"/>
    <xsd:import namespace="fdc6f266-eec1-43ab-b717-cda31771ae55"/>
    <xsd:import namespace="06a0b0f5-ab3f-4382-8730-459fb424e4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27745d-2673-488e-b00c-0b5de224a7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234c9c0-dc82-4bd3-8448-fd5c6ce0fb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c6f266-eec1-43ab-b717-cda31771ae5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a0b0f5-ab3f-4382-8730-459fb424e421"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f6c15c9-4d4f-4647-aaed-5b2734e57a9f}" ma:internalName="TaxCatchAll" ma:showField="CatchAllData" ma:web="fdc6f266-eec1-43ab-b717-cda31771ae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6a0b0f5-ab3f-4382-8730-459fb424e421" xsi:nil="true"/>
    <lcf76f155ced4ddcb4097134ff3c332f xmlns="1a27745d-2673-488e-b00c-0b5de224a7f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070BDF8-47D9-4E60-84F6-AE71FC3C0E1E}">
  <ds:schemaRefs>
    <ds:schemaRef ds:uri="http://schemas.microsoft.com/sharepoint/v3/contenttype/forms"/>
  </ds:schemaRefs>
</ds:datastoreItem>
</file>

<file path=customXml/itemProps2.xml><?xml version="1.0" encoding="utf-8"?>
<ds:datastoreItem xmlns:ds="http://schemas.openxmlformats.org/officeDocument/2006/customXml" ds:itemID="{4C7F3CC5-C25D-4676-9B94-DD80537705B1}">
  <ds:schemaRefs>
    <ds:schemaRef ds:uri="06a0b0f5-ab3f-4382-8730-459fb424e421"/>
    <ds:schemaRef ds:uri="1a27745d-2673-488e-b00c-0b5de224a7f7"/>
    <ds:schemaRef ds:uri="fdc6f266-eec1-43ab-b717-cda31771ae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C64A337-38AE-4169-BA7E-AD5BED9EED5A}">
  <ds:schemaRefs>
    <ds:schemaRef ds:uri="http://schemas.microsoft.com/office/infopath/2007/PartnerControls"/>
    <ds:schemaRef ds:uri="1a27745d-2673-488e-b00c-0b5de224a7f7"/>
    <ds:schemaRef ds:uri="http://schemas.microsoft.com/office/2006/metadata/properties"/>
    <ds:schemaRef ds:uri="06a0b0f5-ab3f-4382-8730-459fb424e421"/>
    <ds:schemaRef ds:uri="http://purl.org/dc/elements/1.1/"/>
    <ds:schemaRef ds:uri="http://purl.org/dc/dcmitype/"/>
    <ds:schemaRef ds:uri="http://schemas.openxmlformats.org/package/2006/metadata/core-properties"/>
    <ds:schemaRef ds:uri="http://schemas.microsoft.com/office/2006/documentManagement/types"/>
    <ds:schemaRef ds:uri="fdc6f266-eec1-43ab-b717-cda31771ae55"/>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2605</TotalTime>
  <Words>3912</Words>
  <Application>Microsoft Office PowerPoint</Application>
  <PresentationFormat>Widescreen</PresentationFormat>
  <Paragraphs>514</Paragraphs>
  <Slides>47</Slides>
  <Notes>47</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47</vt:i4>
      </vt:variant>
    </vt:vector>
  </HeadingPairs>
  <TitlesOfParts>
    <vt:vector size="68" baseType="lpstr">
      <vt:lpstr>Open Sans</vt:lpstr>
      <vt:lpstr>Franklin Gothic Demi</vt:lpstr>
      <vt:lpstr>Source Sans Pro Light</vt:lpstr>
      <vt:lpstr>Source Sans Pro</vt:lpstr>
      <vt:lpstr>Myriad Pro Light</vt:lpstr>
      <vt:lpstr>Myriad Pro</vt:lpstr>
      <vt:lpstr>Source Sans Pro SemiBold</vt:lpstr>
      <vt:lpstr>Wingdings 2</vt:lpstr>
      <vt:lpstr>Segoe UI</vt:lpstr>
      <vt:lpstr>Calibri</vt:lpstr>
      <vt:lpstr>Arial</vt:lpstr>
      <vt:lpstr>Wingdings</vt:lpstr>
      <vt:lpstr>Aharoni</vt:lpstr>
      <vt:lpstr>Symbol</vt:lpstr>
      <vt:lpstr>Roboto</vt:lpstr>
      <vt:lpstr>Calibri Light</vt:lpstr>
      <vt:lpstr>*Heart of it All Deck</vt:lpstr>
      <vt:lpstr>Graphic Element</vt:lpstr>
      <vt:lpstr>Opening and Closing Slides</vt:lpstr>
      <vt:lpstr>Heart of it All Deck</vt:lpstr>
      <vt:lpstr>Office Theme</vt:lpstr>
      <vt:lpstr>PowerPoint Presentation</vt:lpstr>
      <vt:lpstr>agenda</vt:lpstr>
      <vt:lpstr>Governor Mike DeWine's  Behavioral Health Priorities</vt:lpstr>
      <vt:lpstr>COMMUNITY CARE &amp; PREVENTION </vt:lpstr>
      <vt:lpstr>Strengthening Ohio’s Crisis System Roadmap </vt:lpstr>
      <vt:lpstr>PowerPoint Presentation</vt:lpstr>
      <vt:lpstr>Crisis response &amp; treatment</vt:lpstr>
      <vt:lpstr>Mobile Response and Stabilization Services (MRSS)</vt:lpstr>
      <vt:lpstr>988 suicide &amp; crisis lifeline</vt:lpstr>
      <vt:lpstr>ARPA $90M Crisis Funding Impact</vt:lpstr>
      <vt:lpstr>PowerPoint Presentation</vt:lpstr>
      <vt:lpstr>PowerPoint Presentation</vt:lpstr>
      <vt:lpstr>PowerPoint Presentation</vt:lpstr>
      <vt:lpstr>MENTAL HEALTH RESOURCES FOR COACHES</vt:lpstr>
      <vt:lpstr>Overdose prevention</vt:lpstr>
      <vt:lpstr>PowerPoint Presentation</vt:lpstr>
      <vt:lpstr>PowerPoint Presentation</vt:lpstr>
      <vt:lpstr>PowerPoint Presentation</vt:lpstr>
      <vt:lpstr>Growing Wellness and Recovery Supports $21.5M across the biennium </vt:lpstr>
      <vt:lpstr>PowerPoint Presentation</vt:lpstr>
      <vt:lpstr>PowerPoint Presentation</vt:lpstr>
      <vt:lpstr>Ohio Vision for Integrated Behavioral Healthcare</vt:lpstr>
      <vt:lpstr>What is a Certified Community Behavioral Health Clinic (CCBHC)?</vt:lpstr>
      <vt:lpstr>GOALS OF THE CCBHC INITIATIVE FOR OHIO</vt:lpstr>
      <vt:lpstr>Ohio CCBHC Planning Grant Period</vt:lpstr>
      <vt:lpstr>CCBHC Planning Grant Period Timeline</vt:lpstr>
      <vt:lpstr>GROWING OHIO’S WELLNESS WORKFORCE</vt:lpstr>
      <vt:lpstr>PowerPoint Presentation</vt:lpstr>
      <vt:lpstr>PowerPoint Presentation</vt:lpstr>
      <vt:lpstr>great minds fellowship</vt:lpstr>
      <vt:lpstr>Expanding peer support</vt:lpstr>
      <vt:lpstr>Welcome back campaign</vt:lpstr>
      <vt:lpstr>PowerPoint Presentation</vt:lpstr>
      <vt:lpstr>Research &amp; innovation </vt:lpstr>
      <vt:lpstr>Data modernization</vt:lpstr>
      <vt:lpstr>Key Policy Initiatives</vt:lpstr>
      <vt:lpstr>New Provider: Community Mental Health Services Provider</vt:lpstr>
      <vt:lpstr>New Provider: National Accreditation</vt:lpstr>
      <vt:lpstr>Current Provider: National Accreditation</vt:lpstr>
      <vt:lpstr>Requirements Effective October 3, 2023</vt:lpstr>
      <vt:lpstr>Certified Services</vt:lpstr>
      <vt:lpstr>Community Behavioral Health Services Certification Exemptions</vt:lpstr>
      <vt:lpstr>More Accreditation Information</vt:lpstr>
      <vt:lpstr>BUDGET CHANGES TO O.R.C. SECTION 340</vt:lpstr>
      <vt:lpstr>Other Behavioral Health Highlights from Across the Administration</vt:lpstr>
      <vt:lpstr>If someone you know needs support now,  call or text 988 or chat 988lifeline.org</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Gladden, Jeremy</dc:creator>
  <cp:lastModifiedBy>Nicole</cp:lastModifiedBy>
  <cp:revision>19</cp:revision>
  <cp:lastPrinted>2023-10-11T13:19:28Z</cp:lastPrinted>
  <dcterms:created xsi:type="dcterms:W3CDTF">2019-10-25T18:01:05Z</dcterms:created>
  <dcterms:modified xsi:type="dcterms:W3CDTF">2023-10-11T15:01:33Z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0x0101002AE527F3F9881947B0F1C2A79AE71FA6</vt:lpwstr>
  </property>
  <property fmtid="{D5CDD505-2E9C-101B-9397-08002B2CF9AE}" pid="3" name="MediaServiceImageTags">
    <vt:lpwstr/>
  </property>
</Properties>
</file>