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35" r:id="rId4"/>
    <p:sldMasterId id="2147483848" r:id="rId5"/>
    <p:sldMasterId id="2147483859" r:id="rId6"/>
    <p:sldMasterId id="2147483868" r:id="rId7"/>
    <p:sldMasterId id="2147483877" r:id="rId8"/>
  </p:sldMasterIdLst>
  <p:notesMasterIdLst>
    <p:notesMasterId r:id="rId63"/>
  </p:notesMasterIdLst>
  <p:handoutMasterIdLst>
    <p:handoutMasterId r:id="rId64"/>
  </p:handoutMasterIdLst>
  <p:sldIdLst>
    <p:sldId id="322" r:id="rId9"/>
    <p:sldId id="2147310339" r:id="rId10"/>
    <p:sldId id="366" r:id="rId11"/>
    <p:sldId id="384" r:id="rId12"/>
    <p:sldId id="356" r:id="rId13"/>
    <p:sldId id="373" r:id="rId14"/>
    <p:sldId id="2141411369" r:id="rId15"/>
    <p:sldId id="2141411368" r:id="rId16"/>
    <p:sldId id="2141411375" r:id="rId17"/>
    <p:sldId id="2141411448" r:id="rId18"/>
    <p:sldId id="2141411451" r:id="rId19"/>
    <p:sldId id="2147470658" r:id="rId20"/>
    <p:sldId id="2147470693" r:id="rId21"/>
    <p:sldId id="323" r:id="rId22"/>
    <p:sldId id="2141411377" r:id="rId23"/>
    <p:sldId id="2141411378" r:id="rId24"/>
    <p:sldId id="2141411379" r:id="rId25"/>
    <p:sldId id="2147310338" r:id="rId26"/>
    <p:sldId id="2147470699" r:id="rId27"/>
    <p:sldId id="2147470700" r:id="rId28"/>
    <p:sldId id="2147470295" r:id="rId29"/>
    <p:sldId id="2147470609" r:id="rId30"/>
    <p:sldId id="2147470611" r:id="rId31"/>
    <p:sldId id="2147470610" r:id="rId32"/>
    <p:sldId id="2147470297" r:id="rId33"/>
    <p:sldId id="2147470644" r:id="rId34"/>
    <p:sldId id="2147470215" r:id="rId35"/>
    <p:sldId id="2147469983" r:id="rId36"/>
    <p:sldId id="2147310340" r:id="rId37"/>
    <p:sldId id="2147470207" r:id="rId38"/>
    <p:sldId id="2147470701" r:id="rId39"/>
    <p:sldId id="2147470628" r:id="rId40"/>
    <p:sldId id="2147470302" r:id="rId41"/>
    <p:sldId id="2147470298" r:id="rId42"/>
    <p:sldId id="2147470617" r:id="rId43"/>
    <p:sldId id="2088197340" r:id="rId44"/>
    <p:sldId id="260" r:id="rId45"/>
    <p:sldId id="2147470158" r:id="rId46"/>
    <p:sldId id="2147470688" r:id="rId47"/>
    <p:sldId id="2088197338" r:id="rId48"/>
    <p:sldId id="2147470690" r:id="rId49"/>
    <p:sldId id="2147470681" r:id="rId50"/>
    <p:sldId id="2088197526" r:id="rId51"/>
    <p:sldId id="2147470620" r:id="rId52"/>
    <p:sldId id="2147470621" r:id="rId53"/>
    <p:sldId id="2141411376" r:id="rId54"/>
    <p:sldId id="2141411374" r:id="rId55"/>
    <p:sldId id="2147470703" r:id="rId56"/>
    <p:sldId id="268" r:id="rId57"/>
    <p:sldId id="2147470702" r:id="rId58"/>
    <p:sldId id="272" r:id="rId59"/>
    <p:sldId id="266" r:id="rId60"/>
    <p:sldId id="280" r:id="rId61"/>
    <p:sldId id="376" r:id="rId62"/>
  </p:sldIdLst>
  <p:sldSz cx="12192000" cy="6858000"/>
  <p:notesSz cx="7010400" cy="9296400"/>
  <p:embeddedFontLst>
    <p:embeddedFont>
      <p:font typeface="Calibri" panose="020F0502020204030204" pitchFamily="34" charset="0"/>
      <p:regular r:id="rId65"/>
      <p:bold r:id="rId66"/>
      <p:italic r:id="rId67"/>
      <p:boldItalic r:id="rId68"/>
    </p:embeddedFont>
    <p:embeddedFont>
      <p:font typeface="Open Sans" panose="020B0606030504020204" pitchFamily="34" charset="0"/>
      <p:regular r:id="rId69"/>
      <p:bold r:id="rId70"/>
      <p:italic r:id="rId71"/>
      <p:boldItalic r:id="rId72"/>
    </p:embeddedFont>
    <p:embeddedFont>
      <p:font typeface="Roboto" panose="02000000000000000000" pitchFamily="2" charset="0"/>
      <p:regular r:id="rId73"/>
      <p:bold r:id="rId74"/>
      <p:italic r:id="rId75"/>
      <p:boldItalic r:id="rId76"/>
    </p:embeddedFont>
    <p:embeddedFont>
      <p:font typeface="Segoe UI" panose="020B0502040204020203" pitchFamily="34" charset="0"/>
      <p:regular r:id="rId77"/>
      <p:bold r:id="rId78"/>
      <p:italic r:id="rId79"/>
      <p:boldItalic r:id="rId80"/>
    </p:embeddedFont>
    <p:embeddedFont>
      <p:font typeface="Source Sans Pro" panose="020B0503030403020204" pitchFamily="34" charset="0"/>
      <p:regular r:id="rId81"/>
      <p:bold r:id="rId82"/>
      <p:italic r:id="rId83"/>
      <p:boldItalic r:id="rId84"/>
    </p:embeddedFont>
    <p:embeddedFont>
      <p:font typeface="Wingdings 2" panose="05020102010507070707" pitchFamily="18" charset="2"/>
      <p:regular r:id="rId85"/>
    </p:embeddedFont>
  </p:embeddedFontLst>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14555B-24D7-7C2A-3FA6-09554A4315E0}" name="Buscaj, Emilie" initials="BE" userId="Buscaj, Emilie" providerId="None"/>
  <p188:author id="{A82BB499-B2C2-4D25-E49A-1353640E28C6}" name="Lawless, Lisa" initials="LL" userId="S::10188059@id.ohio.gov::04c4b5fd-fbff-415a-b320-33e56de219fa" providerId="AD"/>
  <p188:author id="{39AD27AB-40EF-2A22-BEA5-D2D74FC605E3}" name="Hughes, Taylor" initials="HT" userId="Hughes, Taylor" providerId="None"/>
  <p188:author id="{39672AB3-85E7-EDDC-DCAF-20509A88E05F}" name="Ryland Robinson" initials="RR" userId="Ryland Robins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RIA B. GENTILE" initials="MBG" lastIdx="1" clrIdx="0"/>
  <p:cmAuthor id="7" name="Cunningham, Gretyl" initials="CG" lastIdx="6" clrIdx="7">
    <p:extLst>
      <p:ext uri="{19B8F6BF-5375-455C-9EA6-DF929625EA0E}">
        <p15:presenceInfo xmlns:p15="http://schemas.microsoft.com/office/powerpoint/2012/main" userId="S-1-5-21-3687116579-1249457416-2751419249-235331" providerId="AD"/>
      </p:ext>
    </p:extLst>
  </p:cmAuthor>
  <p:cmAuthor id="1" name="David Salisbury" initials="DS" lastIdx="1" clrIdx="1"/>
  <p:cmAuthor id="8" name="Ayers, Melissa" initials="AM" lastIdx="38" clrIdx="8">
    <p:extLst>
      <p:ext uri="{19B8F6BF-5375-455C-9EA6-DF929625EA0E}">
        <p15:presenceInfo xmlns:p15="http://schemas.microsoft.com/office/powerpoint/2012/main" userId="S-1-5-21-3687116579-1249457416-2751419249-223254" providerId="AD"/>
      </p:ext>
    </p:extLst>
  </p:cmAuthor>
  <p:cmAuthor id="2" name="Jim Tassie" initials="JGT" lastIdx="9" clrIdx="2">
    <p:extLst>
      <p:ext uri="{19B8F6BF-5375-455C-9EA6-DF929625EA0E}">
        <p15:presenceInfo xmlns:p15="http://schemas.microsoft.com/office/powerpoint/2012/main" userId="Jim Tassie" providerId="None"/>
      </p:ext>
    </p:extLst>
  </p:cmAuthor>
  <p:cmAuthor id="3" name="Rossi, Samuel" initials="RS" lastIdx="12" clrIdx="3">
    <p:extLst>
      <p:ext uri="{19B8F6BF-5375-455C-9EA6-DF929625EA0E}">
        <p15:presenceInfo xmlns:p15="http://schemas.microsoft.com/office/powerpoint/2012/main" userId="S-1-5-21-3687116579-1249457416-2751419249-23699" providerId="AD"/>
      </p:ext>
    </p:extLst>
  </p:cmAuthor>
  <p:cmAuthor id="4" name="Maria Gentile" initials="MBG" lastIdx="8" clrIdx="4">
    <p:extLst>
      <p:ext uri="{19B8F6BF-5375-455C-9EA6-DF929625EA0E}">
        <p15:presenceInfo xmlns:p15="http://schemas.microsoft.com/office/powerpoint/2012/main" userId="Maria Gentile" providerId="None"/>
      </p:ext>
    </p:extLst>
  </p:cmAuthor>
  <p:cmAuthor id="5" name="Hoseus, Jenelle" initials="HJ" lastIdx="38" clrIdx="5">
    <p:extLst>
      <p:ext uri="{19B8F6BF-5375-455C-9EA6-DF929625EA0E}">
        <p15:presenceInfo xmlns:p15="http://schemas.microsoft.com/office/powerpoint/2012/main" userId="S-1-5-21-3687116579-1249457416-2751419249-2845" providerId="AD"/>
      </p:ext>
    </p:extLst>
  </p:cmAuthor>
  <p:cmAuthor id="6" name="Bailey, Mallory" initials="BM" lastIdx="35" clrIdx="6">
    <p:extLst>
      <p:ext uri="{19B8F6BF-5375-455C-9EA6-DF929625EA0E}">
        <p15:presenceInfo xmlns:p15="http://schemas.microsoft.com/office/powerpoint/2012/main" userId="S-1-5-21-3687116579-1249457416-2751419249-442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A2F"/>
    <a:srgbClr val="FFFFD9"/>
    <a:srgbClr val="8CB7E8"/>
    <a:srgbClr val="6297D8"/>
    <a:srgbClr val="C5D8A0"/>
    <a:srgbClr val="435363"/>
    <a:srgbClr val="0E3E6F"/>
    <a:srgbClr val="3E749E"/>
    <a:srgbClr val="1766B5"/>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FAB85D-0085-41B3-984D-B2BC53524CFD}" v="46" dt="2023-10-10T12:43:29.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704" autoAdjust="0"/>
    <p:restoredTop sz="56890" autoAdjust="0"/>
  </p:normalViewPr>
  <p:slideViewPr>
    <p:cSldViewPr snapToGrid="0">
      <p:cViewPr>
        <p:scale>
          <a:sx n="68" d="100"/>
          <a:sy n="68" d="100"/>
        </p:scale>
        <p:origin x="1296" y="-66"/>
      </p:cViewPr>
      <p:guideLst>
        <p:guide orient="horz" pos="2160"/>
        <p:guide pos="3840"/>
      </p:guideLst>
    </p:cSldViewPr>
  </p:slideViewPr>
  <p:notesTextViewPr>
    <p:cViewPr>
      <p:scale>
        <a:sx n="1" d="1"/>
        <a:sy n="1" d="1"/>
      </p:scale>
      <p:origin x="0" y="0"/>
    </p:cViewPr>
  </p:notesTextViewPr>
  <p:sorterViewPr>
    <p:cViewPr varScale="1">
      <p:scale>
        <a:sx n="1" d="1"/>
        <a:sy n="1" d="1"/>
      </p:scale>
      <p:origin x="0" y="-22468"/>
    </p:cViewPr>
  </p:sorter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notesMaster" Target="notesMasters/notesMaster1.xml"/><Relationship Id="rId68" Type="http://schemas.openxmlformats.org/officeDocument/2006/relationships/font" Target="fonts/font4.fntdata"/><Relationship Id="rId84" Type="http://schemas.openxmlformats.org/officeDocument/2006/relationships/font" Target="fonts/font20.fntdata"/><Relationship Id="rId89" Type="http://schemas.openxmlformats.org/officeDocument/2006/relationships/viewProps" Target="view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Master" Target="slideMasters/slideMaster2.xml"/><Relationship Id="rId90" Type="http://schemas.openxmlformats.org/officeDocument/2006/relationships/theme" Target="theme/theme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handoutMaster" Target="handoutMasters/handoutMaster1.xml"/><Relationship Id="rId69" Type="http://schemas.openxmlformats.org/officeDocument/2006/relationships/font" Target="fonts/font5.fntdata"/><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font" Target="fonts/font21.fntdata"/><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font" Target="fonts/font3.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font" Target="fonts/font19.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tags" Target="tags/tag1.xml"/><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font" Target="fonts/font12.fntdata"/><Relationship Id="rId7" Type="http://schemas.openxmlformats.org/officeDocument/2006/relationships/slideMaster" Target="slideMasters/slideMaster4.xml"/><Relationship Id="rId71" Type="http://schemas.openxmlformats.org/officeDocument/2006/relationships/font" Target="fonts/font7.fntdata"/><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font" Target="fonts/font2.fntdata"/><Relationship Id="rId87" Type="http://schemas.openxmlformats.org/officeDocument/2006/relationships/commentAuthors" Target="commentAuthors.xml"/><Relationship Id="rId61" Type="http://schemas.openxmlformats.org/officeDocument/2006/relationships/slide" Target="slides/slide53.xml"/><Relationship Id="rId82" Type="http://schemas.openxmlformats.org/officeDocument/2006/relationships/font" Target="fonts/font18.fntdata"/><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inne Cowan" userId="55a89247-7430-45a1-9aea-abf666d95507" providerId="ADAL" clId="{51247960-09C6-4DC7-88F6-10E3A38EE731}"/>
    <pc:docChg chg="delSld delMainMaster">
      <pc:chgData name="Corinne Cowan" userId="55a89247-7430-45a1-9aea-abf666d95507" providerId="ADAL" clId="{51247960-09C6-4DC7-88F6-10E3A38EE731}" dt="2023-10-10T13:40:09.182" v="35" actId="2696"/>
      <pc:docMkLst>
        <pc:docMk/>
      </pc:docMkLst>
      <pc:sldChg chg="del">
        <pc:chgData name="Corinne Cowan" userId="55a89247-7430-45a1-9aea-abf666d95507" providerId="ADAL" clId="{51247960-09C6-4DC7-88F6-10E3A38EE731}" dt="2023-10-10T13:38:30.102" v="0" actId="2696"/>
        <pc:sldMkLst>
          <pc:docMk/>
          <pc:sldMk cId="3950660479" sldId="2147470704"/>
        </pc:sldMkLst>
      </pc:sldChg>
      <pc:sldChg chg="del">
        <pc:chgData name="Corinne Cowan" userId="55a89247-7430-45a1-9aea-abf666d95507" providerId="ADAL" clId="{51247960-09C6-4DC7-88F6-10E3A38EE731}" dt="2023-10-10T13:38:32.302" v="1" actId="2696"/>
        <pc:sldMkLst>
          <pc:docMk/>
          <pc:sldMk cId="1796673490" sldId="2147470705"/>
        </pc:sldMkLst>
      </pc:sldChg>
      <pc:sldChg chg="del">
        <pc:chgData name="Corinne Cowan" userId="55a89247-7430-45a1-9aea-abf666d95507" providerId="ADAL" clId="{51247960-09C6-4DC7-88F6-10E3A38EE731}" dt="2023-10-10T13:38:34.581" v="2" actId="2696"/>
        <pc:sldMkLst>
          <pc:docMk/>
          <pc:sldMk cId="2126201022" sldId="2147470706"/>
        </pc:sldMkLst>
      </pc:sldChg>
      <pc:sldChg chg="del">
        <pc:chgData name="Corinne Cowan" userId="55a89247-7430-45a1-9aea-abf666d95507" providerId="ADAL" clId="{51247960-09C6-4DC7-88F6-10E3A38EE731}" dt="2023-10-10T13:38:47.006" v="3" actId="2696"/>
        <pc:sldMkLst>
          <pc:docMk/>
          <pc:sldMk cId="2417123322" sldId="2147470707"/>
        </pc:sldMkLst>
      </pc:sldChg>
      <pc:sldChg chg="del">
        <pc:chgData name="Corinne Cowan" userId="55a89247-7430-45a1-9aea-abf666d95507" providerId="ADAL" clId="{51247960-09C6-4DC7-88F6-10E3A38EE731}" dt="2023-10-10T13:38:47.006" v="3" actId="2696"/>
        <pc:sldMkLst>
          <pc:docMk/>
          <pc:sldMk cId="892176448" sldId="2147470708"/>
        </pc:sldMkLst>
      </pc:sldChg>
      <pc:sldChg chg="del">
        <pc:chgData name="Corinne Cowan" userId="55a89247-7430-45a1-9aea-abf666d95507" providerId="ADAL" clId="{51247960-09C6-4DC7-88F6-10E3A38EE731}" dt="2023-10-10T13:38:47.006" v="3" actId="2696"/>
        <pc:sldMkLst>
          <pc:docMk/>
          <pc:sldMk cId="938023812" sldId="2147470709"/>
        </pc:sldMkLst>
      </pc:sldChg>
      <pc:sldChg chg="del">
        <pc:chgData name="Corinne Cowan" userId="55a89247-7430-45a1-9aea-abf666d95507" providerId="ADAL" clId="{51247960-09C6-4DC7-88F6-10E3A38EE731}" dt="2023-10-10T13:38:51.265" v="4" actId="2696"/>
        <pc:sldMkLst>
          <pc:docMk/>
          <pc:sldMk cId="18655858" sldId="2147470710"/>
        </pc:sldMkLst>
      </pc:sldChg>
      <pc:sldChg chg="del">
        <pc:chgData name="Corinne Cowan" userId="55a89247-7430-45a1-9aea-abf666d95507" providerId="ADAL" clId="{51247960-09C6-4DC7-88F6-10E3A38EE731}" dt="2023-10-10T13:38:55.802" v="5" actId="2696"/>
        <pc:sldMkLst>
          <pc:docMk/>
          <pc:sldMk cId="141361744" sldId="2147470711"/>
        </pc:sldMkLst>
      </pc:sldChg>
      <pc:sldChg chg="del">
        <pc:chgData name="Corinne Cowan" userId="55a89247-7430-45a1-9aea-abf666d95507" providerId="ADAL" clId="{51247960-09C6-4DC7-88F6-10E3A38EE731}" dt="2023-10-10T13:38:57.680" v="6" actId="2696"/>
        <pc:sldMkLst>
          <pc:docMk/>
          <pc:sldMk cId="2248461767" sldId="2147470712"/>
        </pc:sldMkLst>
      </pc:sldChg>
      <pc:sldChg chg="del">
        <pc:chgData name="Corinne Cowan" userId="55a89247-7430-45a1-9aea-abf666d95507" providerId="ADAL" clId="{51247960-09C6-4DC7-88F6-10E3A38EE731}" dt="2023-10-10T13:38:59.726" v="7" actId="2696"/>
        <pc:sldMkLst>
          <pc:docMk/>
          <pc:sldMk cId="3548364888" sldId="2147470713"/>
        </pc:sldMkLst>
      </pc:sldChg>
      <pc:sldChg chg="del">
        <pc:chgData name="Corinne Cowan" userId="55a89247-7430-45a1-9aea-abf666d95507" providerId="ADAL" clId="{51247960-09C6-4DC7-88F6-10E3A38EE731}" dt="2023-10-10T13:39:02.664" v="8" actId="2696"/>
        <pc:sldMkLst>
          <pc:docMk/>
          <pc:sldMk cId="324285008" sldId="2147470714"/>
        </pc:sldMkLst>
      </pc:sldChg>
      <pc:sldChg chg="del">
        <pc:chgData name="Corinne Cowan" userId="55a89247-7430-45a1-9aea-abf666d95507" providerId="ADAL" clId="{51247960-09C6-4DC7-88F6-10E3A38EE731}" dt="2023-10-10T13:39:04.623" v="9" actId="2696"/>
        <pc:sldMkLst>
          <pc:docMk/>
          <pc:sldMk cId="2775061072" sldId="2147470715"/>
        </pc:sldMkLst>
      </pc:sldChg>
      <pc:sldChg chg="del">
        <pc:chgData name="Corinne Cowan" userId="55a89247-7430-45a1-9aea-abf666d95507" providerId="ADAL" clId="{51247960-09C6-4DC7-88F6-10E3A38EE731}" dt="2023-10-10T13:39:07.469" v="10" actId="2696"/>
        <pc:sldMkLst>
          <pc:docMk/>
          <pc:sldMk cId="2954796403" sldId="2147470716"/>
        </pc:sldMkLst>
      </pc:sldChg>
      <pc:sldChg chg="del">
        <pc:chgData name="Corinne Cowan" userId="55a89247-7430-45a1-9aea-abf666d95507" providerId="ADAL" clId="{51247960-09C6-4DC7-88F6-10E3A38EE731}" dt="2023-10-10T13:39:09.324" v="11" actId="2696"/>
        <pc:sldMkLst>
          <pc:docMk/>
          <pc:sldMk cId="1425571639" sldId="2147470717"/>
        </pc:sldMkLst>
      </pc:sldChg>
      <pc:sldChg chg="del">
        <pc:chgData name="Corinne Cowan" userId="55a89247-7430-45a1-9aea-abf666d95507" providerId="ADAL" clId="{51247960-09C6-4DC7-88F6-10E3A38EE731}" dt="2023-10-10T13:39:11.574" v="12" actId="2696"/>
        <pc:sldMkLst>
          <pc:docMk/>
          <pc:sldMk cId="514165826" sldId="2147470718"/>
        </pc:sldMkLst>
      </pc:sldChg>
      <pc:sldChg chg="del">
        <pc:chgData name="Corinne Cowan" userId="55a89247-7430-45a1-9aea-abf666d95507" providerId="ADAL" clId="{51247960-09C6-4DC7-88F6-10E3A38EE731}" dt="2023-10-10T13:39:13.354" v="13" actId="2696"/>
        <pc:sldMkLst>
          <pc:docMk/>
          <pc:sldMk cId="2583013054" sldId="2147470719"/>
        </pc:sldMkLst>
      </pc:sldChg>
      <pc:sldChg chg="del">
        <pc:chgData name="Corinne Cowan" userId="55a89247-7430-45a1-9aea-abf666d95507" providerId="ADAL" clId="{51247960-09C6-4DC7-88F6-10E3A38EE731}" dt="2023-10-10T13:39:15.070" v="14" actId="2696"/>
        <pc:sldMkLst>
          <pc:docMk/>
          <pc:sldMk cId="479218968" sldId="2147470720"/>
        </pc:sldMkLst>
      </pc:sldChg>
      <pc:sldChg chg="del">
        <pc:chgData name="Corinne Cowan" userId="55a89247-7430-45a1-9aea-abf666d95507" providerId="ADAL" clId="{51247960-09C6-4DC7-88F6-10E3A38EE731}" dt="2023-10-10T13:39:17.300" v="15" actId="2696"/>
        <pc:sldMkLst>
          <pc:docMk/>
          <pc:sldMk cId="2353285779" sldId="2147470721"/>
        </pc:sldMkLst>
      </pc:sldChg>
      <pc:sldChg chg="del">
        <pc:chgData name="Corinne Cowan" userId="55a89247-7430-45a1-9aea-abf666d95507" providerId="ADAL" clId="{51247960-09C6-4DC7-88F6-10E3A38EE731}" dt="2023-10-10T13:39:19.605" v="16" actId="2696"/>
        <pc:sldMkLst>
          <pc:docMk/>
          <pc:sldMk cId="4286999832" sldId="2147470722"/>
        </pc:sldMkLst>
      </pc:sldChg>
      <pc:sldChg chg="del">
        <pc:chgData name="Corinne Cowan" userId="55a89247-7430-45a1-9aea-abf666d95507" providerId="ADAL" clId="{51247960-09C6-4DC7-88F6-10E3A38EE731}" dt="2023-10-10T13:39:21.730" v="17" actId="2696"/>
        <pc:sldMkLst>
          <pc:docMk/>
          <pc:sldMk cId="1400944909" sldId="2147470723"/>
        </pc:sldMkLst>
      </pc:sldChg>
      <pc:sldChg chg="del">
        <pc:chgData name="Corinne Cowan" userId="55a89247-7430-45a1-9aea-abf666d95507" providerId="ADAL" clId="{51247960-09C6-4DC7-88F6-10E3A38EE731}" dt="2023-10-10T13:39:23.637" v="18" actId="2696"/>
        <pc:sldMkLst>
          <pc:docMk/>
          <pc:sldMk cId="4056656132" sldId="2147470724"/>
        </pc:sldMkLst>
      </pc:sldChg>
      <pc:sldChg chg="del">
        <pc:chgData name="Corinne Cowan" userId="55a89247-7430-45a1-9aea-abf666d95507" providerId="ADAL" clId="{51247960-09C6-4DC7-88F6-10E3A38EE731}" dt="2023-10-10T13:39:25.377" v="19" actId="2696"/>
        <pc:sldMkLst>
          <pc:docMk/>
          <pc:sldMk cId="1550789608" sldId="2147470725"/>
        </pc:sldMkLst>
      </pc:sldChg>
      <pc:sldChg chg="del">
        <pc:chgData name="Corinne Cowan" userId="55a89247-7430-45a1-9aea-abf666d95507" providerId="ADAL" clId="{51247960-09C6-4DC7-88F6-10E3A38EE731}" dt="2023-10-10T13:39:27.452" v="20" actId="2696"/>
        <pc:sldMkLst>
          <pc:docMk/>
          <pc:sldMk cId="1363131546" sldId="2147470726"/>
        </pc:sldMkLst>
      </pc:sldChg>
      <pc:sldChg chg="del">
        <pc:chgData name="Corinne Cowan" userId="55a89247-7430-45a1-9aea-abf666d95507" providerId="ADAL" clId="{51247960-09C6-4DC7-88F6-10E3A38EE731}" dt="2023-10-10T13:39:29.305" v="21" actId="2696"/>
        <pc:sldMkLst>
          <pc:docMk/>
          <pc:sldMk cId="2806369361" sldId="2147470727"/>
        </pc:sldMkLst>
      </pc:sldChg>
      <pc:sldChg chg="del">
        <pc:chgData name="Corinne Cowan" userId="55a89247-7430-45a1-9aea-abf666d95507" providerId="ADAL" clId="{51247960-09C6-4DC7-88F6-10E3A38EE731}" dt="2023-10-10T13:39:31.318" v="22" actId="2696"/>
        <pc:sldMkLst>
          <pc:docMk/>
          <pc:sldMk cId="3161883398" sldId="2147470728"/>
        </pc:sldMkLst>
      </pc:sldChg>
      <pc:sldChg chg="del">
        <pc:chgData name="Corinne Cowan" userId="55a89247-7430-45a1-9aea-abf666d95507" providerId="ADAL" clId="{51247960-09C6-4DC7-88F6-10E3A38EE731}" dt="2023-10-10T13:39:33.220" v="23" actId="2696"/>
        <pc:sldMkLst>
          <pc:docMk/>
          <pc:sldMk cId="1145531811" sldId="2147470729"/>
        </pc:sldMkLst>
      </pc:sldChg>
      <pc:sldChg chg="del">
        <pc:chgData name="Corinne Cowan" userId="55a89247-7430-45a1-9aea-abf666d95507" providerId="ADAL" clId="{51247960-09C6-4DC7-88F6-10E3A38EE731}" dt="2023-10-10T13:39:41.015" v="24" actId="2696"/>
        <pc:sldMkLst>
          <pc:docMk/>
          <pc:sldMk cId="1007214373" sldId="2147470730"/>
        </pc:sldMkLst>
      </pc:sldChg>
      <pc:sldChg chg="del">
        <pc:chgData name="Corinne Cowan" userId="55a89247-7430-45a1-9aea-abf666d95507" providerId="ADAL" clId="{51247960-09C6-4DC7-88F6-10E3A38EE731}" dt="2023-10-10T13:39:43.843" v="25" actId="2696"/>
        <pc:sldMkLst>
          <pc:docMk/>
          <pc:sldMk cId="1156969113" sldId="2147470731"/>
        </pc:sldMkLst>
      </pc:sldChg>
      <pc:sldChg chg="del">
        <pc:chgData name="Corinne Cowan" userId="55a89247-7430-45a1-9aea-abf666d95507" providerId="ADAL" clId="{51247960-09C6-4DC7-88F6-10E3A38EE731}" dt="2023-10-10T13:39:45.922" v="26" actId="2696"/>
        <pc:sldMkLst>
          <pc:docMk/>
          <pc:sldMk cId="531632364" sldId="2147470732"/>
        </pc:sldMkLst>
      </pc:sldChg>
      <pc:sldChg chg="del">
        <pc:chgData name="Corinne Cowan" userId="55a89247-7430-45a1-9aea-abf666d95507" providerId="ADAL" clId="{51247960-09C6-4DC7-88F6-10E3A38EE731}" dt="2023-10-10T13:39:48.479" v="27" actId="2696"/>
        <pc:sldMkLst>
          <pc:docMk/>
          <pc:sldMk cId="1805475457" sldId="2147470733"/>
        </pc:sldMkLst>
      </pc:sldChg>
      <pc:sldChg chg="del">
        <pc:chgData name="Corinne Cowan" userId="55a89247-7430-45a1-9aea-abf666d95507" providerId="ADAL" clId="{51247960-09C6-4DC7-88F6-10E3A38EE731}" dt="2023-10-10T13:39:50.830" v="28" actId="2696"/>
        <pc:sldMkLst>
          <pc:docMk/>
          <pc:sldMk cId="2070111194" sldId="2147470734"/>
        </pc:sldMkLst>
      </pc:sldChg>
      <pc:sldChg chg="del">
        <pc:chgData name="Corinne Cowan" userId="55a89247-7430-45a1-9aea-abf666d95507" providerId="ADAL" clId="{51247960-09C6-4DC7-88F6-10E3A38EE731}" dt="2023-10-10T13:39:52.871" v="29" actId="2696"/>
        <pc:sldMkLst>
          <pc:docMk/>
          <pc:sldMk cId="2029183898" sldId="2147470735"/>
        </pc:sldMkLst>
      </pc:sldChg>
      <pc:sldChg chg="del">
        <pc:chgData name="Corinne Cowan" userId="55a89247-7430-45a1-9aea-abf666d95507" providerId="ADAL" clId="{51247960-09C6-4DC7-88F6-10E3A38EE731}" dt="2023-10-10T13:39:54.772" v="30" actId="2696"/>
        <pc:sldMkLst>
          <pc:docMk/>
          <pc:sldMk cId="1693886358" sldId="2147470736"/>
        </pc:sldMkLst>
      </pc:sldChg>
      <pc:sldChg chg="del">
        <pc:chgData name="Corinne Cowan" userId="55a89247-7430-45a1-9aea-abf666d95507" providerId="ADAL" clId="{51247960-09C6-4DC7-88F6-10E3A38EE731}" dt="2023-10-10T13:39:57.583" v="31" actId="2696"/>
        <pc:sldMkLst>
          <pc:docMk/>
          <pc:sldMk cId="345691833" sldId="2147470737"/>
        </pc:sldMkLst>
      </pc:sldChg>
      <pc:sldChg chg="del">
        <pc:chgData name="Corinne Cowan" userId="55a89247-7430-45a1-9aea-abf666d95507" providerId="ADAL" clId="{51247960-09C6-4DC7-88F6-10E3A38EE731}" dt="2023-10-10T13:40:00.291" v="32" actId="2696"/>
        <pc:sldMkLst>
          <pc:docMk/>
          <pc:sldMk cId="4151643815" sldId="2147470738"/>
        </pc:sldMkLst>
      </pc:sldChg>
      <pc:sldChg chg="del">
        <pc:chgData name="Corinne Cowan" userId="55a89247-7430-45a1-9aea-abf666d95507" providerId="ADAL" clId="{51247960-09C6-4DC7-88F6-10E3A38EE731}" dt="2023-10-10T13:40:02.808" v="33" actId="2696"/>
        <pc:sldMkLst>
          <pc:docMk/>
          <pc:sldMk cId="2258529034" sldId="2147470739"/>
        </pc:sldMkLst>
      </pc:sldChg>
      <pc:sldChg chg="del">
        <pc:chgData name="Corinne Cowan" userId="55a89247-7430-45a1-9aea-abf666d95507" providerId="ADAL" clId="{51247960-09C6-4DC7-88F6-10E3A38EE731}" dt="2023-10-10T13:40:06.799" v="34" actId="2696"/>
        <pc:sldMkLst>
          <pc:docMk/>
          <pc:sldMk cId="2228972221" sldId="2147470740"/>
        </pc:sldMkLst>
      </pc:sldChg>
      <pc:sldChg chg="del">
        <pc:chgData name="Corinne Cowan" userId="55a89247-7430-45a1-9aea-abf666d95507" providerId="ADAL" clId="{51247960-09C6-4DC7-88F6-10E3A38EE731}" dt="2023-10-10T13:40:09.182" v="35" actId="2696"/>
        <pc:sldMkLst>
          <pc:docMk/>
          <pc:sldMk cId="1050460593" sldId="2147470741"/>
        </pc:sldMkLst>
      </pc:sldChg>
      <pc:sldMasterChg chg="del delSldLayout">
        <pc:chgData name="Corinne Cowan" userId="55a89247-7430-45a1-9aea-abf666d95507" providerId="ADAL" clId="{51247960-09C6-4DC7-88F6-10E3A38EE731}" dt="2023-10-10T13:40:09.182" v="35" actId="2696"/>
        <pc:sldMasterMkLst>
          <pc:docMk/>
          <pc:sldMasterMk cId="2924493166" sldId="2147483660"/>
        </pc:sldMasterMkLst>
        <pc:sldLayoutChg chg="del">
          <pc:chgData name="Corinne Cowan" userId="55a89247-7430-45a1-9aea-abf666d95507" providerId="ADAL" clId="{51247960-09C6-4DC7-88F6-10E3A38EE731}" dt="2023-10-10T13:40:09.182" v="35" actId="2696"/>
          <pc:sldLayoutMkLst>
            <pc:docMk/>
            <pc:sldMasterMk cId="2924493166" sldId="2147483660"/>
            <pc:sldLayoutMk cId="2478876241" sldId="2147483670"/>
          </pc:sldLayoutMkLst>
        </pc:sldLayoutChg>
        <pc:sldLayoutChg chg="del">
          <pc:chgData name="Corinne Cowan" userId="55a89247-7430-45a1-9aea-abf666d95507" providerId="ADAL" clId="{51247960-09C6-4DC7-88F6-10E3A38EE731}" dt="2023-10-10T13:40:09.182" v="35" actId="2696"/>
          <pc:sldLayoutMkLst>
            <pc:docMk/>
            <pc:sldMasterMk cId="2924493166" sldId="2147483660"/>
            <pc:sldLayoutMk cId="3590261991" sldId="2147483677"/>
          </pc:sldLayoutMkLst>
        </pc:sldLayoutChg>
        <pc:sldLayoutChg chg="del">
          <pc:chgData name="Corinne Cowan" userId="55a89247-7430-45a1-9aea-abf666d95507" providerId="ADAL" clId="{51247960-09C6-4DC7-88F6-10E3A38EE731}" dt="2023-10-10T13:40:09.182" v="35" actId="2696"/>
          <pc:sldLayoutMkLst>
            <pc:docMk/>
            <pc:sldMasterMk cId="2924493166" sldId="2147483660"/>
            <pc:sldLayoutMk cId="599964741" sldId="2147483689"/>
          </pc:sldLayoutMkLst>
        </pc:sldLayoutChg>
        <pc:sldLayoutChg chg="del">
          <pc:chgData name="Corinne Cowan" userId="55a89247-7430-45a1-9aea-abf666d95507" providerId="ADAL" clId="{51247960-09C6-4DC7-88F6-10E3A38EE731}" dt="2023-10-10T13:40:09.182" v="35" actId="2696"/>
          <pc:sldLayoutMkLst>
            <pc:docMk/>
            <pc:sldMasterMk cId="2924493166" sldId="2147483660"/>
            <pc:sldLayoutMk cId="1198285323" sldId="2147483690"/>
          </pc:sldLayoutMkLst>
        </pc:sldLayoutChg>
        <pc:sldLayoutChg chg="del">
          <pc:chgData name="Corinne Cowan" userId="55a89247-7430-45a1-9aea-abf666d95507" providerId="ADAL" clId="{51247960-09C6-4DC7-88F6-10E3A38EE731}" dt="2023-10-10T13:40:09.182" v="35" actId="2696"/>
          <pc:sldLayoutMkLst>
            <pc:docMk/>
            <pc:sldMasterMk cId="2924493166" sldId="2147483660"/>
            <pc:sldLayoutMk cId="1309415821" sldId="2147483691"/>
          </pc:sldLayoutMkLst>
        </pc:sldLayoutChg>
        <pc:sldLayoutChg chg="del">
          <pc:chgData name="Corinne Cowan" userId="55a89247-7430-45a1-9aea-abf666d95507" providerId="ADAL" clId="{51247960-09C6-4DC7-88F6-10E3A38EE731}" dt="2023-10-10T13:40:09.182" v="35" actId="2696"/>
          <pc:sldLayoutMkLst>
            <pc:docMk/>
            <pc:sldMasterMk cId="2924493166" sldId="2147483660"/>
            <pc:sldLayoutMk cId="4264109626" sldId="2147483694"/>
          </pc:sldLayoutMkLst>
        </pc:sldLayoutChg>
        <pc:sldLayoutChg chg="del">
          <pc:chgData name="Corinne Cowan" userId="55a89247-7430-45a1-9aea-abf666d95507" providerId="ADAL" clId="{51247960-09C6-4DC7-88F6-10E3A38EE731}" dt="2023-10-10T13:40:09.182" v="35" actId="2696"/>
          <pc:sldLayoutMkLst>
            <pc:docMk/>
            <pc:sldMasterMk cId="2924493166" sldId="2147483660"/>
            <pc:sldLayoutMk cId="3878953722" sldId="2147483701"/>
          </pc:sldLayoutMkLst>
        </pc:sldLayoutChg>
        <pc:sldLayoutChg chg="del">
          <pc:chgData name="Corinne Cowan" userId="55a89247-7430-45a1-9aea-abf666d95507" providerId="ADAL" clId="{51247960-09C6-4DC7-88F6-10E3A38EE731}" dt="2023-10-10T13:40:09.182" v="35" actId="2696"/>
          <pc:sldLayoutMkLst>
            <pc:docMk/>
            <pc:sldMasterMk cId="2924493166" sldId="2147483660"/>
            <pc:sldLayoutMk cId="3863362281" sldId="2147483724"/>
          </pc:sldLayoutMkLst>
        </pc:sldLayoutChg>
        <pc:sldLayoutChg chg="del">
          <pc:chgData name="Corinne Cowan" userId="55a89247-7430-45a1-9aea-abf666d95507" providerId="ADAL" clId="{51247960-09C6-4DC7-88F6-10E3A38EE731}" dt="2023-10-10T13:40:09.182" v="35" actId="2696"/>
          <pc:sldLayoutMkLst>
            <pc:docMk/>
            <pc:sldMasterMk cId="2924493166" sldId="2147483660"/>
            <pc:sldLayoutMk cId="3558161834" sldId="2147483734"/>
          </pc:sldLayoutMkLst>
        </pc:sldLayoutChg>
        <pc:sldLayoutChg chg="del">
          <pc:chgData name="Corinne Cowan" userId="55a89247-7430-45a1-9aea-abf666d95507" providerId="ADAL" clId="{51247960-09C6-4DC7-88F6-10E3A38EE731}" dt="2023-10-10T13:40:09.182" v="35" actId="2696"/>
          <pc:sldLayoutMkLst>
            <pc:docMk/>
            <pc:sldMasterMk cId="2924493166" sldId="2147483660"/>
            <pc:sldLayoutMk cId="523146208" sldId="2147483743"/>
          </pc:sldLayoutMkLst>
        </pc:sldLayoutChg>
        <pc:sldLayoutChg chg="del">
          <pc:chgData name="Corinne Cowan" userId="55a89247-7430-45a1-9aea-abf666d95507" providerId="ADAL" clId="{51247960-09C6-4DC7-88F6-10E3A38EE731}" dt="2023-10-10T13:40:09.182" v="35" actId="2696"/>
          <pc:sldLayoutMkLst>
            <pc:docMk/>
            <pc:sldMasterMk cId="2924493166" sldId="2147483660"/>
            <pc:sldLayoutMk cId="3517383381" sldId="2147483847"/>
          </pc:sldLayoutMkLst>
        </pc:sldLayoutChg>
      </pc:sldMasterChg>
      <pc:sldMasterChg chg="del delSldLayout">
        <pc:chgData name="Corinne Cowan" userId="55a89247-7430-45a1-9aea-abf666d95507" providerId="ADAL" clId="{51247960-09C6-4DC7-88F6-10E3A38EE731}" dt="2023-10-10T13:39:57.583" v="31" actId="2696"/>
        <pc:sldMasterMkLst>
          <pc:docMk/>
          <pc:sldMasterMk cId="2763174711" sldId="2147483744"/>
        </pc:sldMasterMkLst>
        <pc:sldLayoutChg chg="del">
          <pc:chgData name="Corinne Cowan" userId="55a89247-7430-45a1-9aea-abf666d95507" providerId="ADAL" clId="{51247960-09C6-4DC7-88F6-10E3A38EE731}" dt="2023-10-10T13:39:57.583" v="31" actId="2696"/>
          <pc:sldLayoutMkLst>
            <pc:docMk/>
            <pc:sldMasterMk cId="2763174711" sldId="2147483744"/>
            <pc:sldLayoutMk cId="2855547843" sldId="2147483761"/>
          </pc:sldLayoutMkLst>
        </pc:sldLayoutChg>
        <pc:sldLayoutChg chg="del">
          <pc:chgData name="Corinne Cowan" userId="55a89247-7430-45a1-9aea-abf666d95507" providerId="ADAL" clId="{51247960-09C6-4DC7-88F6-10E3A38EE731}" dt="2023-10-10T13:39:57.583" v="31" actId="2696"/>
          <pc:sldLayoutMkLst>
            <pc:docMk/>
            <pc:sldMasterMk cId="2763174711" sldId="2147483744"/>
            <pc:sldLayoutMk cId="3542483811" sldId="2147483769"/>
          </pc:sldLayoutMkLst>
        </pc:sldLayoutChg>
        <pc:sldLayoutChg chg="del">
          <pc:chgData name="Corinne Cowan" userId="55a89247-7430-45a1-9aea-abf666d95507" providerId="ADAL" clId="{51247960-09C6-4DC7-88F6-10E3A38EE731}" dt="2023-10-10T13:39:57.583" v="31" actId="2696"/>
          <pc:sldLayoutMkLst>
            <pc:docMk/>
            <pc:sldMasterMk cId="2763174711" sldId="2147483744"/>
            <pc:sldLayoutMk cId="3495604747" sldId="2147483770"/>
          </pc:sldLayoutMkLst>
        </pc:sldLayoutChg>
        <pc:sldLayoutChg chg="del">
          <pc:chgData name="Corinne Cowan" userId="55a89247-7430-45a1-9aea-abf666d95507" providerId="ADAL" clId="{51247960-09C6-4DC7-88F6-10E3A38EE731}" dt="2023-10-10T13:39:57.583" v="31" actId="2696"/>
          <pc:sldLayoutMkLst>
            <pc:docMk/>
            <pc:sldMasterMk cId="2763174711" sldId="2147483744"/>
            <pc:sldLayoutMk cId="2437851729" sldId="2147483771"/>
          </pc:sldLayoutMkLst>
        </pc:sldLayoutChg>
        <pc:sldLayoutChg chg="del">
          <pc:chgData name="Corinne Cowan" userId="55a89247-7430-45a1-9aea-abf666d95507" providerId="ADAL" clId="{51247960-09C6-4DC7-88F6-10E3A38EE731}" dt="2023-10-10T13:39:57.583" v="31" actId="2696"/>
          <pc:sldLayoutMkLst>
            <pc:docMk/>
            <pc:sldMasterMk cId="2763174711" sldId="2147483744"/>
            <pc:sldLayoutMk cId="915628762" sldId="2147483774"/>
          </pc:sldLayoutMkLst>
        </pc:sldLayoutChg>
        <pc:sldLayoutChg chg="del">
          <pc:chgData name="Corinne Cowan" userId="55a89247-7430-45a1-9aea-abf666d95507" providerId="ADAL" clId="{51247960-09C6-4DC7-88F6-10E3A38EE731}" dt="2023-10-10T13:39:57.583" v="31" actId="2696"/>
          <pc:sldLayoutMkLst>
            <pc:docMk/>
            <pc:sldMasterMk cId="2763174711" sldId="2147483744"/>
            <pc:sldLayoutMk cId="4207778739" sldId="2147483780"/>
          </pc:sldLayoutMkLst>
        </pc:sldLayoutChg>
        <pc:sldLayoutChg chg="del">
          <pc:chgData name="Corinne Cowan" userId="55a89247-7430-45a1-9aea-abf666d95507" providerId="ADAL" clId="{51247960-09C6-4DC7-88F6-10E3A38EE731}" dt="2023-10-10T13:39:54.772" v="30" actId="2696"/>
          <pc:sldLayoutMkLst>
            <pc:docMk/>
            <pc:sldMasterMk cId="2763174711" sldId="2147483744"/>
            <pc:sldLayoutMk cId="3746214316" sldId="214748380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7841" cy="464820"/>
          </a:xfrm>
          <a:prstGeom prst="rect">
            <a:avLst/>
          </a:prstGeom>
        </p:spPr>
        <p:txBody>
          <a:bodyPr vert="horz" lIns="92776" tIns="46389" rIns="92776" bIns="46389" rtlCol="0"/>
          <a:lstStyle>
            <a:lvl1pPr algn="l">
              <a:defRPr sz="1200"/>
            </a:lvl1pPr>
          </a:lstStyle>
          <a:p>
            <a:endParaRPr lang="en-US"/>
          </a:p>
        </p:txBody>
      </p:sp>
      <p:sp>
        <p:nvSpPr>
          <p:cNvPr id="3" name="Date Placeholder 2"/>
          <p:cNvSpPr>
            <a:spLocks noGrp="1"/>
          </p:cNvSpPr>
          <p:nvPr>
            <p:ph type="dt" sz="quarter" idx="1"/>
          </p:nvPr>
        </p:nvSpPr>
        <p:spPr>
          <a:xfrm>
            <a:off x="3970939" y="1"/>
            <a:ext cx="3037841" cy="464820"/>
          </a:xfrm>
          <a:prstGeom prst="rect">
            <a:avLst/>
          </a:prstGeom>
        </p:spPr>
        <p:txBody>
          <a:bodyPr vert="horz" lIns="92776" tIns="46389" rIns="92776" bIns="46389" rtlCol="0"/>
          <a:lstStyle>
            <a:lvl1pPr algn="r">
              <a:defRPr sz="1200"/>
            </a:lvl1pPr>
          </a:lstStyle>
          <a:p>
            <a:fld id="{DD797EBE-B6B5-42CD-98D1-CA979E8D8BBD}" type="datetimeFigureOut">
              <a:rPr lang="en-US" smtClean="0"/>
              <a:pPr/>
              <a:t>10/10/2023</a:t>
            </a:fld>
            <a:endParaRPr lang="en-US"/>
          </a:p>
        </p:txBody>
      </p:sp>
      <p:sp>
        <p:nvSpPr>
          <p:cNvPr id="4" name="Footer Placeholder 3"/>
          <p:cNvSpPr>
            <a:spLocks noGrp="1"/>
          </p:cNvSpPr>
          <p:nvPr>
            <p:ph type="ftr" sz="quarter" idx="2"/>
          </p:nvPr>
        </p:nvSpPr>
        <p:spPr>
          <a:xfrm>
            <a:off x="4" y="8829971"/>
            <a:ext cx="3037841" cy="464820"/>
          </a:xfrm>
          <a:prstGeom prst="rect">
            <a:avLst/>
          </a:prstGeom>
        </p:spPr>
        <p:txBody>
          <a:bodyPr vert="horz" lIns="92776" tIns="46389" rIns="92776" bIns="463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71"/>
            <a:ext cx="3037841" cy="464820"/>
          </a:xfrm>
          <a:prstGeom prst="rect">
            <a:avLst/>
          </a:prstGeom>
        </p:spPr>
        <p:txBody>
          <a:bodyPr vert="horz" lIns="92776" tIns="46389" rIns="92776" bIns="46389" rtlCol="0" anchor="b"/>
          <a:lstStyle>
            <a:lvl1pPr algn="r">
              <a:defRPr sz="1200"/>
            </a:lvl1pPr>
          </a:lstStyle>
          <a:p>
            <a:fld id="{A7AA1A91-6A6F-45EC-8A49-E8F1E0E92628}" type="slidenum">
              <a:rPr lang="en-US" smtClean="0"/>
              <a:pPr/>
              <a:t>‹#›</a:t>
            </a:fld>
            <a:endParaRPr lang="en-US"/>
          </a:p>
        </p:txBody>
      </p:sp>
    </p:spTree>
    <p:extLst>
      <p:ext uri="{BB962C8B-B14F-4D97-AF65-F5344CB8AC3E}">
        <p14:creationId xmlns:p14="http://schemas.microsoft.com/office/powerpoint/2010/main" val="2060356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7841" cy="464820"/>
          </a:xfrm>
          <a:prstGeom prst="rect">
            <a:avLst/>
          </a:prstGeom>
        </p:spPr>
        <p:txBody>
          <a:bodyPr vert="horz" lIns="92776" tIns="46389" rIns="92776" bIns="46389" rtlCol="0"/>
          <a:lstStyle>
            <a:lvl1pPr algn="l">
              <a:defRPr sz="1200"/>
            </a:lvl1pPr>
          </a:lstStyle>
          <a:p>
            <a:endParaRPr lang="en-US"/>
          </a:p>
        </p:txBody>
      </p:sp>
      <p:sp>
        <p:nvSpPr>
          <p:cNvPr id="3" name="Date Placeholder 2"/>
          <p:cNvSpPr>
            <a:spLocks noGrp="1"/>
          </p:cNvSpPr>
          <p:nvPr>
            <p:ph type="dt" idx="1"/>
          </p:nvPr>
        </p:nvSpPr>
        <p:spPr>
          <a:xfrm>
            <a:off x="3970939" y="1"/>
            <a:ext cx="3037841" cy="464820"/>
          </a:xfrm>
          <a:prstGeom prst="rect">
            <a:avLst/>
          </a:prstGeom>
        </p:spPr>
        <p:txBody>
          <a:bodyPr vert="horz" lIns="92776" tIns="46389" rIns="92776" bIns="46389" rtlCol="0"/>
          <a:lstStyle>
            <a:lvl1pPr algn="r">
              <a:defRPr sz="1200"/>
            </a:lvl1pPr>
          </a:lstStyle>
          <a:p>
            <a:fld id="{BBB39797-7448-4F04-BF50-5A3BE1275677}" type="datetimeFigureOut">
              <a:rPr lang="en-US" smtClean="0"/>
              <a:pPr/>
              <a:t>10/10/2023</a:t>
            </a:fld>
            <a:endParaRPr lang="en-US"/>
          </a:p>
        </p:txBody>
      </p:sp>
      <p:sp>
        <p:nvSpPr>
          <p:cNvPr id="4" name="Slide Image Placeholder 3"/>
          <p:cNvSpPr>
            <a:spLocks noGrp="1" noRot="1" noChangeAspect="1"/>
          </p:cNvSpPr>
          <p:nvPr>
            <p:ph type="sldImg" idx="2"/>
          </p:nvPr>
        </p:nvSpPr>
        <p:spPr>
          <a:xfrm>
            <a:off x="406400" y="700088"/>
            <a:ext cx="6197600" cy="3486150"/>
          </a:xfrm>
          <a:prstGeom prst="rect">
            <a:avLst/>
          </a:prstGeom>
          <a:noFill/>
          <a:ln w="12700">
            <a:solidFill>
              <a:prstClr val="black"/>
            </a:solidFill>
          </a:ln>
        </p:spPr>
        <p:txBody>
          <a:bodyPr vert="horz" lIns="92776" tIns="46389" rIns="92776" bIns="46389" rtlCol="0" anchor="ctr"/>
          <a:lstStyle/>
          <a:p>
            <a:endParaRPr lang="en-US"/>
          </a:p>
        </p:txBody>
      </p:sp>
      <p:sp>
        <p:nvSpPr>
          <p:cNvPr id="5" name="Notes Placeholder 4"/>
          <p:cNvSpPr>
            <a:spLocks noGrp="1"/>
          </p:cNvSpPr>
          <p:nvPr>
            <p:ph type="body" sz="quarter" idx="3"/>
          </p:nvPr>
        </p:nvSpPr>
        <p:spPr>
          <a:xfrm>
            <a:off x="701040" y="4415795"/>
            <a:ext cx="5608320" cy="4183380"/>
          </a:xfrm>
          <a:prstGeom prst="rect">
            <a:avLst/>
          </a:prstGeom>
        </p:spPr>
        <p:txBody>
          <a:bodyPr vert="horz" lIns="92776" tIns="46389" rIns="92776" bIns="463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29971"/>
            <a:ext cx="3037841" cy="464820"/>
          </a:xfrm>
          <a:prstGeom prst="rect">
            <a:avLst/>
          </a:prstGeom>
        </p:spPr>
        <p:txBody>
          <a:bodyPr vert="horz" lIns="92776" tIns="46389" rIns="92776" bIns="463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71"/>
            <a:ext cx="3037841" cy="464820"/>
          </a:xfrm>
          <a:prstGeom prst="rect">
            <a:avLst/>
          </a:prstGeom>
        </p:spPr>
        <p:txBody>
          <a:bodyPr vert="horz" lIns="92776" tIns="46389" rIns="92776" bIns="46389" rtlCol="0" anchor="b"/>
          <a:lstStyle>
            <a:lvl1pPr algn="r">
              <a:defRPr sz="1200"/>
            </a:lvl1pPr>
          </a:lstStyle>
          <a:p>
            <a:fld id="{C09C2A1E-7C5B-4541-B473-51EDAF573AE6}" type="slidenum">
              <a:rPr lang="en-US" smtClean="0"/>
              <a:pPr/>
              <a:t>‹#›</a:t>
            </a:fld>
            <a:endParaRPr lang="en-US"/>
          </a:p>
        </p:txBody>
      </p:sp>
    </p:spTree>
    <p:extLst>
      <p:ext uri="{BB962C8B-B14F-4D97-AF65-F5344CB8AC3E}">
        <p14:creationId xmlns:p14="http://schemas.microsoft.com/office/powerpoint/2010/main" val="14541823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0088"/>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9C2A1E-7C5B-4541-B473-51EDAF573AE6}" type="slidenum">
              <a:rPr lang="en-US" smtClean="0"/>
              <a:pPr/>
              <a:t>3</a:t>
            </a:fld>
            <a:endParaRPr lang="en-US"/>
          </a:p>
        </p:txBody>
      </p:sp>
    </p:spTree>
    <p:extLst>
      <p:ext uri="{BB962C8B-B14F-4D97-AF65-F5344CB8AC3E}">
        <p14:creationId xmlns:p14="http://schemas.microsoft.com/office/powerpoint/2010/main" val="1826109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0088"/>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C2A1E-7C5B-4541-B473-51EDAF573AE6}" type="slidenum">
              <a:rPr lang="en-US" smtClean="0"/>
              <a:pPr/>
              <a:t>14</a:t>
            </a:fld>
            <a:endParaRPr lang="en-US" dirty="0"/>
          </a:p>
        </p:txBody>
      </p:sp>
    </p:spTree>
    <p:extLst>
      <p:ext uri="{BB962C8B-B14F-4D97-AF65-F5344CB8AC3E}">
        <p14:creationId xmlns:p14="http://schemas.microsoft.com/office/powerpoint/2010/main" val="702677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0088"/>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C2A1E-7C5B-4541-B473-51EDAF573AE6}" type="slidenum">
              <a:rPr lang="en-US" smtClean="0"/>
              <a:pPr/>
              <a:t>16</a:t>
            </a:fld>
            <a:endParaRPr lang="en-US" dirty="0"/>
          </a:p>
        </p:txBody>
      </p:sp>
    </p:spTree>
    <p:extLst>
      <p:ext uri="{BB962C8B-B14F-4D97-AF65-F5344CB8AC3E}">
        <p14:creationId xmlns:p14="http://schemas.microsoft.com/office/powerpoint/2010/main" val="149644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0088"/>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0110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3CAF7B-A77C-412C-98F9-C586CE0569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223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0088"/>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9C2A1E-7C5B-4541-B473-51EDAF573AE6}" type="slidenum">
              <a:rPr lang="en-US" smtClean="0"/>
              <a:pPr/>
              <a:t>19</a:t>
            </a:fld>
            <a:endParaRPr lang="en-US"/>
          </a:p>
        </p:txBody>
      </p:sp>
    </p:spTree>
    <p:extLst>
      <p:ext uri="{BB962C8B-B14F-4D97-AF65-F5344CB8AC3E}">
        <p14:creationId xmlns:p14="http://schemas.microsoft.com/office/powerpoint/2010/main" val="1773804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cs typeface="Segoe UI Semilight" panose="020B04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959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836">
              <a:defRP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04159"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0415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2960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159"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0415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436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836">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6C32C-99D1-44F6-AE50-D76D880A60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384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836">
              <a:defRPr/>
            </a:pPr>
            <a:endParaRPr lang="en-US" dirty="0">
              <a:solidFill>
                <a:srgbClr val="C00000"/>
              </a:solidFill>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1EB8F-4E6A-45EB-8487-08E97E9774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03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0088"/>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9674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cs typeface="Segoe UI Semilight" panose="020B0402040204020203" pitchFamily="34" charset="0"/>
              </a:rPr>
              <a:t>Speaker’s Notes:</a:t>
            </a:r>
            <a:r>
              <a:rPr lang="en-US" b="0" u="none">
                <a:cs typeface="Segoe UI Semilight" panose="020B0402040204020203" pitchFamily="34" charset="0"/>
              </a:rPr>
              <a:t> Dawn </a:t>
            </a:r>
            <a:r>
              <a:rPr lang="en-US" b="0" u="none" err="1">
                <a:cs typeface="Segoe UI Semilight" panose="020B0402040204020203" pitchFamily="34" charset="0"/>
              </a:rPr>
              <a:t>Puster</a:t>
            </a:r>
            <a:endParaRPr lang="en-US" b="0" u="none">
              <a:cs typeface="Segoe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a:cs typeface="Segoe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a:cs typeface="Segoe UI Semilight" panose="020B0402040204020203" pitchFamily="34" charset="0"/>
              </a:rPr>
              <a:t>Next, we will discuss the OhioRISE program</a:t>
            </a:r>
            <a:endParaRPr lang="en-US" b="0" u="none"/>
          </a:p>
        </p:txBody>
      </p:sp>
      <p:sp>
        <p:nvSpPr>
          <p:cNvPr id="4" name="Slide Number Placeholder 3"/>
          <p:cNvSpPr>
            <a:spLocks noGrp="1"/>
          </p:cNvSpPr>
          <p:nvPr>
            <p:ph type="sldNum" sz="quarter" idx="5"/>
          </p:nvPr>
        </p:nvSpPr>
        <p:spPr/>
        <p:txBody>
          <a:bodyPr/>
          <a:lstStyle/>
          <a:p>
            <a:fld id="{C09C2A1E-7C5B-4541-B473-51EDAF573AE6}" type="slidenum">
              <a:rPr lang="en-US" smtClean="0"/>
              <a:pPr/>
              <a:t>26</a:t>
            </a:fld>
            <a:endParaRPr lang="en-US"/>
          </a:p>
        </p:txBody>
      </p:sp>
    </p:spTree>
    <p:extLst>
      <p:ext uri="{BB962C8B-B14F-4D97-AF65-F5344CB8AC3E}">
        <p14:creationId xmlns:p14="http://schemas.microsoft.com/office/powerpoint/2010/main" val="429105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5698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20725"/>
            <a:ext cx="6383337" cy="3590925"/>
          </a:xfrm>
        </p:spPr>
      </p:sp>
      <p:sp>
        <p:nvSpPr>
          <p:cNvPr id="3" name="Notes Placeholder 2"/>
          <p:cNvSpPr>
            <a:spLocks noGrp="1"/>
          </p:cNvSpPr>
          <p:nvPr>
            <p:ph type="body" idx="1"/>
          </p:nvPr>
        </p:nvSpPr>
        <p:spPr/>
        <p:txBody>
          <a:bodyPr/>
          <a:lstStyle/>
          <a:p>
            <a:pPr marL="183738" indent="-18373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46972"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697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069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836">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7609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836">
              <a:defRPr/>
            </a:pPr>
            <a:r>
              <a:rPr lang="en-US" b="1" u="sng" dirty="0">
                <a:cs typeface="Segoe UI Semilight" panose="020B0402040204020203" pitchFamily="34" charset="0"/>
              </a:rPr>
              <a:t>Speaker’s Notes</a:t>
            </a:r>
            <a:r>
              <a:rPr lang="en-US" b="0" u="none" dirty="0">
                <a:cs typeface="Segoe UI Semilight" panose="020B0402040204020203" pitchFamily="34" charset="0"/>
              </a:rPr>
              <a:t>:</a:t>
            </a:r>
            <a:endParaRPr lang="en-US" b="0" u="none" dirty="0">
              <a:cs typeface="Calibri"/>
            </a:endParaRPr>
          </a:p>
          <a:p>
            <a:pPr marL="171450" indent="-171450" defTabSz="926836">
              <a:buFont typeface="Arial" panose="020B0604020202020204" pitchFamily="34" charset="0"/>
              <a:buChar char="•"/>
              <a:defRPr/>
            </a:pPr>
            <a:r>
              <a:rPr lang="en-US" dirty="0"/>
              <a:t>OMES provides new models and systems for conducting business in the Next Generation program. This benefits providers because it:</a:t>
            </a:r>
            <a:endParaRPr kumimoji="0" lang="en-US" sz="1200" b="0" i="0" u="none" strike="noStrike" kern="1200" cap="none" spc="0" normalizeH="0" baseline="0" dirty="0">
              <a:ln>
                <a:noFill/>
              </a:ln>
              <a:solidFill>
                <a:schemeClr val="tx1"/>
              </a:solidFill>
              <a:effectLst/>
              <a:uLnTx/>
              <a:uFillTx/>
              <a:latin typeface="+mn-lt"/>
              <a:ea typeface="+mn-ea"/>
              <a:cs typeface="Calibri"/>
            </a:endParaRPr>
          </a:p>
          <a:p>
            <a:pPr marL="628650" lvl="1" indent="-171450" defTabSz="926836">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rPr>
              <a:t>Creates a </a:t>
            </a:r>
            <a:r>
              <a:rPr kumimoji="0" lang="en-US" sz="1200" b="1" i="0" u="sng"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rPr>
              <a:t>single credentialing process</a:t>
            </a:r>
            <a:r>
              <a:rPr kumimoji="0" lang="en-US" sz="1200" i="0"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rPr>
              <a:t> through the </a:t>
            </a:r>
            <a:r>
              <a:rPr kumimoji="0" lang="en-US" sz="1200" b="1"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rPr>
              <a:t>Provider Network Module and Centralized Credentialing</a:t>
            </a:r>
            <a:r>
              <a:rPr kumimoji="0" lang="en-US" sz="12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rPr>
              <a:t>, rather than providers credentialing separately for each managed care </a:t>
            </a:r>
            <a:r>
              <a:rPr lang="en-US" sz="1200" dirty="0">
                <a:solidFill>
                  <a:prstClr val="black"/>
                </a:solidFill>
                <a:latin typeface="Calibri"/>
                <a:ea typeface="Open Sans Light" panose="020B0306030504020204" pitchFamily="34" charset="0"/>
                <a:cs typeface="Open Sans Light" panose="020B0306030504020204" pitchFamily="34" charset="0"/>
              </a:rPr>
              <a:t>entity</a:t>
            </a:r>
            <a:r>
              <a:rPr kumimoji="0" lang="en-US" sz="12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rPr>
              <a:t> (MCE) with which they contract.</a:t>
            </a:r>
            <a:endParaRPr kumimoji="0" lang="en-US" sz="1200" b="1"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endParaRPr>
          </a:p>
          <a:p>
            <a:pPr marL="621030" lvl="1" indent="-168910" defTabSz="916455">
              <a:buFont typeface="Arial" panose="020B0604020202020204" pitchFamily="34" charset="0"/>
              <a:buChar char="•"/>
              <a:defRPr/>
            </a:pPr>
            <a:r>
              <a:rPr lang="en-US" b="0" dirty="0">
                <a:solidFill>
                  <a:prstClr val="black"/>
                </a:solidFill>
                <a:latin typeface="Calibri"/>
                <a:ea typeface="Open Sans Light"/>
                <a:cs typeface="Calibri"/>
              </a:rPr>
              <a:t>Minimizes claims</a:t>
            </a:r>
            <a:r>
              <a:rPr kumimoji="0" lang="en-US" sz="12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rPr>
              <a:t>, delays in claims submission, and delayed payments. </a:t>
            </a:r>
            <a:endParaRPr lang="en-US" b="0" dirty="0">
              <a:solidFill>
                <a:prstClr val="black"/>
              </a:solidFill>
              <a:latin typeface="Calibri"/>
              <a:ea typeface="Open Sans Light" panose="020B0306030504020204" pitchFamily="34" charset="0"/>
              <a:cs typeface="Calibri"/>
            </a:endParaRPr>
          </a:p>
          <a:p>
            <a:pPr marL="621030" lvl="1" indent="-168910" defTabSz="916455">
              <a:buFont typeface="Arial" panose="020B0604020202020204" pitchFamily="34" charset="0"/>
              <a:buChar char="•"/>
              <a:defRPr/>
            </a:pPr>
            <a:r>
              <a:rPr lang="en-US" dirty="0">
                <a:solidFill>
                  <a:prstClr val="black"/>
                </a:solidFill>
                <a:latin typeface="Calibri"/>
                <a:ea typeface="Open Sans Light"/>
                <a:cs typeface="Calibri"/>
              </a:rPr>
              <a:t>Makes the claims, prior authorization, and member eligibility request process more </a:t>
            </a:r>
            <a:r>
              <a:rPr lang="en-US" b="1" dirty="0">
                <a:solidFill>
                  <a:prstClr val="black"/>
                </a:solidFill>
                <a:latin typeface="Calibri"/>
                <a:ea typeface="Open Sans Light"/>
                <a:cs typeface="Calibri"/>
              </a:rPr>
              <a:t>transparent</a:t>
            </a:r>
            <a:r>
              <a:rPr lang="en-US" dirty="0">
                <a:solidFill>
                  <a:prstClr val="black"/>
                </a:solidFill>
                <a:latin typeface="Calibri"/>
                <a:ea typeface="Open Sans Light"/>
                <a:cs typeface="Calibri"/>
              </a:rPr>
              <a:t> and </a:t>
            </a:r>
            <a:r>
              <a:rPr lang="en-US" b="1" dirty="0">
                <a:solidFill>
                  <a:prstClr val="black"/>
                </a:solidFill>
                <a:latin typeface="Calibri"/>
                <a:ea typeface="Open Sans Light"/>
                <a:cs typeface="Calibri"/>
              </a:rPr>
              <a:t>efficient</a:t>
            </a:r>
            <a:r>
              <a:rPr lang="en-US" dirty="0">
                <a:solidFill>
                  <a:prstClr val="black"/>
                </a:solidFill>
                <a:latin typeface="Calibri"/>
                <a:ea typeface="Open Sans Light"/>
                <a:cs typeface="Calibri"/>
              </a:rPr>
              <a:t> by limiting submission and communication of status to </a:t>
            </a:r>
            <a:r>
              <a:rPr lang="en-US" b="1" dirty="0">
                <a:solidFill>
                  <a:prstClr val="black"/>
                </a:solidFill>
                <a:latin typeface="Calibri"/>
                <a:ea typeface="Open Sans Light"/>
                <a:cs typeface="Calibri"/>
              </a:rPr>
              <a:t>one single portal </a:t>
            </a:r>
            <a:r>
              <a:rPr lang="en-US" dirty="0">
                <a:solidFill>
                  <a:prstClr val="black"/>
                </a:solidFill>
                <a:latin typeface="Calibri"/>
                <a:ea typeface="Open Sans Light"/>
                <a:cs typeface="Calibri"/>
              </a:rPr>
              <a:t>regardless of the MCE involved in the future. Paper submissions, fax, and/or submissions to multiple MCE portals are no longer allowed.</a:t>
            </a:r>
          </a:p>
          <a:p>
            <a:pPr marL="621030" lvl="1" indent="-168910" defTabSz="916455">
              <a:buFont typeface="Arial" panose="020B0604020202020204" pitchFamily="34" charset="0"/>
              <a:buChar char="•"/>
              <a:defRPr/>
            </a:pPr>
            <a:r>
              <a:rPr lang="en-US" dirty="0">
                <a:solidFill>
                  <a:prstClr val="black"/>
                </a:solidFill>
                <a:latin typeface="Calibri"/>
                <a:ea typeface="Open Sans Light"/>
                <a:cs typeface="Calibri"/>
              </a:rPr>
              <a:t>Enables an </a:t>
            </a:r>
            <a:r>
              <a:rPr lang="en-US" b="1" dirty="0">
                <a:solidFill>
                  <a:prstClr val="black"/>
                </a:solidFill>
                <a:latin typeface="Calibri"/>
                <a:ea typeface="Open Sans Light"/>
                <a:cs typeface="Calibri"/>
              </a:rPr>
              <a:t>increased ODM oversight </a:t>
            </a:r>
            <a:r>
              <a:rPr lang="en-US" dirty="0">
                <a:solidFill>
                  <a:prstClr val="black"/>
                </a:solidFill>
                <a:latin typeface="Calibri"/>
                <a:ea typeface="Open Sans Light"/>
                <a:cs typeface="Calibri"/>
              </a:rPr>
              <a:t>of MCEs and ability to identify and address trends by providing ODM with consistent access to claims and prior authorization request data.</a:t>
            </a:r>
          </a:p>
          <a:p>
            <a:pPr marL="628650" marR="0" lvl="1" indent="-171450" algn="l" defTabSz="92683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rPr>
              <a:t>Provided pharmacy services across all MCEs and members </a:t>
            </a:r>
            <a:r>
              <a:rPr kumimoji="0" lang="en-US" sz="12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rPr>
              <a:t>through the Single </a:t>
            </a:r>
            <a:r>
              <a:rPr lang="en-US" sz="1200" dirty="0">
                <a:solidFill>
                  <a:prstClr val="black"/>
                </a:solidFill>
                <a:latin typeface="Calibri"/>
                <a:ea typeface="Open Sans Light" panose="020B0306030504020204" pitchFamily="34" charset="0"/>
                <a:cs typeface="Open Sans Light" panose="020B0306030504020204" pitchFamily="34" charset="0"/>
              </a:rPr>
              <a:t>Pharmacy Benefit Manager (SPBM).</a:t>
            </a:r>
            <a:endParaRPr kumimoji="0" lang="en-US" sz="12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endParaRPr>
          </a:p>
          <a:p>
            <a:pPr marL="628650" lvl="1" indent="-171450" defTabSz="926836">
              <a:buFont typeface="Arial" panose="020B0604020202020204" pitchFamily="34" charset="0"/>
              <a:buChar char="•"/>
              <a:defRPr/>
            </a:pPr>
            <a:endParaRPr lang="en-US" b="0" u="none" dirty="0">
              <a:cs typeface="Segoe UI Semilight" panose="020B04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8123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836">
              <a:defRPr/>
            </a:pPr>
            <a:r>
              <a:rPr lang="en-US" b="1" u="sng" dirty="0">
                <a:cs typeface="Segoe UI Semilight" panose="020B0402040204020203" pitchFamily="34" charset="0"/>
              </a:rPr>
              <a:t>Speaker’s Notes</a:t>
            </a:r>
            <a:endParaRPr lang="en-US" b="0" u="sng" dirty="0">
              <a:cs typeface="Calibri"/>
            </a:endParaRPr>
          </a:p>
          <a:p>
            <a:pPr marL="0" indent="0">
              <a:buFont typeface="Arial" panose="020B0604020202020204" pitchFamily="34" charset="0"/>
              <a:buNone/>
            </a:pPr>
            <a:r>
              <a:rPr lang="en-US" dirty="0"/>
              <a:t>Let’s talk about what providers need to know about EDI claims.</a:t>
            </a:r>
            <a:endParaRPr lang="en-US" dirty="0">
              <a:cs typeface="Calibri"/>
            </a:endParaRPr>
          </a:p>
          <a:p>
            <a:pPr marL="171450" indent="-171450">
              <a:buFont typeface="Arial" panose="020B0604020202020204" pitchFamily="34" charset="0"/>
              <a:buChar char="•"/>
            </a:pPr>
            <a:r>
              <a:rPr lang="en-US" dirty="0"/>
              <a:t>All EDI claims</a:t>
            </a:r>
            <a:endParaRPr lang="en-US" dirty="0">
              <a:cs typeface="Calibri"/>
            </a:endParaRPr>
          </a:p>
          <a:p>
            <a:pPr marL="628650" lvl="1" indent="-171450">
              <a:buFont typeface="Arial" panose="020B0604020202020204" pitchFamily="34" charset="0"/>
              <a:buChar char="•"/>
            </a:pPr>
            <a:r>
              <a:rPr lang="en-US" dirty="0"/>
              <a:t>Claims with dates of service </a:t>
            </a:r>
            <a:r>
              <a:rPr lang="en-US" b="1" dirty="0"/>
              <a:t>on or after</a:t>
            </a:r>
            <a:r>
              <a:rPr lang="en-US" dirty="0"/>
              <a:t> </a:t>
            </a:r>
            <a:r>
              <a:rPr lang="en-US" b="1" dirty="0"/>
              <a:t>February 1</a:t>
            </a:r>
            <a:r>
              <a:rPr lang="en-US" dirty="0"/>
              <a:t> must be submitted through the new EDI vendor, Deloitte. Claims with dates of service prior to February 1 can be submitted via the current processes or the new EDI.</a:t>
            </a:r>
            <a:endParaRPr lang="en-US" dirty="0">
              <a:cs typeface="Calibri"/>
            </a:endParaRPr>
          </a:p>
          <a:p>
            <a:pPr marL="628650" lvl="1" indent="-171450">
              <a:buFont typeface="Arial" panose="020B0604020202020204" pitchFamily="34" charset="0"/>
              <a:buChar char="•"/>
            </a:pPr>
            <a:r>
              <a:rPr lang="en-US" dirty="0"/>
              <a:t>They must include the managed care payer ID for the claims to route properly</a:t>
            </a:r>
            <a:endParaRPr lang="en-US" dirty="0">
              <a:cs typeface="Calibri"/>
            </a:endParaRPr>
          </a:p>
          <a:p>
            <a:pPr marL="628650" lvl="1" indent="-171450">
              <a:buFont typeface="Arial" panose="020B0604020202020204" pitchFamily="34" charset="0"/>
              <a:buChar char="•"/>
            </a:pPr>
            <a:r>
              <a:rPr lang="en-US" dirty="0"/>
              <a:t>Must only include one Rendering Provider per claim for FFS and managed care members. Different rendering providers at the detail level are no longer acceptable for FFS and managed care claims.</a:t>
            </a:r>
            <a:endParaRPr lang="en-US" dirty="0">
              <a:cs typeface="Calibri"/>
            </a:endParaRPr>
          </a:p>
          <a:p>
            <a:pPr marL="1085850" lvl="2" indent="-171450">
              <a:buFont typeface="Arial" panose="020B0604020202020204" pitchFamily="34" charset="0"/>
              <a:buChar char="•"/>
            </a:pPr>
            <a:r>
              <a:rPr lang="en-US" dirty="0"/>
              <a:t>There are a few exceptions to this rule. To see a full list please see the Medicaid Advisory Letter 622 found at the link below.</a:t>
            </a:r>
            <a:endParaRPr lang="en-US" dirty="0">
              <a:cs typeface="Calibri"/>
            </a:endParaRPr>
          </a:p>
          <a:p>
            <a:pPr marL="628650" lvl="1" indent="-171450">
              <a:buFont typeface="Arial" panose="020B0604020202020204" pitchFamily="34" charset="0"/>
              <a:buChar char="•"/>
            </a:pPr>
            <a:r>
              <a:rPr lang="en-US" dirty="0"/>
              <a:t>EDI will validate code sets on submission. Claims will be rejected with an -999 transaction. </a:t>
            </a:r>
            <a:endParaRPr lang="en-US" dirty="0">
              <a:cs typeface="Calibri"/>
            </a:endParaRPr>
          </a:p>
          <a:p>
            <a:pPr marL="628650" lvl="1" indent="-171450">
              <a:buFont typeface="Arial" panose="020B0604020202020204" pitchFamily="34" charset="0"/>
              <a:buChar char="•"/>
            </a:pPr>
            <a:r>
              <a:rPr lang="en-US" dirty="0"/>
              <a:t>Claims must be separated to only include claims for the same payer. For example, a CareSource Payer file can only contain claims for members covered by </a:t>
            </a:r>
            <a:r>
              <a:rPr lang="en-US" dirty="0" err="1"/>
              <a:t>Caresource</a:t>
            </a:r>
            <a:endParaRPr lang="en-US" dirty="0">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cap="none" normalizeH="0" baseline="0" dirty="0">
                <a:ln>
                  <a:noFill/>
                </a:ln>
                <a:effectLst/>
                <a:cs typeface="Calibri"/>
              </a:rPr>
              <a:t>Billing providers must be enrolled with ODM as a provider type who is permitted to be a billing provider and be paid for services.</a:t>
            </a:r>
            <a:endParaRPr lang="en-US" altLang="en-US" sz="1200" b="0" i="0" u="none" strike="noStrike" cap="none" normalizeH="0" baseline="0" dirty="0">
              <a:ln>
                <a:noFill/>
              </a:ln>
              <a:effectLst/>
              <a:cs typeface="Calibri"/>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cap="none" normalizeH="0" baseline="0" dirty="0">
                <a:ln>
                  <a:noFill/>
                </a:ln>
                <a:effectLst/>
                <a:cs typeface="Calibri"/>
              </a:rPr>
              <a:t>Non-billing provider types must be affiliated with the billing provider on the claim. Claims without appropriate affiliation will be rejected on the 824 transaction.</a:t>
            </a:r>
            <a:endParaRPr lang="en-US" dirty="0">
              <a:cs typeface="Calibri"/>
            </a:endParaRPr>
          </a:p>
          <a:p>
            <a:pPr marL="628650" lvl="1" indent="-171450">
              <a:buFont typeface="Arial" panose="020B0604020202020204" pitchFamily="34" charset="0"/>
              <a:buChar char="•"/>
            </a:pPr>
            <a:r>
              <a:rPr lang="en-US" dirty="0"/>
              <a:t>Must use the 12-digit ODM assigned member ID even if an MCE is the destination payer.</a:t>
            </a:r>
            <a:endParaRPr lang="en-US" dirty="0">
              <a:cs typeface="Calibri"/>
            </a:endParaRPr>
          </a:p>
          <a:p>
            <a:pPr marL="171450" indent="-171450">
              <a:buFont typeface="Arial" panose="020B0604020202020204" pitchFamily="34" charset="0"/>
              <a:buChar char="•"/>
            </a:pPr>
            <a:r>
              <a:rPr lang="en-US" dirty="0"/>
              <a:t>Only ODM authorized trading partners will be permitted to exchange EDI transactions.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046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836">
              <a:defRPr/>
            </a:pPr>
            <a:r>
              <a:rPr lang="en-US" b="1" u="sng" dirty="0">
                <a:cs typeface="Segoe UI Semilight" panose="020B0402040204020203" pitchFamily="34" charset="0"/>
              </a:rPr>
              <a:t>Speaker’s Notes</a:t>
            </a:r>
            <a:r>
              <a:rPr lang="en-US" b="0" u="none" dirty="0">
                <a:cs typeface="Segoe UI Semilight" panose="020B0402040204020203" pitchFamily="34" charset="0"/>
              </a:rPr>
              <a:t>:</a:t>
            </a:r>
            <a:endParaRPr lang="en-US" dirty="0"/>
          </a:p>
          <a:p>
            <a:r>
              <a:rPr lang="en-US" dirty="0"/>
              <a:t>Turning our focus to the Fiscal Intermediary. What was replaced and what is new?</a:t>
            </a:r>
          </a:p>
          <a:p>
            <a:pPr marL="228600" indent="-228600">
              <a:buFont typeface="+mj-lt"/>
              <a:buAutoNum type="arabicPeriod"/>
            </a:pPr>
            <a:r>
              <a:rPr lang="en-US" dirty="0"/>
              <a:t>MITS Claims and Financial subsystems processing of Fee-For-Service Claims has been replaced</a:t>
            </a:r>
          </a:p>
          <a:p>
            <a:pPr marL="228600" indent="-228600">
              <a:buFont typeface="+mj-lt"/>
              <a:buAutoNum type="arabicPeriod"/>
            </a:pPr>
            <a:r>
              <a:rPr lang="en-US" dirty="0"/>
              <a:t>It also replaced the following OAKS functionality</a:t>
            </a:r>
            <a:endParaRPr lang="en-US" dirty="0">
              <a:cs typeface="Calibri"/>
            </a:endParaRPr>
          </a:p>
          <a:p>
            <a:pPr marL="685800" lvl="1" indent="-228600">
              <a:buFont typeface="Arial" panose="020B0604020202020204" pitchFamily="34" charset="0"/>
              <a:buChar char="•"/>
            </a:pPr>
            <a:r>
              <a:rPr lang="en-US" dirty="0"/>
              <a:t>The payment of Fee-For-Service Providers now comes from the FI instead of OAKS, the State’s accounting system</a:t>
            </a:r>
          </a:p>
          <a:p>
            <a:pPr marL="685800" lvl="1" indent="-228600">
              <a:buFont typeface="Arial" panose="020B0604020202020204" pitchFamily="34" charset="0"/>
              <a:buChar char="•"/>
            </a:pPr>
            <a:r>
              <a:rPr lang="en-US" dirty="0"/>
              <a:t>Note – EFT Bank account information changes must be made in PNM instead of through Ohio Shared Services. </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All other payments as directed by the state (Comprehensive Primary Care, </a:t>
            </a:r>
            <a:r>
              <a:rPr lang="en-US" sz="1200" b="0" i="0" dirty="0">
                <a:solidFill>
                  <a:srgbClr val="242424"/>
                </a:solidFill>
                <a:effectLst/>
              </a:rPr>
              <a:t>Hospital Care Assurance Program</a:t>
            </a:r>
            <a:r>
              <a:rPr lang="en-US" sz="1200" dirty="0">
                <a:solidFill>
                  <a:schemeClr val="tx1"/>
                </a:solidFill>
              </a:rPr>
              <a:t>)</a:t>
            </a:r>
            <a:endParaRPr lang="en-US" dirty="0"/>
          </a:p>
          <a:p>
            <a:pPr marL="228600" lvl="0" indent="-228600">
              <a:buFont typeface="+mj-lt"/>
              <a:buAutoNum type="arabicPeriod"/>
            </a:pPr>
            <a:r>
              <a:rPr lang="en-US" dirty="0"/>
              <a:t>FI provides new clearinghouse functionality</a:t>
            </a:r>
          </a:p>
          <a:p>
            <a:pPr marL="685800" lvl="1" indent="-228600">
              <a:buFont typeface="Arial" panose="020B0604020202020204" pitchFamily="34" charset="0"/>
              <a:buChar char="•"/>
            </a:pPr>
            <a:r>
              <a:rPr lang="en-US" dirty="0"/>
              <a:t>ODM worked with the MCEs in terms of data sharing for PAs and claims that won’t be submitted to the OMES front door.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6596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836">
              <a:defRPr/>
            </a:pPr>
            <a:r>
              <a:rPr lang="en-US" b="1" u="sng" dirty="0">
                <a:cs typeface="Segoe UI Semilight" panose="020B0402040204020203" pitchFamily="34" charset="0"/>
              </a:rPr>
              <a:t>Speaker’s Notes</a:t>
            </a:r>
            <a:r>
              <a:rPr lang="en-US" b="0" u="none" dirty="0">
                <a:cs typeface="Segoe UI Semilight" panose="020B0402040204020203"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dirty="0">
              <a:cs typeface="Segoe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cs typeface="Segoe UI Semilight" panose="020B0402040204020203" pitchFamily="34" charset="0"/>
              </a:rPr>
              <a:t>Here we will break down the functions of the FI</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none" dirty="0">
                <a:cs typeface="Segoe UI Semilight" panose="020B0402040204020203" pitchFamily="34" charset="0"/>
              </a:rPr>
              <a:t>Assist in </a:t>
            </a:r>
            <a:r>
              <a:rPr lang="en-US" sz="1800" dirty="0">
                <a:effectLst/>
                <a:latin typeface="Segoe UI" panose="020B0502040204020203" pitchFamily="34" charset="0"/>
              </a:rPr>
              <a:t>Routing of managed care claims submitted via EDI, enabling monitoring of claims timeliness.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Segoe UI" panose="020B0502040204020203" pitchFamily="34" charset="0"/>
              </a:rPr>
              <a:t>Receive</a:t>
            </a:r>
            <a:r>
              <a:rPr lang="en-US" b="0" u="none" dirty="0">
                <a:cs typeface="Segoe UI Semilight" panose="020B0402040204020203" pitchFamily="34" charset="0"/>
              </a:rPr>
              <a:t> and Validate Encounters from MCEs resulting from their claims processing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none" dirty="0">
                <a:cs typeface="Segoe UI Semilight" panose="020B0402040204020203" pitchFamily="34" charset="0"/>
              </a:rPr>
              <a:t>It performs data exchange with MCEs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none" dirty="0">
                <a:cs typeface="Segoe UI Semilight" panose="020B0402040204020203" pitchFamily="34" charset="0"/>
              </a:rPr>
              <a:t>Provides Payment of Per Member / Per Month Capitation Rates to MCOs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none" dirty="0">
                <a:cs typeface="Segoe UI Semilight" panose="020B0402040204020203" pitchFamily="34" charset="0"/>
              </a:rPr>
              <a:t>Disperse other payments as directed by the state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none" dirty="0">
                <a:cs typeface="Segoe UI Semilight" panose="020B0402040204020203" pitchFamily="34" charset="0"/>
              </a:rPr>
              <a:t>And it includes the management of financial data for </a:t>
            </a:r>
            <a:r>
              <a:rPr kumimoji="0" lang="en-US" sz="1200" b="0" i="0" u="none" strike="noStrike" kern="1200" cap="none" spc="0" normalizeH="0" baseline="0" noProof="0" dirty="0">
                <a:ln>
                  <a:noFill/>
                </a:ln>
                <a:solidFill>
                  <a:prstClr val="black"/>
                </a:solidFill>
                <a:effectLst/>
                <a:uLnTx/>
                <a:uFillTx/>
                <a:latin typeface="Calibri"/>
                <a:ea typeface="Open Sans" panose="020B0606030504020204" pitchFamily="34" charset="0"/>
                <a:cs typeface="Calibri" panose="020F0502020204030204" pitchFamily="34" charset="0"/>
              </a:rPr>
              <a:t>Medicaid and related programs operated by OMES, enabling greater transparency and accountability</a:t>
            </a:r>
            <a:endParaRPr lang="en-US" b="0" u="none" dirty="0">
              <a:cs typeface="Segoe UI Semilight" panose="020B04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319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7859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6944F-AD4E-4BEA-8D50-FFE628CD4A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41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C2A1E-7C5B-4541-B473-51EDAF573AE6}" type="slidenum">
              <a:rPr lang="en-US" smtClean="0"/>
              <a:pPr/>
              <a:t>6</a:t>
            </a:fld>
            <a:endParaRPr lang="en-US"/>
          </a:p>
        </p:txBody>
      </p:sp>
    </p:spTree>
    <p:extLst>
      <p:ext uri="{BB962C8B-B14F-4D97-AF65-F5344CB8AC3E}">
        <p14:creationId xmlns:p14="http://schemas.microsoft.com/office/powerpoint/2010/main" val="3123414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250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a typeface="Open Sans" charset="0"/>
              <a:cs typeface="Open Sans" charset="0"/>
            </a:endParaRPr>
          </a:p>
        </p:txBody>
      </p:sp>
      <p:sp>
        <p:nvSpPr>
          <p:cNvPr id="4" name="Slide Number Placeholder 3"/>
          <p:cNvSpPr>
            <a:spLocks noGrp="1"/>
          </p:cNvSpPr>
          <p:nvPr>
            <p:ph type="sldNum" sz="quarter" idx="5"/>
          </p:nvPr>
        </p:nvSpPr>
        <p:spPr/>
        <p:txBody>
          <a:bodyPr/>
          <a:lstStyle/>
          <a:p>
            <a:fld id="{C09C2A1E-7C5B-4541-B473-51EDAF573AE6}" type="slidenum">
              <a:rPr lang="en-US" smtClean="0"/>
              <a:pPr/>
              <a:t>39</a:t>
            </a:fld>
            <a:endParaRPr lang="en-US"/>
          </a:p>
        </p:txBody>
      </p:sp>
    </p:spTree>
    <p:extLst>
      <p:ext uri="{BB962C8B-B14F-4D97-AF65-F5344CB8AC3E}">
        <p14:creationId xmlns:p14="http://schemas.microsoft.com/office/powerpoint/2010/main" val="858671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dirty="0">
                <a:cs typeface="Calibri"/>
              </a:rPr>
              <a:t>Speaker’s Notes</a:t>
            </a:r>
            <a:r>
              <a:rPr lang="en-US" b="1" u="none" dirty="0">
                <a:cs typeface="Calibri"/>
              </a:rPr>
              <a:t>:</a:t>
            </a:r>
            <a:r>
              <a:rPr lang="en-US" dirty="0"/>
              <a:t> Bibi Manev / Angela Cage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a:defRPr/>
            </a:pPr>
            <a:r>
              <a:rPr lang="en-US" dirty="0"/>
              <a:t>In addition to our updates on the PNM we want to give you an update on Centralized Credentialing specifically the restart of revalidations and recredentialing. </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Public Health Emergency (PHE) </a:t>
            </a:r>
            <a:r>
              <a:rPr lang="en-US" sz="1200" b="0" dirty="0">
                <a:solidFill>
                  <a:srgbClr val="002C57"/>
                </a:solidFill>
                <a:latin typeface="Segoe UI"/>
                <a:cs typeface="Segoe UI"/>
              </a:rPr>
              <a:t>Return to Routine Provider revalidations are resuming October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In-person site visits resuming for organizational providers August 2023</a:t>
            </a:r>
            <a:endParaRPr lang="en-US" sz="1200" kern="1200" dirty="0">
              <a:solidFill>
                <a:schemeClr val="tx1"/>
              </a:solidFill>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For independently licensed practitioners, revalidation and recredential dates are paired.</a:t>
            </a:r>
            <a:endParaRPr lang="en-US" sz="1200" kern="1200" dirty="0">
              <a:solidFill>
                <a:schemeClr val="tx1"/>
              </a:solidFill>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Revalidations is…</a:t>
            </a:r>
            <a:endParaRPr lang="en-US" sz="1200" kern="1200" dirty="0">
              <a:solidFill>
                <a:schemeClr val="tx1"/>
              </a:solidFill>
              <a:latin typeface="+mn-lt"/>
              <a:cs typeface="Calibri"/>
            </a:endParaRPr>
          </a:p>
          <a:p>
            <a:pPr marL="628650" lvl="1" indent="-171450">
              <a:buFont typeface="Arial" panose="020B0604020202020204" pitchFamily="34" charset="0"/>
              <a:buChar char="•"/>
            </a:pPr>
            <a:r>
              <a:rPr lang="en-US" dirty="0"/>
              <a:t>A Federal Requirement</a:t>
            </a:r>
            <a:endParaRPr lang="en-US" dirty="0">
              <a:cs typeface="Calibri"/>
            </a:endParaRPr>
          </a:p>
          <a:p>
            <a:pPr marL="628650" lvl="1" indent="-171450">
              <a:buFont typeface="Arial" panose="020B0604020202020204" pitchFamily="34" charset="0"/>
              <a:buChar char="•"/>
            </a:pPr>
            <a:r>
              <a:rPr lang="en-US" dirty="0"/>
              <a:t>A 5-year provider agreement </a:t>
            </a:r>
          </a:p>
          <a:p>
            <a:pPr marL="628650" lvl="1" indent="-171450">
              <a:buFont typeface="Arial" panose="020B0604020202020204" pitchFamily="34" charset="0"/>
              <a:buChar char="•"/>
            </a:pPr>
            <a:r>
              <a:rPr lang="en-US" dirty="0"/>
              <a:t>And all providers subject to this – including those that are under delegate agreement.</a:t>
            </a:r>
            <a:endParaRPr lang="en-US" dirty="0">
              <a:cs typeface="Calibri"/>
            </a:endParaRPr>
          </a:p>
          <a:p>
            <a:pPr marL="171450" indent="-171450">
              <a:buFont typeface="Arial" panose="020B0604020202020204" pitchFamily="34" charset="0"/>
              <a:buChar char="•"/>
            </a:pPr>
            <a:r>
              <a:rPr lang="en-US" dirty="0"/>
              <a:t>While Recredentialing is </a:t>
            </a:r>
            <a:endParaRPr lang="en-US" dirty="0">
              <a:cs typeface="Calibri"/>
            </a:endParaRPr>
          </a:p>
          <a:p>
            <a:pPr marL="628650" lvl="1" indent="-171450">
              <a:buFont typeface="Arial" panose="020B0604020202020204" pitchFamily="34" charset="0"/>
              <a:buChar char="•"/>
            </a:pPr>
            <a:r>
              <a:rPr lang="en-US" dirty="0"/>
              <a:t>A National Committee for Quality Assurance or (NCQA) Requirement </a:t>
            </a:r>
            <a:endParaRPr lang="en-US" dirty="0">
              <a:cs typeface="Calibri"/>
            </a:endParaRPr>
          </a:p>
          <a:p>
            <a:pPr marL="628650" lvl="1" indent="-171450">
              <a:buFont typeface="Arial" panose="020B0604020202020204" pitchFamily="34" charset="0"/>
              <a:buChar char="•"/>
            </a:pPr>
            <a:r>
              <a:rPr lang="en-US" dirty="0"/>
              <a:t>A 3-year recredentialing requirement </a:t>
            </a:r>
            <a:endParaRPr lang="en-US" dirty="0">
              <a:cs typeface="Calibri"/>
            </a:endParaRPr>
          </a:p>
          <a:p>
            <a:pPr marL="628650" lvl="1" indent="-171450">
              <a:buFont typeface="Arial" panose="020B0604020202020204" pitchFamily="34" charset="0"/>
              <a:buChar char="•"/>
            </a:pPr>
            <a:r>
              <a:rPr lang="en-US" dirty="0"/>
              <a:t>And only Independently Licensed Practitioners are subject to NCQA credentialing/recredentialing.</a:t>
            </a:r>
            <a:endParaRPr lang="en-US" dirty="0">
              <a:cs typeface="Calibri"/>
            </a:endParaRPr>
          </a:p>
          <a:p>
            <a:pPr marL="628650" lvl="1" indent="-171450">
              <a:buFont typeface="Arial" panose="020B0604020202020204" pitchFamily="34" charset="0"/>
              <a:buChar char="•"/>
            </a:pPr>
            <a:endParaRPr lang="en-US" dirty="0"/>
          </a:p>
          <a:p>
            <a:pPr marL="457200" lvl="1" indent="0">
              <a:buFont typeface="Arial" panose="020B0604020202020204" pitchFamily="34" charset="0"/>
              <a:buNone/>
            </a:pPr>
            <a:endParaRPr lang="en-US"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475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0669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2802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p:txBody>
      </p:sp>
      <p:sp>
        <p:nvSpPr>
          <p:cNvPr id="4" name="Slide Number Placeholder 3"/>
          <p:cNvSpPr>
            <a:spLocks noGrp="1"/>
          </p:cNvSpPr>
          <p:nvPr>
            <p:ph type="sldNum" sz="quarter" idx="5"/>
          </p:nvPr>
        </p:nvSpPr>
        <p:spPr/>
        <p:txBody>
          <a:bodyPr/>
          <a:lstStyle/>
          <a:p>
            <a:fld id="{C09C2A1E-7C5B-4541-B473-51EDAF573AE6}" type="slidenum">
              <a:rPr lang="en-US" smtClean="0"/>
              <a:pPr/>
              <a:t>43</a:t>
            </a:fld>
            <a:endParaRPr lang="en-US"/>
          </a:p>
        </p:txBody>
      </p:sp>
    </p:spTree>
    <p:extLst>
      <p:ext uri="{BB962C8B-B14F-4D97-AF65-F5344CB8AC3E}">
        <p14:creationId xmlns:p14="http://schemas.microsoft.com/office/powerpoint/2010/main" val="2650330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0088"/>
            <a:ext cx="6197600" cy="3486150"/>
          </a:xfrm>
        </p:spPr>
      </p:sp>
      <p:sp>
        <p:nvSpPr>
          <p:cNvPr id="3" name="Notes Placeholder 2"/>
          <p:cNvSpPr>
            <a:spLocks noGrp="1"/>
          </p:cNvSpPr>
          <p:nvPr>
            <p:ph type="body" idx="1"/>
          </p:nvPr>
        </p:nvSpPr>
        <p:spPr/>
        <p:txBody>
          <a:bodyPr/>
          <a:lstStyle/>
          <a:p>
            <a:pPr>
              <a:defRPr/>
            </a:pPr>
            <a:r>
              <a:rPr lang="en-US" dirty="0"/>
              <a:t>(</a:t>
            </a:r>
            <a:r>
              <a:rPr lang="en-US" b="1" dirty="0"/>
              <a:t>*** THIS IS A RESOURCE- you do not need to talk through all slide details***</a:t>
            </a: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796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0088"/>
            <a:ext cx="6197600" cy="3486150"/>
          </a:xfrm>
        </p:spPr>
      </p:sp>
      <p:sp>
        <p:nvSpPr>
          <p:cNvPr id="3" name="Notes Placeholder 2"/>
          <p:cNvSpPr>
            <a:spLocks noGrp="1"/>
          </p:cNvSpPr>
          <p:nvPr>
            <p:ph type="body" idx="1"/>
          </p:nvPr>
        </p:nvSpPr>
        <p:spPr/>
        <p:txBody>
          <a:bodyPr/>
          <a:lstStyle/>
          <a:p>
            <a:pPr>
              <a:defRPr/>
            </a:pPr>
            <a:r>
              <a:rPr lang="en-US" dirty="0"/>
              <a:t>(</a:t>
            </a:r>
            <a:r>
              <a:rPr lang="en-US" b="1" dirty="0"/>
              <a:t>*** THIS IS A RESOURCE- you do not need to talk through all slide details***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0762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0088"/>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9C2A1E-7C5B-4541-B473-51EDAF573AE6}" type="slidenum">
              <a:rPr lang="en-US" smtClean="0"/>
              <a:pPr/>
              <a:t>46</a:t>
            </a:fld>
            <a:endParaRPr lang="en-US"/>
          </a:p>
        </p:txBody>
      </p:sp>
    </p:spTree>
    <p:extLst>
      <p:ext uri="{BB962C8B-B14F-4D97-AF65-F5344CB8AC3E}">
        <p14:creationId xmlns:p14="http://schemas.microsoft.com/office/powerpoint/2010/main" val="1090048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0088"/>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9C2A1E-7C5B-4541-B473-51EDAF573AE6}" type="slidenum">
              <a:rPr lang="en-US" smtClean="0"/>
              <a:pPr/>
              <a:t>48</a:t>
            </a:fld>
            <a:endParaRPr lang="en-US"/>
          </a:p>
        </p:txBody>
      </p:sp>
    </p:spTree>
    <p:extLst>
      <p:ext uri="{BB962C8B-B14F-4D97-AF65-F5344CB8AC3E}">
        <p14:creationId xmlns:p14="http://schemas.microsoft.com/office/powerpoint/2010/main" val="164232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C2A1E-7C5B-4541-B473-51EDAF573AE6}" type="slidenum">
              <a:rPr lang="en-US" smtClean="0"/>
              <a:pPr/>
              <a:t>8</a:t>
            </a:fld>
            <a:endParaRPr lang="en-US"/>
          </a:p>
        </p:txBody>
      </p:sp>
    </p:spTree>
    <p:extLst>
      <p:ext uri="{BB962C8B-B14F-4D97-AF65-F5344CB8AC3E}">
        <p14:creationId xmlns:p14="http://schemas.microsoft.com/office/powerpoint/2010/main" val="1997457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0088"/>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9C2A1E-7C5B-4541-B473-51EDAF573AE6}" type="slidenum">
              <a:rPr lang="en-US" smtClean="0"/>
              <a:pPr/>
              <a:t>54</a:t>
            </a:fld>
            <a:endParaRPr lang="en-US"/>
          </a:p>
        </p:txBody>
      </p:sp>
    </p:spTree>
    <p:extLst>
      <p:ext uri="{BB962C8B-B14F-4D97-AF65-F5344CB8AC3E}">
        <p14:creationId xmlns:p14="http://schemas.microsoft.com/office/powerpoint/2010/main" val="395885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0088"/>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9C2A1E-7C5B-4541-B473-51EDAF573AE6}" type="slidenum">
              <a:rPr lang="en-US" smtClean="0"/>
              <a:pPr/>
              <a:t>9</a:t>
            </a:fld>
            <a:endParaRPr lang="en-US"/>
          </a:p>
        </p:txBody>
      </p:sp>
    </p:spTree>
    <p:extLst>
      <p:ext uri="{BB962C8B-B14F-4D97-AF65-F5344CB8AC3E}">
        <p14:creationId xmlns:p14="http://schemas.microsoft.com/office/powerpoint/2010/main" val="390764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cs typeface="Calibri"/>
              </a:rPr>
              <a:t>Speaker’s Notes</a:t>
            </a:r>
            <a:r>
              <a:rPr lang="en-US" b="1" u="none">
                <a:cs typeface="Calibri"/>
              </a:rPr>
              <a:t>:</a:t>
            </a:r>
            <a:r>
              <a:rPr lang="en-US"/>
              <a:t> Patrick Beatty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575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cs typeface="Calibri"/>
              </a:rPr>
              <a:t>Speaker’s Notes</a:t>
            </a:r>
            <a:r>
              <a:rPr lang="en-US" b="1" u="none">
                <a:cs typeface="Calibri"/>
              </a:rPr>
              <a:t>:</a:t>
            </a:r>
            <a:r>
              <a:rPr lang="en-US"/>
              <a:t> Patrick Beatty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8655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cs typeface="Calibri"/>
              </a:rPr>
              <a:t>Speaker’s Notes</a:t>
            </a:r>
            <a:r>
              <a:rPr lang="en-US" b="1" u="none">
                <a:cs typeface="Calibri"/>
              </a:rPr>
              <a:t>:</a:t>
            </a:r>
            <a:r>
              <a:rPr lang="en-US"/>
              <a:t> Patrick Beatty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76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614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6750" y="2509874"/>
            <a:ext cx="9060852" cy="917575"/>
          </a:xfrm>
          <a:prstGeom prst="rect">
            <a:avLst/>
          </a:prstGeom>
        </p:spPr>
        <p:txBody>
          <a:bodyPr/>
          <a:lstStyle>
            <a:lvl1pPr algn="l">
              <a:defRPr b="1">
                <a:solidFill>
                  <a:srgbClr val="435363"/>
                </a:solidFill>
              </a:defRPr>
            </a:lvl1pPr>
          </a:lstStyle>
          <a:p>
            <a:r>
              <a:rPr lang="en-US"/>
              <a:t>[Click to edit Master title style]</a:t>
            </a:r>
          </a:p>
        </p:txBody>
      </p:sp>
      <p:sp>
        <p:nvSpPr>
          <p:cNvPr id="10" name="Subtitle 2"/>
          <p:cNvSpPr>
            <a:spLocks noGrp="1"/>
          </p:cNvSpPr>
          <p:nvPr>
            <p:ph type="subTitle" idx="1"/>
          </p:nvPr>
        </p:nvSpPr>
        <p:spPr>
          <a:xfrm>
            <a:off x="2191187" y="3810000"/>
            <a:ext cx="6648015" cy="1828800"/>
          </a:xfrm>
        </p:spPr>
        <p:txBody>
          <a:bodyPr>
            <a:normAutofit/>
          </a:bodyPr>
          <a:lstStyle>
            <a:lvl1pPr marL="0" indent="0" algn="l">
              <a:buNone/>
              <a:defRPr lang="en-US" sz="1350" kern="1200" dirty="0">
                <a:solidFill>
                  <a:schemeClr val="tx1">
                    <a:tint val="75000"/>
                  </a:schemeClr>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11" name="Rectangle 10"/>
          <p:cNvSpPr/>
          <p:nvPr userDrawn="1"/>
        </p:nvSpPr>
        <p:spPr>
          <a:xfrm>
            <a:off x="0" y="0"/>
            <a:ext cx="1422400" cy="6858000"/>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Rectangle 11"/>
          <p:cNvSpPr/>
          <p:nvPr userDrawn="1"/>
        </p:nvSpPr>
        <p:spPr>
          <a:xfrm>
            <a:off x="1200747" y="0"/>
            <a:ext cx="272455" cy="6858000"/>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9C3EAAE8-C493-4C4F-8D47-A7C9E24BA2D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48800" y="152400"/>
            <a:ext cx="2567832" cy="522438"/>
          </a:xfrm>
          <a:prstGeom prst="rect">
            <a:avLst/>
          </a:prstGeom>
        </p:spPr>
      </p:pic>
    </p:spTree>
    <p:extLst>
      <p:ext uri="{BB962C8B-B14F-4D97-AF65-F5344CB8AC3E}">
        <p14:creationId xmlns:p14="http://schemas.microsoft.com/office/powerpoint/2010/main" val="1241197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277659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6750" y="2509874"/>
            <a:ext cx="9060852" cy="917575"/>
          </a:xfrm>
          <a:prstGeom prst="rect">
            <a:avLst/>
          </a:prstGeom>
        </p:spPr>
        <p:txBody>
          <a:bodyPr/>
          <a:lstStyle>
            <a:lvl1pPr algn="l">
              <a:defRPr b="1">
                <a:solidFill>
                  <a:srgbClr val="435363"/>
                </a:solidFill>
              </a:defRPr>
            </a:lvl1pPr>
          </a:lstStyle>
          <a:p>
            <a:r>
              <a:rPr lang="en-US"/>
              <a:t>[Click to edit Master title style]</a:t>
            </a:r>
          </a:p>
        </p:txBody>
      </p:sp>
      <p:sp>
        <p:nvSpPr>
          <p:cNvPr id="10" name="Subtitle 2"/>
          <p:cNvSpPr>
            <a:spLocks noGrp="1"/>
          </p:cNvSpPr>
          <p:nvPr>
            <p:ph type="subTitle" idx="1"/>
          </p:nvPr>
        </p:nvSpPr>
        <p:spPr>
          <a:xfrm>
            <a:off x="2191187" y="3810000"/>
            <a:ext cx="6648015" cy="1828800"/>
          </a:xfrm>
        </p:spPr>
        <p:txBody>
          <a:bodyPr>
            <a:normAutofit/>
          </a:bodyPr>
          <a:lstStyle>
            <a:lvl1pPr marL="0" indent="0" algn="l">
              <a:buNone/>
              <a:defRPr lang="en-US" sz="1350" kern="1200" dirty="0">
                <a:solidFill>
                  <a:schemeClr val="tx1">
                    <a:tint val="75000"/>
                  </a:schemeClr>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11" name="Rectangle 10"/>
          <p:cNvSpPr/>
          <p:nvPr userDrawn="1"/>
        </p:nvSpPr>
        <p:spPr>
          <a:xfrm>
            <a:off x="0" y="0"/>
            <a:ext cx="1422400" cy="6858000"/>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Rectangle 11"/>
          <p:cNvSpPr/>
          <p:nvPr userDrawn="1"/>
        </p:nvSpPr>
        <p:spPr>
          <a:xfrm>
            <a:off x="1200747" y="0"/>
            <a:ext cx="272455" cy="6858000"/>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9C3EAAE8-C493-4C4F-8D47-A7C9E24BA2D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48800" y="152400"/>
            <a:ext cx="2567832" cy="522438"/>
          </a:xfrm>
          <a:prstGeom prst="rect">
            <a:avLst/>
          </a:prstGeom>
        </p:spPr>
      </p:pic>
    </p:spTree>
    <p:extLst>
      <p:ext uri="{BB962C8B-B14F-4D97-AF65-F5344CB8AC3E}">
        <p14:creationId xmlns:p14="http://schemas.microsoft.com/office/powerpoint/2010/main" val="418910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
        <p:nvSpPr>
          <p:cNvPr id="3" name="Content Placeholder 2"/>
          <p:cNvSpPr>
            <a:spLocks noGrp="1"/>
          </p:cNvSpPr>
          <p:nvPr>
            <p:ph idx="1"/>
          </p:nvPr>
        </p:nvSpPr>
        <p:spPr>
          <a:xfrm>
            <a:off x="609600" y="1447803"/>
            <a:ext cx="10972800" cy="4525963"/>
          </a:xfrm>
        </p:spPr>
        <p:txBody>
          <a:bodyPr/>
          <a:lstStyle>
            <a:lvl2pPr marL="557213" indent="-214313">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37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Divider">
    <p:spTree>
      <p:nvGrpSpPr>
        <p:cNvPr id="1" name=""/>
        <p:cNvGrpSpPr/>
        <p:nvPr/>
      </p:nvGrpSpPr>
      <p:grpSpPr>
        <a:xfrm>
          <a:off x="0" y="0"/>
          <a:ext cx="0" cy="0"/>
          <a:chOff x="0" y="0"/>
          <a:chExt cx="0" cy="0"/>
        </a:xfrm>
      </p:grpSpPr>
      <p:sp>
        <p:nvSpPr>
          <p:cNvPr id="2" name="Title 1"/>
          <p:cNvSpPr>
            <a:spLocks noGrp="1"/>
          </p:cNvSpPr>
          <p:nvPr>
            <p:ph type="title"/>
          </p:nvPr>
        </p:nvSpPr>
        <p:spPr>
          <a:xfrm>
            <a:off x="203200" y="3124200"/>
            <a:ext cx="11785600" cy="685800"/>
          </a:xfrm>
          <a:prstGeom prst="rect">
            <a:avLst/>
          </a:prstGeom>
        </p:spPr>
        <p:txBody>
          <a:bodyPr/>
          <a:lstStyle>
            <a:lvl1pPr algn="ctr">
              <a:defRPr sz="3000" b="1">
                <a:solidFill>
                  <a:srgbClr val="435363"/>
                </a:solidFill>
                <a:latin typeface="+mn-lt"/>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354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lt Content Divider">
    <p:bg>
      <p:bgPr>
        <a:solidFill>
          <a:srgbClr val="43536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a:t>
            </a:fld>
            <a:endParaRPr lang="en-US">
              <a:latin typeface="Arial" charset="0"/>
            </a:endParaRPr>
          </a:p>
        </p:txBody>
      </p:sp>
      <p:sp>
        <p:nvSpPr>
          <p:cNvPr id="8" name="Rectangle 7"/>
          <p:cNvSpPr/>
          <p:nvPr userDrawn="1"/>
        </p:nvSpPr>
        <p:spPr>
          <a:xfrm>
            <a:off x="0" y="1752600"/>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Rectangle 8"/>
          <p:cNvSpPr/>
          <p:nvPr userDrawn="1"/>
        </p:nvSpPr>
        <p:spPr>
          <a:xfrm>
            <a:off x="0" y="5197475"/>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Title 1"/>
          <p:cNvSpPr>
            <a:spLocks noGrp="1"/>
          </p:cNvSpPr>
          <p:nvPr>
            <p:ph type="title"/>
          </p:nvPr>
        </p:nvSpPr>
        <p:spPr>
          <a:xfrm>
            <a:off x="203200" y="3276598"/>
            <a:ext cx="11785600" cy="914400"/>
          </a:xfrm>
          <a:prstGeom prst="rect">
            <a:avLst/>
          </a:prstGeom>
        </p:spPr>
        <p:txBody>
          <a:bodyPr/>
          <a:lstStyle>
            <a:lvl1pPr algn="ctr">
              <a:defRPr sz="400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94857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Tree>
    <p:extLst>
      <p:ext uri="{BB962C8B-B14F-4D97-AF65-F5344CB8AC3E}">
        <p14:creationId xmlns:p14="http://schemas.microsoft.com/office/powerpoint/2010/main" val="2438924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10"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Tree>
    <p:extLst>
      <p:ext uri="{BB962C8B-B14F-4D97-AF65-F5344CB8AC3E}">
        <p14:creationId xmlns:p14="http://schemas.microsoft.com/office/powerpoint/2010/main" val="3788631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Tree>
    <p:extLst>
      <p:ext uri="{BB962C8B-B14F-4D97-AF65-F5344CB8AC3E}">
        <p14:creationId xmlns:p14="http://schemas.microsoft.com/office/powerpoint/2010/main" val="2224238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913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6750" y="2509874"/>
            <a:ext cx="9060852" cy="917575"/>
          </a:xfrm>
          <a:prstGeom prst="rect">
            <a:avLst/>
          </a:prstGeom>
        </p:spPr>
        <p:txBody>
          <a:bodyPr/>
          <a:lstStyle>
            <a:lvl1pPr algn="l">
              <a:defRPr b="1">
                <a:solidFill>
                  <a:srgbClr val="435363"/>
                </a:solidFill>
              </a:defRPr>
            </a:lvl1pPr>
          </a:lstStyle>
          <a:p>
            <a:r>
              <a:rPr lang="en-US"/>
              <a:t>[Click to edit Master title style]</a:t>
            </a:r>
          </a:p>
        </p:txBody>
      </p:sp>
      <p:sp>
        <p:nvSpPr>
          <p:cNvPr id="10" name="Subtitle 2"/>
          <p:cNvSpPr>
            <a:spLocks noGrp="1"/>
          </p:cNvSpPr>
          <p:nvPr>
            <p:ph type="subTitle" idx="1"/>
          </p:nvPr>
        </p:nvSpPr>
        <p:spPr>
          <a:xfrm>
            <a:off x="2191187" y="3810000"/>
            <a:ext cx="6648015" cy="1828800"/>
          </a:xfrm>
        </p:spPr>
        <p:txBody>
          <a:bodyPr>
            <a:normAutofit/>
          </a:bodyPr>
          <a:lstStyle>
            <a:lvl1pPr marL="0" indent="0" algn="l">
              <a:buNone/>
              <a:defRPr lang="en-US" sz="1350" kern="1200" dirty="0">
                <a:solidFill>
                  <a:schemeClr val="tx1">
                    <a:tint val="75000"/>
                  </a:schemeClr>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11" name="Rectangle 10"/>
          <p:cNvSpPr/>
          <p:nvPr userDrawn="1"/>
        </p:nvSpPr>
        <p:spPr>
          <a:xfrm>
            <a:off x="0" y="0"/>
            <a:ext cx="1422400" cy="6858000"/>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Rectangle 11"/>
          <p:cNvSpPr/>
          <p:nvPr userDrawn="1"/>
        </p:nvSpPr>
        <p:spPr>
          <a:xfrm>
            <a:off x="1200747" y="0"/>
            <a:ext cx="272455" cy="6858000"/>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9C3EAAE8-C493-4C4F-8D47-A7C9E24BA2D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48800" y="152400"/>
            <a:ext cx="2567832" cy="522438"/>
          </a:xfrm>
          <a:prstGeom prst="rect">
            <a:avLst/>
          </a:prstGeom>
        </p:spPr>
      </p:pic>
    </p:spTree>
    <p:extLst>
      <p:ext uri="{BB962C8B-B14F-4D97-AF65-F5344CB8AC3E}">
        <p14:creationId xmlns:p14="http://schemas.microsoft.com/office/powerpoint/2010/main" val="255481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
        <p:nvSpPr>
          <p:cNvPr id="3" name="Content Placeholder 2"/>
          <p:cNvSpPr>
            <a:spLocks noGrp="1"/>
          </p:cNvSpPr>
          <p:nvPr>
            <p:ph idx="1"/>
          </p:nvPr>
        </p:nvSpPr>
        <p:spPr>
          <a:xfrm>
            <a:off x="609600" y="1447803"/>
            <a:ext cx="10972800" cy="4525963"/>
          </a:xfrm>
        </p:spPr>
        <p:txBody>
          <a:bodyPr/>
          <a:lstStyle>
            <a:lvl2pPr marL="557213" indent="-214313">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701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
        <p:nvSpPr>
          <p:cNvPr id="3" name="Content Placeholder 2"/>
          <p:cNvSpPr>
            <a:spLocks noGrp="1"/>
          </p:cNvSpPr>
          <p:nvPr>
            <p:ph idx="1"/>
          </p:nvPr>
        </p:nvSpPr>
        <p:spPr>
          <a:xfrm>
            <a:off x="609600" y="1447803"/>
            <a:ext cx="10972800" cy="4525963"/>
          </a:xfrm>
        </p:spPr>
        <p:txBody>
          <a:bodyPr/>
          <a:lstStyle>
            <a:lvl2pPr marL="557213" indent="-214313">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58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Divider">
    <p:spTree>
      <p:nvGrpSpPr>
        <p:cNvPr id="1" name=""/>
        <p:cNvGrpSpPr/>
        <p:nvPr/>
      </p:nvGrpSpPr>
      <p:grpSpPr>
        <a:xfrm>
          <a:off x="0" y="0"/>
          <a:ext cx="0" cy="0"/>
          <a:chOff x="0" y="0"/>
          <a:chExt cx="0" cy="0"/>
        </a:xfrm>
      </p:grpSpPr>
      <p:sp>
        <p:nvSpPr>
          <p:cNvPr id="2" name="Title 1"/>
          <p:cNvSpPr>
            <a:spLocks noGrp="1"/>
          </p:cNvSpPr>
          <p:nvPr>
            <p:ph type="title"/>
          </p:nvPr>
        </p:nvSpPr>
        <p:spPr>
          <a:xfrm>
            <a:off x="203200" y="3124200"/>
            <a:ext cx="11785600" cy="685800"/>
          </a:xfrm>
          <a:prstGeom prst="rect">
            <a:avLst/>
          </a:prstGeom>
        </p:spPr>
        <p:txBody>
          <a:bodyPr/>
          <a:lstStyle>
            <a:lvl1pPr algn="ctr">
              <a:defRPr sz="3000" b="1">
                <a:solidFill>
                  <a:srgbClr val="435363"/>
                </a:solidFill>
                <a:latin typeface="+mn-lt"/>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483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lt Content Divider">
    <p:bg>
      <p:bgPr>
        <a:solidFill>
          <a:srgbClr val="43536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a:t>
            </a:fld>
            <a:endParaRPr lang="en-US">
              <a:latin typeface="Arial" charset="0"/>
            </a:endParaRPr>
          </a:p>
        </p:txBody>
      </p:sp>
      <p:sp>
        <p:nvSpPr>
          <p:cNvPr id="8" name="Rectangle 7"/>
          <p:cNvSpPr/>
          <p:nvPr userDrawn="1"/>
        </p:nvSpPr>
        <p:spPr>
          <a:xfrm>
            <a:off x="0" y="1752600"/>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Rectangle 8"/>
          <p:cNvSpPr/>
          <p:nvPr userDrawn="1"/>
        </p:nvSpPr>
        <p:spPr>
          <a:xfrm>
            <a:off x="0" y="5197475"/>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Title 1"/>
          <p:cNvSpPr>
            <a:spLocks noGrp="1"/>
          </p:cNvSpPr>
          <p:nvPr>
            <p:ph type="title"/>
          </p:nvPr>
        </p:nvSpPr>
        <p:spPr>
          <a:xfrm>
            <a:off x="203200" y="3276598"/>
            <a:ext cx="11785600" cy="914400"/>
          </a:xfrm>
          <a:prstGeom prst="rect">
            <a:avLst/>
          </a:prstGeom>
        </p:spPr>
        <p:txBody>
          <a:bodyPr/>
          <a:lstStyle>
            <a:lvl1pPr algn="ctr">
              <a:defRPr sz="400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2105785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Tree>
    <p:extLst>
      <p:ext uri="{BB962C8B-B14F-4D97-AF65-F5344CB8AC3E}">
        <p14:creationId xmlns:p14="http://schemas.microsoft.com/office/powerpoint/2010/main" val="1726641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10"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Tree>
    <p:extLst>
      <p:ext uri="{BB962C8B-B14F-4D97-AF65-F5344CB8AC3E}">
        <p14:creationId xmlns:p14="http://schemas.microsoft.com/office/powerpoint/2010/main" val="2253640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Tree>
    <p:extLst>
      <p:ext uri="{BB962C8B-B14F-4D97-AF65-F5344CB8AC3E}">
        <p14:creationId xmlns:p14="http://schemas.microsoft.com/office/powerpoint/2010/main" val="4047112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167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6750" y="2509874"/>
            <a:ext cx="9060852" cy="917575"/>
          </a:xfrm>
          <a:prstGeom prst="rect">
            <a:avLst/>
          </a:prstGeom>
        </p:spPr>
        <p:txBody>
          <a:bodyPr/>
          <a:lstStyle>
            <a:lvl1pPr algn="l">
              <a:defRPr b="1">
                <a:solidFill>
                  <a:srgbClr val="435363"/>
                </a:solidFill>
              </a:defRPr>
            </a:lvl1pPr>
          </a:lstStyle>
          <a:p>
            <a:r>
              <a:rPr lang="en-US"/>
              <a:t>[Click to edit Master title style]</a:t>
            </a:r>
          </a:p>
        </p:txBody>
      </p:sp>
      <p:sp>
        <p:nvSpPr>
          <p:cNvPr id="10" name="Subtitle 2"/>
          <p:cNvSpPr>
            <a:spLocks noGrp="1"/>
          </p:cNvSpPr>
          <p:nvPr>
            <p:ph type="subTitle" idx="1"/>
          </p:nvPr>
        </p:nvSpPr>
        <p:spPr>
          <a:xfrm>
            <a:off x="2191187" y="3810000"/>
            <a:ext cx="6648015" cy="1828800"/>
          </a:xfrm>
        </p:spPr>
        <p:txBody>
          <a:bodyPr>
            <a:normAutofit/>
          </a:bodyPr>
          <a:lstStyle>
            <a:lvl1pPr marL="0" indent="0" algn="l">
              <a:buNone/>
              <a:defRPr lang="en-US" sz="1350" kern="1200" dirty="0">
                <a:solidFill>
                  <a:schemeClr val="tx1">
                    <a:tint val="75000"/>
                  </a:schemeClr>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11" name="Rectangle 10"/>
          <p:cNvSpPr/>
          <p:nvPr userDrawn="1"/>
        </p:nvSpPr>
        <p:spPr>
          <a:xfrm>
            <a:off x="0" y="0"/>
            <a:ext cx="1422400" cy="6858000"/>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Rectangle 11"/>
          <p:cNvSpPr/>
          <p:nvPr userDrawn="1"/>
        </p:nvSpPr>
        <p:spPr>
          <a:xfrm>
            <a:off x="1200747" y="0"/>
            <a:ext cx="272455" cy="6858000"/>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9C3EAAE8-C493-4C4F-8D47-A7C9E24BA2D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48800" y="152400"/>
            <a:ext cx="2567832" cy="522438"/>
          </a:xfrm>
          <a:prstGeom prst="rect">
            <a:avLst/>
          </a:prstGeom>
        </p:spPr>
      </p:pic>
    </p:spTree>
    <p:extLst>
      <p:ext uri="{BB962C8B-B14F-4D97-AF65-F5344CB8AC3E}">
        <p14:creationId xmlns:p14="http://schemas.microsoft.com/office/powerpoint/2010/main" val="1427999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
        <p:nvSpPr>
          <p:cNvPr id="3" name="Content Placeholder 2"/>
          <p:cNvSpPr>
            <a:spLocks noGrp="1"/>
          </p:cNvSpPr>
          <p:nvPr>
            <p:ph idx="1"/>
          </p:nvPr>
        </p:nvSpPr>
        <p:spPr>
          <a:xfrm>
            <a:off x="609600" y="1447803"/>
            <a:ext cx="10972800" cy="4525963"/>
          </a:xfrm>
        </p:spPr>
        <p:txBody>
          <a:bodyPr/>
          <a:lstStyle>
            <a:lvl2pPr marL="557213" indent="-214313">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81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Divider">
    <p:spTree>
      <p:nvGrpSpPr>
        <p:cNvPr id="1" name=""/>
        <p:cNvGrpSpPr/>
        <p:nvPr/>
      </p:nvGrpSpPr>
      <p:grpSpPr>
        <a:xfrm>
          <a:off x="0" y="0"/>
          <a:ext cx="0" cy="0"/>
          <a:chOff x="0" y="0"/>
          <a:chExt cx="0" cy="0"/>
        </a:xfrm>
      </p:grpSpPr>
      <p:sp>
        <p:nvSpPr>
          <p:cNvPr id="2" name="Title 1"/>
          <p:cNvSpPr>
            <a:spLocks noGrp="1"/>
          </p:cNvSpPr>
          <p:nvPr>
            <p:ph type="title"/>
          </p:nvPr>
        </p:nvSpPr>
        <p:spPr>
          <a:xfrm>
            <a:off x="203200" y="3124200"/>
            <a:ext cx="11785600" cy="685800"/>
          </a:xfrm>
          <a:prstGeom prst="rect">
            <a:avLst/>
          </a:prstGeom>
        </p:spPr>
        <p:txBody>
          <a:bodyPr/>
          <a:lstStyle>
            <a:lvl1pPr algn="ctr">
              <a:defRPr sz="3000" b="1">
                <a:solidFill>
                  <a:srgbClr val="435363"/>
                </a:solidFill>
                <a:latin typeface="+mn-lt"/>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30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Divider">
    <p:spTree>
      <p:nvGrpSpPr>
        <p:cNvPr id="1" name=""/>
        <p:cNvGrpSpPr/>
        <p:nvPr/>
      </p:nvGrpSpPr>
      <p:grpSpPr>
        <a:xfrm>
          <a:off x="0" y="0"/>
          <a:ext cx="0" cy="0"/>
          <a:chOff x="0" y="0"/>
          <a:chExt cx="0" cy="0"/>
        </a:xfrm>
      </p:grpSpPr>
      <p:sp>
        <p:nvSpPr>
          <p:cNvPr id="2" name="Title 1"/>
          <p:cNvSpPr>
            <a:spLocks noGrp="1"/>
          </p:cNvSpPr>
          <p:nvPr>
            <p:ph type="title"/>
          </p:nvPr>
        </p:nvSpPr>
        <p:spPr>
          <a:xfrm>
            <a:off x="203200" y="3124200"/>
            <a:ext cx="11785600" cy="685800"/>
          </a:xfrm>
          <a:prstGeom prst="rect">
            <a:avLst/>
          </a:prstGeom>
        </p:spPr>
        <p:txBody>
          <a:bodyPr/>
          <a:lstStyle>
            <a:lvl1pPr algn="ctr">
              <a:defRPr sz="3000" b="1">
                <a:solidFill>
                  <a:srgbClr val="435363"/>
                </a:solidFill>
                <a:latin typeface="+mn-lt"/>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743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lt Content Divider">
    <p:bg>
      <p:bgPr>
        <a:solidFill>
          <a:srgbClr val="43536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a:t>
            </a:fld>
            <a:endParaRPr lang="en-US">
              <a:latin typeface="Arial" charset="0"/>
            </a:endParaRPr>
          </a:p>
        </p:txBody>
      </p:sp>
      <p:sp>
        <p:nvSpPr>
          <p:cNvPr id="8" name="Rectangle 7"/>
          <p:cNvSpPr/>
          <p:nvPr userDrawn="1"/>
        </p:nvSpPr>
        <p:spPr>
          <a:xfrm>
            <a:off x="0" y="1752600"/>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Rectangle 8"/>
          <p:cNvSpPr/>
          <p:nvPr userDrawn="1"/>
        </p:nvSpPr>
        <p:spPr>
          <a:xfrm>
            <a:off x="0" y="5197475"/>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Title 1"/>
          <p:cNvSpPr>
            <a:spLocks noGrp="1"/>
          </p:cNvSpPr>
          <p:nvPr>
            <p:ph type="title"/>
          </p:nvPr>
        </p:nvSpPr>
        <p:spPr>
          <a:xfrm>
            <a:off x="203200" y="3276598"/>
            <a:ext cx="11785600" cy="914400"/>
          </a:xfrm>
          <a:prstGeom prst="rect">
            <a:avLst/>
          </a:prstGeom>
        </p:spPr>
        <p:txBody>
          <a:bodyPr/>
          <a:lstStyle>
            <a:lvl1pPr algn="ctr">
              <a:defRPr sz="400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2570648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Tree>
    <p:extLst>
      <p:ext uri="{BB962C8B-B14F-4D97-AF65-F5344CB8AC3E}">
        <p14:creationId xmlns:p14="http://schemas.microsoft.com/office/powerpoint/2010/main" val="4282597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10"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Tree>
    <p:extLst>
      <p:ext uri="{BB962C8B-B14F-4D97-AF65-F5344CB8AC3E}">
        <p14:creationId xmlns:p14="http://schemas.microsoft.com/office/powerpoint/2010/main" val="2264648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Tree>
    <p:extLst>
      <p:ext uri="{BB962C8B-B14F-4D97-AF65-F5344CB8AC3E}">
        <p14:creationId xmlns:p14="http://schemas.microsoft.com/office/powerpoint/2010/main" val="2022836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957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6750" y="2509874"/>
            <a:ext cx="9060852" cy="917575"/>
          </a:xfrm>
          <a:prstGeom prst="rect">
            <a:avLst/>
          </a:prstGeom>
        </p:spPr>
        <p:txBody>
          <a:bodyPr/>
          <a:lstStyle>
            <a:lvl1pPr algn="l">
              <a:defRPr b="1">
                <a:solidFill>
                  <a:srgbClr val="435363"/>
                </a:solidFill>
              </a:defRPr>
            </a:lvl1pPr>
          </a:lstStyle>
          <a:p>
            <a:r>
              <a:rPr lang="en-US"/>
              <a:t>[Click to edit Master title style]</a:t>
            </a:r>
          </a:p>
        </p:txBody>
      </p:sp>
      <p:sp>
        <p:nvSpPr>
          <p:cNvPr id="10" name="Subtitle 2"/>
          <p:cNvSpPr>
            <a:spLocks noGrp="1"/>
          </p:cNvSpPr>
          <p:nvPr>
            <p:ph type="subTitle" idx="1"/>
          </p:nvPr>
        </p:nvSpPr>
        <p:spPr>
          <a:xfrm>
            <a:off x="2191187" y="3810000"/>
            <a:ext cx="6648015" cy="1828800"/>
          </a:xfrm>
        </p:spPr>
        <p:txBody>
          <a:bodyPr>
            <a:normAutofit/>
          </a:bodyPr>
          <a:lstStyle>
            <a:lvl1pPr marL="0" indent="0" algn="l">
              <a:buNone/>
              <a:defRPr lang="en-US" sz="1350" kern="1200" dirty="0">
                <a:solidFill>
                  <a:schemeClr val="tx1">
                    <a:tint val="75000"/>
                  </a:schemeClr>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11" name="Rectangle 10"/>
          <p:cNvSpPr/>
          <p:nvPr userDrawn="1"/>
        </p:nvSpPr>
        <p:spPr>
          <a:xfrm>
            <a:off x="0" y="0"/>
            <a:ext cx="1422400" cy="6858000"/>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Rectangle 11"/>
          <p:cNvSpPr/>
          <p:nvPr userDrawn="1"/>
        </p:nvSpPr>
        <p:spPr>
          <a:xfrm>
            <a:off x="1200747" y="0"/>
            <a:ext cx="272455" cy="6858000"/>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9C3EAAE8-C493-4C4F-8D47-A7C9E24BA2D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48800" y="152400"/>
            <a:ext cx="2567832" cy="522438"/>
          </a:xfrm>
          <a:prstGeom prst="rect">
            <a:avLst/>
          </a:prstGeom>
        </p:spPr>
      </p:pic>
    </p:spTree>
    <p:extLst>
      <p:ext uri="{BB962C8B-B14F-4D97-AF65-F5344CB8AC3E}">
        <p14:creationId xmlns:p14="http://schemas.microsoft.com/office/powerpoint/2010/main" val="3016054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
        <p:nvSpPr>
          <p:cNvPr id="3" name="Content Placeholder 2"/>
          <p:cNvSpPr>
            <a:spLocks noGrp="1"/>
          </p:cNvSpPr>
          <p:nvPr>
            <p:ph idx="1"/>
          </p:nvPr>
        </p:nvSpPr>
        <p:spPr>
          <a:xfrm>
            <a:off x="609600" y="1447803"/>
            <a:ext cx="10972800" cy="4525963"/>
          </a:xfrm>
        </p:spPr>
        <p:txBody>
          <a:bodyPr/>
          <a:lstStyle>
            <a:lvl2pPr marL="557213" indent="-214313">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899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Divider">
    <p:spTree>
      <p:nvGrpSpPr>
        <p:cNvPr id="1" name=""/>
        <p:cNvGrpSpPr/>
        <p:nvPr/>
      </p:nvGrpSpPr>
      <p:grpSpPr>
        <a:xfrm>
          <a:off x="0" y="0"/>
          <a:ext cx="0" cy="0"/>
          <a:chOff x="0" y="0"/>
          <a:chExt cx="0" cy="0"/>
        </a:xfrm>
      </p:grpSpPr>
      <p:sp>
        <p:nvSpPr>
          <p:cNvPr id="2" name="Title 1"/>
          <p:cNvSpPr>
            <a:spLocks noGrp="1"/>
          </p:cNvSpPr>
          <p:nvPr>
            <p:ph type="title"/>
          </p:nvPr>
        </p:nvSpPr>
        <p:spPr>
          <a:xfrm>
            <a:off x="203200" y="3124200"/>
            <a:ext cx="11785600" cy="685800"/>
          </a:xfrm>
          <a:prstGeom prst="rect">
            <a:avLst/>
          </a:prstGeom>
        </p:spPr>
        <p:txBody>
          <a:bodyPr/>
          <a:lstStyle>
            <a:lvl1pPr algn="ctr">
              <a:defRPr sz="3000" b="1">
                <a:solidFill>
                  <a:srgbClr val="435363"/>
                </a:solidFill>
                <a:latin typeface="+mn-lt"/>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51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lt Content Divider">
    <p:bg>
      <p:bgPr>
        <a:solidFill>
          <a:srgbClr val="43536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a:t>
            </a:fld>
            <a:endParaRPr lang="en-US">
              <a:latin typeface="Arial" charset="0"/>
            </a:endParaRPr>
          </a:p>
        </p:txBody>
      </p:sp>
      <p:sp>
        <p:nvSpPr>
          <p:cNvPr id="8" name="Rectangle 7"/>
          <p:cNvSpPr/>
          <p:nvPr userDrawn="1"/>
        </p:nvSpPr>
        <p:spPr>
          <a:xfrm>
            <a:off x="0" y="1752600"/>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Rectangle 8"/>
          <p:cNvSpPr/>
          <p:nvPr userDrawn="1"/>
        </p:nvSpPr>
        <p:spPr>
          <a:xfrm>
            <a:off x="0" y="5197475"/>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Title 1"/>
          <p:cNvSpPr>
            <a:spLocks noGrp="1"/>
          </p:cNvSpPr>
          <p:nvPr>
            <p:ph type="title"/>
          </p:nvPr>
        </p:nvSpPr>
        <p:spPr>
          <a:xfrm>
            <a:off x="203200" y="3276598"/>
            <a:ext cx="11785600" cy="914400"/>
          </a:xfrm>
          <a:prstGeom prst="rect">
            <a:avLst/>
          </a:prstGeom>
        </p:spPr>
        <p:txBody>
          <a:bodyPr/>
          <a:lstStyle>
            <a:lvl1pPr algn="ctr">
              <a:defRPr sz="400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1499387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Tree>
    <p:extLst>
      <p:ext uri="{BB962C8B-B14F-4D97-AF65-F5344CB8AC3E}">
        <p14:creationId xmlns:p14="http://schemas.microsoft.com/office/powerpoint/2010/main" val="60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 Content Divider">
    <p:bg>
      <p:bgPr>
        <a:solidFill>
          <a:srgbClr val="43536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a:t>
            </a:fld>
            <a:endParaRPr lang="en-US">
              <a:latin typeface="Arial" charset="0"/>
            </a:endParaRPr>
          </a:p>
        </p:txBody>
      </p:sp>
      <p:sp>
        <p:nvSpPr>
          <p:cNvPr id="8" name="Rectangle 7"/>
          <p:cNvSpPr/>
          <p:nvPr userDrawn="1"/>
        </p:nvSpPr>
        <p:spPr>
          <a:xfrm>
            <a:off x="0" y="1752600"/>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Rectangle 8"/>
          <p:cNvSpPr/>
          <p:nvPr userDrawn="1"/>
        </p:nvSpPr>
        <p:spPr>
          <a:xfrm>
            <a:off x="0" y="5197475"/>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Title 1"/>
          <p:cNvSpPr>
            <a:spLocks noGrp="1"/>
          </p:cNvSpPr>
          <p:nvPr>
            <p:ph type="title"/>
          </p:nvPr>
        </p:nvSpPr>
        <p:spPr>
          <a:xfrm>
            <a:off x="203200" y="3276598"/>
            <a:ext cx="11785600" cy="914400"/>
          </a:xfrm>
          <a:prstGeom prst="rect">
            <a:avLst/>
          </a:prstGeom>
        </p:spPr>
        <p:txBody>
          <a:bodyPr/>
          <a:lstStyle>
            <a:lvl1pPr algn="ctr">
              <a:defRPr sz="400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26453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10"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Tree>
    <p:extLst>
      <p:ext uri="{BB962C8B-B14F-4D97-AF65-F5344CB8AC3E}">
        <p14:creationId xmlns:p14="http://schemas.microsoft.com/office/powerpoint/2010/main" val="3986347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Tree>
    <p:extLst>
      <p:ext uri="{BB962C8B-B14F-4D97-AF65-F5344CB8AC3E}">
        <p14:creationId xmlns:p14="http://schemas.microsoft.com/office/powerpoint/2010/main" val="2285529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69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Tree>
    <p:extLst>
      <p:ext uri="{BB962C8B-B14F-4D97-AF65-F5344CB8AC3E}">
        <p14:creationId xmlns:p14="http://schemas.microsoft.com/office/powerpoint/2010/main" val="340220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10"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Tree>
    <p:extLst>
      <p:ext uri="{BB962C8B-B14F-4D97-AF65-F5344CB8AC3E}">
        <p14:creationId xmlns:p14="http://schemas.microsoft.com/office/powerpoint/2010/main" val="292991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203200" y="685800"/>
            <a:ext cx="11785600" cy="685800"/>
          </a:xfrm>
          <a:prstGeom prst="rect">
            <a:avLst/>
          </a:prstGeom>
        </p:spPr>
        <p:txBody>
          <a:bodyPr/>
          <a:lstStyle>
            <a:lvl1pPr algn="l">
              <a:defRPr sz="3000" b="1">
                <a:solidFill>
                  <a:srgbClr val="435363"/>
                </a:solidFill>
                <a:latin typeface="+mn-lt"/>
              </a:defRPr>
            </a:lvl1pPr>
          </a:lstStyle>
          <a:p>
            <a:r>
              <a:rPr lang="en-US"/>
              <a:t>Click to edit Master title style</a:t>
            </a:r>
          </a:p>
        </p:txBody>
      </p:sp>
    </p:spTree>
    <p:extLst>
      <p:ext uri="{BB962C8B-B14F-4D97-AF65-F5344CB8AC3E}">
        <p14:creationId xmlns:p14="http://schemas.microsoft.com/office/powerpoint/2010/main" val="300792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31800" y="238540"/>
            <a:ext cx="11329456" cy="616455"/>
          </a:xfrm>
        </p:spPr>
        <p:txBody>
          <a:bodyPr anchor="ctr" anchorCtr="0">
            <a:noAutofit/>
          </a:bodyPr>
          <a:lstStyle>
            <a:lvl1pPr>
              <a:lnSpc>
                <a:spcPct val="100000"/>
              </a:lnSpc>
              <a:defRPr/>
            </a:lvl1pPr>
          </a:lstStyle>
          <a:p>
            <a:r>
              <a:rPr lang="de-DE" noProof="0"/>
              <a:t>Titelmasterformat durch Klicken bearbeiten</a:t>
            </a:r>
          </a:p>
        </p:txBody>
      </p:sp>
      <p:sp>
        <p:nvSpPr>
          <p:cNvPr id="3" name="Datumsplatzhalter 2"/>
          <p:cNvSpPr>
            <a:spLocks noGrp="1"/>
          </p:cNvSpPr>
          <p:nvPr>
            <p:ph type="dt" sz="half" idx="10"/>
          </p:nvPr>
        </p:nvSpPr>
        <p:spPr/>
        <p:txBody>
          <a:bodyPr/>
          <a:lstStyle/>
          <a:p>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a:xfrm>
            <a:off x="8916457" y="6356351"/>
            <a:ext cx="2844800" cy="365125"/>
          </a:xfrm>
          <a:prstGeom prst="rect">
            <a:avLst/>
          </a:prstGeom>
        </p:spPr>
        <p:txBody>
          <a:bodyPr/>
          <a:lstStyle/>
          <a:p>
            <a:fld id="{9DC1E638-3F78-4E0D-883A-B278700C48C0}" type="slidenum">
              <a:rPr lang="de-DE" smtClean="0">
                <a:solidFill>
                  <a:prstClr val="black"/>
                </a:solidFill>
              </a:rPr>
              <a:pPr/>
              <a:t>‹#›</a:t>
            </a:fld>
            <a:endParaRPr lang="de-DE">
              <a:solidFill>
                <a:prstClr val="black"/>
              </a:solidFill>
            </a:endParaRPr>
          </a:p>
        </p:txBody>
      </p:sp>
      <p:sp>
        <p:nvSpPr>
          <p:cNvPr id="9" name="Textplatzhalter 7"/>
          <p:cNvSpPr>
            <a:spLocks noGrp="1"/>
          </p:cNvSpPr>
          <p:nvPr>
            <p:ph type="body" sz="quarter" idx="13"/>
          </p:nvPr>
        </p:nvSpPr>
        <p:spPr>
          <a:xfrm>
            <a:off x="431800" y="854994"/>
            <a:ext cx="11328400" cy="336244"/>
          </a:xfrm>
        </p:spPr>
        <p:txBody>
          <a:bodyPr lIns="0" tIns="0" rIns="0" bIns="0" anchor="t" anchorCtr="0">
            <a:noAutofit/>
          </a:bodyPr>
          <a:lstStyle>
            <a:lvl1pPr marL="0" indent="0">
              <a:buNone/>
              <a:defRPr sz="2000"/>
            </a:lvl1pPr>
          </a:lstStyle>
          <a:p>
            <a:pPr lvl="0"/>
            <a:r>
              <a:rPr lang="de-DE" noProof="0"/>
              <a:t>Textmasterformate durch Klicken bearbeiten</a:t>
            </a:r>
          </a:p>
        </p:txBody>
      </p:sp>
    </p:spTree>
    <p:extLst>
      <p:ext uri="{BB962C8B-B14F-4D97-AF65-F5344CB8AC3E}">
        <p14:creationId xmlns:p14="http://schemas.microsoft.com/office/powerpoint/2010/main" val="315269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svg"/><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svg"/><Relationship Id="rId5" Type="http://schemas.openxmlformats.org/officeDocument/2006/relationships/slideLayout" Target="../slideLayouts/slideLayout23.xml"/><Relationship Id="rId10"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3.svg"/><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3.svg"/><Relationship Id="rId5" Type="http://schemas.openxmlformats.org/officeDocument/2006/relationships/slideLayout" Target="../slideLayouts/slideLayout39.xml"/><Relationship Id="rId10"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424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2E0F7AD5-E45F-4736-83CE-D8C26C993A39}"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
        <p:nvSpPr>
          <p:cNvPr id="7" name="Rectangle 6"/>
          <p:cNvSpPr/>
          <p:nvPr userDrawn="1"/>
        </p:nvSpPr>
        <p:spPr>
          <a:xfrm>
            <a:off x="0" y="0"/>
            <a:ext cx="12192000" cy="457200"/>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050">
              <a:solidFill>
                <a:prstClr val="white"/>
              </a:solidFill>
            </a:endParaRPr>
          </a:p>
        </p:txBody>
      </p:sp>
    </p:spTree>
    <p:extLst>
      <p:ext uri="{BB962C8B-B14F-4D97-AF65-F5344CB8AC3E}">
        <p14:creationId xmlns:p14="http://schemas.microsoft.com/office/powerpoint/2010/main" val="3528792209"/>
      </p:ext>
    </p:extLst>
  </p:cSld>
  <p:clrMap bg1="lt1" tx1="dk1" bg2="lt2" tx2="dk2" accent1="accent1" accent2="accent2" accent3="accent3" accent4="accent4" accent5="accent5" accent6="accent6" hlink="hlink" folHlink="folHlink"/>
  <p:sldLayoutIdLst>
    <p:sldLayoutId id="2147483837" r:id="rId1"/>
    <p:sldLayoutId id="2147483836" r:id="rId2"/>
    <p:sldLayoutId id="2147483846" r:id="rId3"/>
    <p:sldLayoutId id="2147483888" r:id="rId4"/>
    <p:sldLayoutId id="2147483839" r:id="rId5"/>
    <p:sldLayoutId id="2147483840" r:id="rId6"/>
    <p:sldLayoutId id="2147483841" r:id="rId7"/>
    <p:sldLayoutId id="2147483842" r:id="rId8"/>
    <p:sldLayoutId id="2147483886" r:id="rId9"/>
    <p:sldLayoutId id="2147483887" r:id="rId10"/>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lumMod val="65000"/>
              <a:lumOff val="35000"/>
            </a:schemeClr>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424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2E0F7AD5-E45F-4736-83CE-D8C26C993A39}"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
        <p:nvSpPr>
          <p:cNvPr id="7" name="Rectangle 6"/>
          <p:cNvSpPr/>
          <p:nvPr userDrawn="1"/>
        </p:nvSpPr>
        <p:spPr>
          <a:xfrm>
            <a:off x="0" y="0"/>
            <a:ext cx="12192000" cy="457200"/>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050">
              <a:solidFill>
                <a:prstClr val="white"/>
              </a:solidFill>
            </a:endParaRPr>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04800" y="76200"/>
            <a:ext cx="1805353" cy="304800"/>
          </a:xfrm>
          <a:prstGeom prst="rect">
            <a:avLst/>
          </a:prstGeom>
        </p:spPr>
      </p:pic>
    </p:spTree>
    <p:extLst>
      <p:ext uri="{BB962C8B-B14F-4D97-AF65-F5344CB8AC3E}">
        <p14:creationId xmlns:p14="http://schemas.microsoft.com/office/powerpoint/2010/main" val="237650047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lumMod val="65000"/>
              <a:lumOff val="35000"/>
            </a:schemeClr>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424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2E0F7AD5-E45F-4736-83CE-D8C26C993A39}"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
        <p:nvSpPr>
          <p:cNvPr id="7" name="Rectangle 6"/>
          <p:cNvSpPr/>
          <p:nvPr userDrawn="1"/>
        </p:nvSpPr>
        <p:spPr>
          <a:xfrm>
            <a:off x="0" y="0"/>
            <a:ext cx="12192000" cy="457200"/>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050">
              <a:solidFill>
                <a:prstClr val="white"/>
              </a:solidFill>
            </a:endParaRPr>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04800" y="76200"/>
            <a:ext cx="1805353" cy="304800"/>
          </a:xfrm>
          <a:prstGeom prst="rect">
            <a:avLst/>
          </a:prstGeom>
        </p:spPr>
      </p:pic>
    </p:spTree>
    <p:extLst>
      <p:ext uri="{BB962C8B-B14F-4D97-AF65-F5344CB8AC3E}">
        <p14:creationId xmlns:p14="http://schemas.microsoft.com/office/powerpoint/2010/main" val="206094287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lumMod val="65000"/>
              <a:lumOff val="35000"/>
            </a:schemeClr>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424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2E0F7AD5-E45F-4736-83CE-D8C26C993A39}"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
        <p:nvSpPr>
          <p:cNvPr id="7" name="Rectangle 6"/>
          <p:cNvSpPr/>
          <p:nvPr userDrawn="1"/>
        </p:nvSpPr>
        <p:spPr>
          <a:xfrm>
            <a:off x="0" y="0"/>
            <a:ext cx="12192000" cy="457200"/>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050">
              <a:solidFill>
                <a:prstClr val="white"/>
              </a:solidFill>
            </a:endParaRPr>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04800" y="76200"/>
            <a:ext cx="1805353" cy="304800"/>
          </a:xfrm>
          <a:prstGeom prst="rect">
            <a:avLst/>
          </a:prstGeom>
        </p:spPr>
      </p:pic>
    </p:spTree>
    <p:extLst>
      <p:ext uri="{BB962C8B-B14F-4D97-AF65-F5344CB8AC3E}">
        <p14:creationId xmlns:p14="http://schemas.microsoft.com/office/powerpoint/2010/main" val="357336785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lumMod val="65000"/>
              <a:lumOff val="35000"/>
            </a:schemeClr>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424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2E0F7AD5-E45F-4736-83CE-D8C26C993A39}"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
        <p:nvSpPr>
          <p:cNvPr id="7" name="Rectangle 6"/>
          <p:cNvSpPr/>
          <p:nvPr userDrawn="1"/>
        </p:nvSpPr>
        <p:spPr>
          <a:xfrm>
            <a:off x="0" y="0"/>
            <a:ext cx="12192000" cy="457200"/>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050">
              <a:solidFill>
                <a:prstClr val="white"/>
              </a:solidFill>
            </a:endParaRPr>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04800" y="76200"/>
            <a:ext cx="1805353" cy="304800"/>
          </a:xfrm>
          <a:prstGeom prst="rect">
            <a:avLst/>
          </a:prstGeom>
        </p:spPr>
      </p:pic>
    </p:spTree>
    <p:extLst>
      <p:ext uri="{BB962C8B-B14F-4D97-AF65-F5344CB8AC3E}">
        <p14:creationId xmlns:p14="http://schemas.microsoft.com/office/powerpoint/2010/main" val="295419163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lumMod val="65000"/>
              <a:lumOff val="35000"/>
            </a:schemeClr>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getcoveredohio.org/"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medicaid.ohio.gov/stakeholders-and-partners/covidunwind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edicaid.ohio.gov/home/govdelivery-subscrib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emf"/><Relationship Id="rId5" Type="http://schemas.openxmlformats.org/officeDocument/2006/relationships/oleObject" Target="../embeddings/oleObject1.bin"/><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6.emf"/><Relationship Id="rId5" Type="http://schemas.openxmlformats.org/officeDocument/2006/relationships/oleObject" Target="../embeddings/oleObject1.bin"/><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19.xml"/><Relationship Id="rId16" Type="http://schemas.openxmlformats.org/officeDocument/2006/relationships/image" Target="../media/image51.svg"/><Relationship Id="rId1" Type="http://schemas.openxmlformats.org/officeDocument/2006/relationships/slideLayout" Target="../slideLayouts/slideLayout2.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5.svg"/><Relationship Id="rId18" Type="http://schemas.openxmlformats.org/officeDocument/2006/relationships/hyperlink" Target="https://managedcare.medicaid.ohio.gov/wps/wcm/connect/gov/8c70be77-a9bc-42b1-a3b9-59e817eea8bf/OhioRISE+Launch+Announcement+Overview.pdf?MOD=AJPERES&amp;CVID=o6W9nWW" TargetMode="External"/><Relationship Id="rId3" Type="http://schemas.openxmlformats.org/officeDocument/2006/relationships/image" Target="../media/image52.png"/><Relationship Id="rId7" Type="http://schemas.openxmlformats.org/officeDocument/2006/relationships/hyperlink" Target="https://managedcare.medicaid.ohio.gov/managed-care/ohiorise" TargetMode="External"/><Relationship Id="rId12" Type="http://schemas.openxmlformats.org/officeDocument/2006/relationships/image" Target="../media/image54.png"/><Relationship Id="rId17" Type="http://schemas.openxmlformats.org/officeDocument/2006/relationships/image" Target="../media/image59.svg"/><Relationship Id="rId2" Type="http://schemas.openxmlformats.org/officeDocument/2006/relationships/notesSlide" Target="../notesSlides/notesSlide21.xml"/><Relationship Id="rId16" Type="http://schemas.openxmlformats.org/officeDocument/2006/relationships/image" Target="../media/image58.png"/><Relationship Id="rId20" Type="http://schemas.openxmlformats.org/officeDocument/2006/relationships/image" Target="../media/image61.svg"/><Relationship Id="rId1" Type="http://schemas.openxmlformats.org/officeDocument/2006/relationships/slideLayout" Target="../slideLayouts/slideLayout2.xml"/><Relationship Id="rId6" Type="http://schemas.openxmlformats.org/officeDocument/2006/relationships/hyperlink" Target="https://governor.ohio.gov/media/news-and-media/Governor-DeWine-Announces-Launch-of-OhioRISE-07012022" TargetMode="External"/><Relationship Id="rId11" Type="http://schemas.openxmlformats.org/officeDocument/2006/relationships/hyperlink" Target="https://managedcare.medicaid.ohio.gov/managed-care/ohiorise/6-community+and+provider+resources" TargetMode="External"/><Relationship Id="rId5" Type="http://schemas.openxmlformats.org/officeDocument/2006/relationships/image" Target="../media/image27.png"/><Relationship Id="rId15" Type="http://schemas.openxmlformats.org/officeDocument/2006/relationships/image" Target="../media/image57.svg"/><Relationship Id="rId10" Type="http://schemas.openxmlformats.org/officeDocument/2006/relationships/hyperlink" Target="https://managedcare.medicaid.ohio.gov/managed-care/ohiorise/7-Resources+for+Members+and+Families" TargetMode="External"/><Relationship Id="rId19" Type="http://schemas.openxmlformats.org/officeDocument/2006/relationships/image" Target="../media/image60.png"/><Relationship Id="rId4" Type="http://schemas.microsoft.com/office/2007/relationships/hdphoto" Target="../media/hdphoto1.wdp"/><Relationship Id="rId9" Type="http://schemas.openxmlformats.org/officeDocument/2006/relationships/hyperlink" Target="https://managedcare.medicaid.ohio.gov/managed-care/ohiorise/1-OHR+Launch+Information" TargetMode="External"/><Relationship Id="rId14"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0.png"/><Relationship Id="rId3" Type="http://schemas.openxmlformats.org/officeDocument/2006/relationships/image" Target="../media/image52.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microsoft.com/office/2007/relationships/hdphoto" Target="../media/hdphoto1.wdp"/><Relationship Id="rId9" Type="http://schemas.openxmlformats.org/officeDocument/2006/relationships/image" Target="../media/image66.png"/><Relationship Id="rId14" Type="http://schemas.openxmlformats.org/officeDocument/2006/relationships/image" Target="../media/image71.sv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80.tiff"/></Relationships>
</file>

<file path=ppt/slides/_rels/slide33.xml.rels><?xml version="1.0" encoding="UTF-8" standalone="yes"?>
<Relationships xmlns="http://schemas.openxmlformats.org/package/2006/relationships"><Relationship Id="rId3" Type="http://schemas.openxmlformats.org/officeDocument/2006/relationships/hyperlink" Target="https://medicaid.ohio.gov/resources-for-providers/billing/trading-partners/companion-guides/companion-guid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slides/_rels/slide3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1.svg"/></Relationships>
</file>

<file path=ppt/slides/_rels/slide4.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95.svg"/><Relationship Id="rId5" Type="http://schemas.openxmlformats.org/officeDocument/2006/relationships/image" Target="../media/image94.png"/><Relationship Id="rId10" Type="http://schemas.openxmlformats.org/officeDocument/2006/relationships/hyperlink" Target="https://ohpnm.omes.maximus.com/OH_PNM_PROD" TargetMode="External"/><Relationship Id="rId4" Type="http://schemas.openxmlformats.org/officeDocument/2006/relationships/image" Target="../media/image93.svg"/><Relationship Id="rId9" Type="http://schemas.openxmlformats.org/officeDocument/2006/relationships/image" Target="../media/image98.svg"/></Relationships>
</file>

<file path=ppt/slides/_rels/slide44.xml.rels><?xml version="1.0" encoding="UTF-8" standalone="yes"?>
<Relationships xmlns="http://schemas.openxmlformats.org/package/2006/relationships"><Relationship Id="rId3" Type="http://schemas.openxmlformats.org/officeDocument/2006/relationships/hyperlink" Target="mailto:IHD@medicaid.ohio.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OH_MCD_PBM@GainwellTechnologies.com"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buckeyehealthplan.com/login.html" TargetMode="External"/><Relationship Id="rId13" Type="http://schemas.openxmlformats.org/officeDocument/2006/relationships/hyperlink" Target="https://www.availity.com/" TargetMode="External"/><Relationship Id="rId18" Type="http://schemas.openxmlformats.org/officeDocument/2006/relationships/hyperlink" Target="https://www.uhcprovider.com/" TargetMode="External"/><Relationship Id="rId3" Type="http://schemas.openxmlformats.org/officeDocument/2006/relationships/hyperlink" Target="mailto:OhioProviderServices@amerihealthcaritasoh.com" TargetMode="External"/><Relationship Id="rId7" Type="http://schemas.openxmlformats.org/officeDocument/2006/relationships/hyperlink" Target="https://apps.availity.com/availity/web/public.elegant.login" TargetMode="External"/><Relationship Id="rId12" Type="http://schemas.openxmlformats.org/officeDocument/2006/relationships/hyperlink" Target="mailto:Ohio_Provider_Contracting@caresource.com" TargetMode="External"/><Relationship Id="rId17" Type="http://schemas.openxmlformats.org/officeDocument/2006/relationships/hyperlink" Target="mailto:ODMEDI_HELPDESK@uhc.com" TargetMode="External"/><Relationship Id="rId2" Type="http://schemas.openxmlformats.org/officeDocument/2006/relationships/notesSlide" Target="../notesSlides/notesSlide37.xml"/><Relationship Id="rId16" Type="http://schemas.openxmlformats.org/officeDocument/2006/relationships/hyperlink" Target="mailto:OHContractRequests@MolinaHealthCare.com" TargetMode="External"/><Relationship Id="rId20" Type="http://schemas.openxmlformats.org/officeDocument/2006/relationships/hyperlink" Target="mailto:OHRISE-Network@aetna.com" TargetMode="External"/><Relationship Id="rId1" Type="http://schemas.openxmlformats.org/officeDocument/2006/relationships/slideLayout" Target="../slideLayouts/slideLayout2.xml"/><Relationship Id="rId6" Type="http://schemas.openxmlformats.org/officeDocument/2006/relationships/hyperlink" Target="mailto:OhioMedicaidProvider@anthem.com" TargetMode="External"/><Relationship Id="rId11" Type="http://schemas.openxmlformats.org/officeDocument/2006/relationships/hyperlink" Target="https://providerportal.caresource.com/GL/SelectPlan.aspx" TargetMode="External"/><Relationship Id="rId5" Type="http://schemas.openxmlformats.org/officeDocument/2006/relationships/hyperlink" Target="mailto:ProviderRecruitmentOH@amerihealthcaritas.com" TargetMode="External"/><Relationship Id="rId15" Type="http://schemas.openxmlformats.org/officeDocument/2006/relationships/hyperlink" Target="https://provider.molinahealthcare.com/" TargetMode="External"/><Relationship Id="rId10" Type="http://schemas.openxmlformats.org/officeDocument/2006/relationships/hyperlink" Target="mailto:CustomerAdvocacyCommunication@CareSource.com" TargetMode="External"/><Relationship Id="rId19" Type="http://schemas.openxmlformats.org/officeDocument/2006/relationships/hyperlink" Target="mailto:Governmentaffairsohio@uhc.com" TargetMode="External"/><Relationship Id="rId4" Type="http://schemas.openxmlformats.org/officeDocument/2006/relationships/hyperlink" Target="https://navinet.navimedix.com/plan-central/acoh" TargetMode="External"/><Relationship Id="rId9" Type="http://schemas.openxmlformats.org/officeDocument/2006/relationships/hyperlink" Target="mailto:OHNegotiators@CENTENE.COM" TargetMode="External"/><Relationship Id="rId14" Type="http://schemas.openxmlformats.org/officeDocument/2006/relationships/hyperlink" Target="mailto:ohionetworkspecialist@humana.com"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medicaid.ohio.gov/static/About+Us/PublicNotices/Sept22+MyCare+Conversion+Charter+w-attach.pdf" TargetMode="External"/><Relationship Id="rId2" Type="http://schemas.openxmlformats.org/officeDocument/2006/relationships/hyperlink" Target="https://medicaid.ohio.gov/about-us/notices/mycare-conversion-charter" TargetMode="External"/><Relationship Id="rId1" Type="http://schemas.openxmlformats.org/officeDocument/2006/relationships/slideLayout" Target="../slideLayouts/slideLayout2.xml"/><Relationship Id="rId4" Type="http://schemas.openxmlformats.org/officeDocument/2006/relationships/hyperlink" Target="mailto:mycareconversionquestions@medicaid.ohio.gov"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medicaid.ohio.gov/static/About+Us/Budget/H.B.+33+%E2%80%93+SFY+2024-2025+Budget++7-14-23+Stakeholder+Briefing.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medicaid.ohio.gov/static/About%20Us/Budget/9-20-23+HB+33+Provider+Rate+Increase+Tracker+Upd.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402182" y="2170099"/>
            <a:ext cx="9004570" cy="1778709"/>
          </a:xfrm>
          <a:prstGeom prst="rect">
            <a:avLst/>
          </a:prstGeom>
        </p:spPr>
        <p:txBody>
          <a:bodyPr/>
          <a:lstStyle/>
          <a:p>
            <a:pPr>
              <a:spcBef>
                <a:spcPts val="0"/>
              </a:spcBef>
            </a:pPr>
            <a:r>
              <a:rPr lang="en-US" sz="4000" dirty="0"/>
              <a:t>Inspiring Change: People. Practice. Policy.</a:t>
            </a:r>
            <a:br>
              <a:rPr lang="en-US" dirty="0"/>
            </a:br>
            <a:r>
              <a:rPr lang="en-US" sz="2000" dirty="0"/>
              <a:t>The Ohio Council of Behavioral Health Annual Meeting</a:t>
            </a:r>
            <a:br>
              <a:rPr lang="en-US" sz="2000" dirty="0"/>
            </a:br>
            <a:br>
              <a:rPr lang="en-US" sz="2400" dirty="0"/>
            </a:br>
            <a:r>
              <a:rPr lang="en-US" sz="2000" dirty="0"/>
              <a:t>October 10, 2023</a:t>
            </a:r>
          </a:p>
        </p:txBody>
      </p:sp>
      <p:sp>
        <p:nvSpPr>
          <p:cNvPr id="8" name="Subtitle 7"/>
          <p:cNvSpPr>
            <a:spLocks noGrp="1"/>
          </p:cNvSpPr>
          <p:nvPr>
            <p:ph type="subTitle" idx="1"/>
          </p:nvPr>
        </p:nvSpPr>
        <p:spPr>
          <a:xfrm>
            <a:off x="1733173" y="6060375"/>
            <a:ext cx="8067676" cy="485444"/>
          </a:xfrm>
        </p:spPr>
        <p:txBody>
          <a:bodyPr vert="horz" lIns="91440" tIns="45720" rIns="91440" bIns="45720" rtlCol="0" anchor="t">
            <a:normAutofit/>
          </a:bodyPr>
          <a:lstStyle/>
          <a:p>
            <a:r>
              <a:rPr lang="en-US" sz="1800" dirty="0"/>
              <a:t>Maureen Corcoran, Ohio Department of Medicaid </a:t>
            </a:r>
          </a:p>
        </p:txBody>
      </p:sp>
      <p:pic>
        <p:nvPicPr>
          <p:cNvPr id="3" name="Picture 2" descr="A logo of a state&#10;&#10;Description automatically generated">
            <a:extLst>
              <a:ext uri="{FF2B5EF4-FFF2-40B4-BE49-F238E27FC236}">
                <a16:creationId xmlns:a16="http://schemas.microsoft.com/office/drawing/2014/main" id="{20EE1CD0-E179-F9A3-96F0-44FAAC99C9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074" y="88110"/>
            <a:ext cx="2957220" cy="1406271"/>
          </a:xfrm>
          <a:prstGeom prst="rect">
            <a:avLst/>
          </a:prstGeom>
        </p:spPr>
      </p:pic>
      <p:pic>
        <p:nvPicPr>
          <p:cNvPr id="6" name="Picture 5">
            <a:extLst>
              <a:ext uri="{FF2B5EF4-FFF2-40B4-BE49-F238E27FC236}">
                <a16:creationId xmlns:a16="http://schemas.microsoft.com/office/drawing/2014/main" id="{51AF85F2-8C82-0C31-63EC-2F7BCE171C98}"/>
              </a:ext>
            </a:extLst>
          </p:cNvPr>
          <p:cNvPicPr>
            <a:picLocks noChangeAspect="1"/>
          </p:cNvPicPr>
          <p:nvPr/>
        </p:nvPicPr>
        <p:blipFill>
          <a:blip r:embed="rId3"/>
          <a:stretch>
            <a:fillRect/>
          </a:stretch>
        </p:blipFill>
        <p:spPr>
          <a:xfrm>
            <a:off x="9078074" y="5892440"/>
            <a:ext cx="2717777" cy="653379"/>
          </a:xfrm>
          <a:prstGeom prst="rect">
            <a:avLst/>
          </a:prstGeom>
        </p:spPr>
      </p:pic>
    </p:spTree>
    <p:extLst>
      <p:ext uri="{BB962C8B-B14F-4D97-AF65-F5344CB8AC3E}">
        <p14:creationId xmlns:p14="http://schemas.microsoft.com/office/powerpoint/2010/main" val="399296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8F12AC-2EA7-9AAC-25F1-E84A0BCB8F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Content Placeholder 5">
            <a:extLst>
              <a:ext uri="{FF2B5EF4-FFF2-40B4-BE49-F238E27FC236}">
                <a16:creationId xmlns:a16="http://schemas.microsoft.com/office/drawing/2014/main" id="{118193B6-2DED-80EF-7934-2BD1098E5A22}"/>
              </a:ext>
            </a:extLst>
          </p:cNvPr>
          <p:cNvSpPr>
            <a:spLocks noGrp="1"/>
          </p:cNvSpPr>
          <p:nvPr>
            <p:ph idx="4294967295"/>
          </p:nvPr>
        </p:nvSpPr>
        <p:spPr>
          <a:xfrm>
            <a:off x="0" y="1625600"/>
            <a:ext cx="4865688" cy="4730750"/>
          </a:xfrm>
        </p:spPr>
        <p:txBody>
          <a:bodyPr vert="horz" lIns="91440" tIns="45720" rIns="91440" bIns="45720" rtlCol="0">
            <a:normAutofit/>
          </a:bodyPr>
          <a:lstStyle/>
          <a:p>
            <a:pPr marR="0" indent="0">
              <a:lnSpc>
                <a:spcPct val="107000"/>
              </a:lnSpc>
              <a:spcBef>
                <a:spcPts val="0"/>
              </a:spcBef>
              <a:spcAft>
                <a:spcPts val="800"/>
              </a:spcAft>
              <a:buNone/>
            </a:pPr>
            <a:endParaRPr lang="en-US" sz="1900">
              <a:effectLst/>
              <a:ea typeface="Calibri" panose="020F0502020204030204" pitchFamily="34" charset="0"/>
              <a:cs typeface="Calibri" panose="020F0502020204030204" pitchFamily="34" charset="0"/>
            </a:endParaRPr>
          </a:p>
          <a:p>
            <a:pPr marL="0" indent="0">
              <a:spcBef>
                <a:spcPts val="0"/>
              </a:spcBef>
              <a:spcAft>
                <a:spcPts val="800"/>
              </a:spcAft>
              <a:buNone/>
            </a:pPr>
            <a:endParaRPr lang="en-US" sz="1500">
              <a:effectLst/>
            </a:endParaRPr>
          </a:p>
          <a:p>
            <a:pPr marL="0" marR="0" indent="0">
              <a:spcBef>
                <a:spcPts val="0"/>
              </a:spcBef>
              <a:spcAft>
                <a:spcPts val="800"/>
              </a:spcAft>
              <a:buNone/>
            </a:pPr>
            <a:endParaRPr lang="en-US" sz="1500">
              <a:effectLst/>
            </a:endParaRPr>
          </a:p>
          <a:p>
            <a:pPr marL="0"/>
            <a:endParaRPr lang="en-US" sz="1500"/>
          </a:p>
        </p:txBody>
      </p:sp>
      <p:sp>
        <p:nvSpPr>
          <p:cNvPr id="2" name="Title 1">
            <a:extLst>
              <a:ext uri="{FF2B5EF4-FFF2-40B4-BE49-F238E27FC236}">
                <a16:creationId xmlns:a16="http://schemas.microsoft.com/office/drawing/2014/main" id="{84495EFF-DF72-83B2-06D4-6EFFBD83A0BD}"/>
              </a:ext>
            </a:extLst>
          </p:cNvPr>
          <p:cNvSpPr txBox="1">
            <a:spLocks/>
          </p:cNvSpPr>
          <p:nvPr/>
        </p:nvSpPr>
        <p:spPr>
          <a:xfrm>
            <a:off x="197252" y="579578"/>
            <a:ext cx="11785600" cy="492071"/>
          </a:xfrm>
          <a:prstGeom prst="rect">
            <a:avLst/>
          </a:prstGeom>
        </p:spPr>
        <p:txBody>
          <a:bodyPr/>
          <a:lstStyle>
            <a:lvl1pPr algn="l" defTabSz="685800" rtl="0" eaLnBrk="1" latinLnBrk="0" hangingPunct="1">
              <a:spcBef>
                <a:spcPct val="0"/>
              </a:spcBef>
              <a:buNone/>
              <a:defRPr sz="3000" b="1" kern="1200">
                <a:solidFill>
                  <a:srgbClr val="435363"/>
                </a:solidFill>
                <a:latin typeface="+mn-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435363"/>
              </a:solidFill>
              <a:effectLst/>
              <a:uLnTx/>
              <a:uFillTx/>
              <a:latin typeface="Calibri"/>
              <a:ea typeface="+mj-ea"/>
              <a:cs typeface="+mj-cs"/>
            </a:endParaRPr>
          </a:p>
        </p:txBody>
      </p:sp>
      <p:pic>
        <p:nvPicPr>
          <p:cNvPr id="7" name="Picture 6">
            <a:extLst>
              <a:ext uri="{FF2B5EF4-FFF2-40B4-BE49-F238E27FC236}">
                <a16:creationId xmlns:a16="http://schemas.microsoft.com/office/drawing/2014/main" id="{E38D203F-1FC1-6490-052E-1D125A95F514}"/>
              </a:ext>
            </a:extLst>
          </p:cNvPr>
          <p:cNvPicPr>
            <a:picLocks noChangeAspect="1"/>
          </p:cNvPicPr>
          <p:nvPr/>
        </p:nvPicPr>
        <p:blipFill>
          <a:blip r:embed="rId3"/>
          <a:stretch>
            <a:fillRect/>
          </a:stretch>
        </p:blipFill>
        <p:spPr>
          <a:xfrm>
            <a:off x="0" y="1338654"/>
            <a:ext cx="12192000" cy="4180691"/>
          </a:xfrm>
          <a:prstGeom prst="rect">
            <a:avLst/>
          </a:prstGeom>
        </p:spPr>
      </p:pic>
    </p:spTree>
    <p:extLst>
      <p:ext uri="{BB962C8B-B14F-4D97-AF65-F5344CB8AC3E}">
        <p14:creationId xmlns:p14="http://schemas.microsoft.com/office/powerpoint/2010/main" val="256482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8F12AC-2EA7-9AAC-25F1-E84A0BCB8F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2" name="Title 1">
            <a:extLst>
              <a:ext uri="{FF2B5EF4-FFF2-40B4-BE49-F238E27FC236}">
                <a16:creationId xmlns:a16="http://schemas.microsoft.com/office/drawing/2014/main" id="{84495EFF-DF72-83B2-06D4-6EFFBD83A0BD}"/>
              </a:ext>
            </a:extLst>
          </p:cNvPr>
          <p:cNvSpPr txBox="1">
            <a:spLocks/>
          </p:cNvSpPr>
          <p:nvPr/>
        </p:nvSpPr>
        <p:spPr>
          <a:xfrm>
            <a:off x="101600" y="664936"/>
            <a:ext cx="11785600" cy="492071"/>
          </a:xfrm>
          <a:prstGeom prst="rect">
            <a:avLst/>
          </a:prstGeom>
        </p:spPr>
        <p:txBody>
          <a:bodyPr/>
          <a:lstStyle>
            <a:lvl1pPr algn="l" defTabSz="685800" rtl="0" eaLnBrk="1" latinLnBrk="0" hangingPunct="1">
              <a:spcBef>
                <a:spcPct val="0"/>
              </a:spcBef>
              <a:buNone/>
              <a:defRPr sz="3000" b="1" kern="1200">
                <a:solidFill>
                  <a:srgbClr val="435363"/>
                </a:solidFill>
                <a:latin typeface="+mn-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rgbClr val="435363"/>
                </a:solidFill>
                <a:effectLst/>
                <a:uLnTx/>
                <a:uFillTx/>
                <a:latin typeface="Calibri"/>
                <a:ea typeface="+mj-ea"/>
                <a:cs typeface="+mj-cs"/>
              </a:rPr>
              <a:t>Other Coverage Options When Individuals are No Longer Eligible</a:t>
            </a:r>
          </a:p>
        </p:txBody>
      </p:sp>
      <p:sp>
        <p:nvSpPr>
          <p:cNvPr id="7" name="TextBox 6">
            <a:extLst>
              <a:ext uri="{FF2B5EF4-FFF2-40B4-BE49-F238E27FC236}">
                <a16:creationId xmlns:a16="http://schemas.microsoft.com/office/drawing/2014/main" id="{099C4024-F9BE-7E42-545C-E529D8F69BFE}"/>
              </a:ext>
            </a:extLst>
          </p:cNvPr>
          <p:cNvSpPr txBox="1"/>
          <p:nvPr/>
        </p:nvSpPr>
        <p:spPr>
          <a:xfrm>
            <a:off x="76200" y="1477228"/>
            <a:ext cx="6393180" cy="42986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If a Medicaid member has been notified they no longer qualify for Medicaid, they may be eligible for other coverage options either through their employer or on the federally facilitated marketplace (i.e., exchange). </a:t>
            </a:r>
          </a:p>
          <a:p>
            <a:pPr marL="7429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OB makes automatic file transfers through the exchange for individuals found ineligible (not individuals disenrolled for procedural reasons)</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ODM partnered with the Ohio Association of Foodbanks to include information on every notice of disenrollment (otherwise known as a Notice of Action) for those individuals who need assistance with other coverage options. They can visit </a:t>
            </a:r>
            <a:r>
              <a:rPr kumimoji="0" lang="en-US" sz="2000" b="0" i="0" u="none" strike="noStrike" kern="1200" cap="none" spc="0" normalizeH="0" baseline="0" noProof="0">
                <a:ln>
                  <a:noFill/>
                </a:ln>
                <a:solidFill>
                  <a:schemeClr val="accent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getcoveredohio.org</a:t>
            </a:r>
            <a:r>
              <a:rPr kumimoji="0" lang="en-US" sz="2000" b="0" i="0" u="none" strike="noStrike" kern="1200" cap="none" spc="0" normalizeH="0" baseline="0" noProof="0">
                <a:ln>
                  <a:noFill/>
                </a:ln>
                <a:solidFill>
                  <a:schemeClr val="accent1"/>
                </a:solidFill>
                <a:effectLst/>
                <a:uLnTx/>
                <a:uFillTx/>
                <a:latin typeface="Calibri"/>
                <a:ea typeface="+mn-ea"/>
                <a:cs typeface="+mn-cs"/>
              </a:rPr>
              <a:t> </a:t>
            </a:r>
            <a:r>
              <a:rPr kumimoji="0" lang="en-US" sz="2000" b="0" i="0" u="none" strike="noStrike" kern="1200" cap="none" spc="0" normalizeH="0" baseline="0" noProof="0">
                <a:ln>
                  <a:noFill/>
                </a:ln>
                <a:solidFill>
                  <a:prstClr val="black"/>
                </a:solidFill>
                <a:effectLst/>
                <a:uLnTx/>
                <a:uFillTx/>
                <a:latin typeface="Calibri"/>
                <a:ea typeface="+mn-ea"/>
                <a:cs typeface="+mn-cs"/>
              </a:rPr>
              <a:t>or call 1-888-628-4467 for help in person, online or over the phone. </a:t>
            </a:r>
          </a:p>
        </p:txBody>
      </p:sp>
      <p:pic>
        <p:nvPicPr>
          <p:cNvPr id="8" name="Picture 7">
            <a:extLst>
              <a:ext uri="{FF2B5EF4-FFF2-40B4-BE49-F238E27FC236}">
                <a16:creationId xmlns:a16="http://schemas.microsoft.com/office/drawing/2014/main" id="{7D67A594-5A0C-0A69-A414-2D69EAF17D21}"/>
              </a:ext>
            </a:extLst>
          </p:cNvPr>
          <p:cNvPicPr>
            <a:picLocks noChangeAspect="1"/>
          </p:cNvPicPr>
          <p:nvPr/>
        </p:nvPicPr>
        <p:blipFill rotWithShape="1">
          <a:blip r:embed="rId4"/>
          <a:srcRect t="11005" r="18504" b="10481"/>
          <a:stretch/>
        </p:blipFill>
        <p:spPr>
          <a:xfrm>
            <a:off x="9725079" y="3969762"/>
            <a:ext cx="2051880" cy="2284407"/>
          </a:xfrm>
          <a:prstGeom prst="rect">
            <a:avLst/>
          </a:prstGeom>
        </p:spPr>
      </p:pic>
      <p:pic>
        <p:nvPicPr>
          <p:cNvPr id="12" name="Picture 11">
            <a:extLst>
              <a:ext uri="{FF2B5EF4-FFF2-40B4-BE49-F238E27FC236}">
                <a16:creationId xmlns:a16="http://schemas.microsoft.com/office/drawing/2014/main" id="{726AA56D-3E19-A896-F27C-7407D10F9A22}"/>
              </a:ext>
            </a:extLst>
          </p:cNvPr>
          <p:cNvPicPr>
            <a:picLocks noChangeAspect="1"/>
          </p:cNvPicPr>
          <p:nvPr/>
        </p:nvPicPr>
        <p:blipFill>
          <a:blip r:embed="rId5"/>
          <a:stretch>
            <a:fillRect/>
          </a:stretch>
        </p:blipFill>
        <p:spPr>
          <a:xfrm>
            <a:off x="6640830" y="1477228"/>
            <a:ext cx="5351753" cy="2274495"/>
          </a:xfrm>
          <a:prstGeom prst="rect">
            <a:avLst/>
          </a:prstGeom>
        </p:spPr>
      </p:pic>
      <p:pic>
        <p:nvPicPr>
          <p:cNvPr id="3" name="Picture 2">
            <a:extLst>
              <a:ext uri="{FF2B5EF4-FFF2-40B4-BE49-F238E27FC236}">
                <a16:creationId xmlns:a16="http://schemas.microsoft.com/office/drawing/2014/main" id="{EA8359D9-7FBA-19EF-4981-513BCF15B0D9}"/>
              </a:ext>
            </a:extLst>
          </p:cNvPr>
          <p:cNvPicPr>
            <a:picLocks noChangeAspect="1"/>
          </p:cNvPicPr>
          <p:nvPr/>
        </p:nvPicPr>
        <p:blipFill>
          <a:blip r:embed="rId6"/>
          <a:stretch>
            <a:fillRect/>
          </a:stretch>
        </p:blipFill>
        <p:spPr>
          <a:xfrm>
            <a:off x="6963962" y="4003710"/>
            <a:ext cx="2266534" cy="2216509"/>
          </a:xfrm>
          <a:prstGeom prst="rect">
            <a:avLst/>
          </a:prstGeom>
        </p:spPr>
      </p:pic>
    </p:spTree>
    <p:extLst>
      <p:ext uri="{BB962C8B-B14F-4D97-AF65-F5344CB8AC3E}">
        <p14:creationId xmlns:p14="http://schemas.microsoft.com/office/powerpoint/2010/main" val="418487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E68EEA-3D41-42DD-A099-DAD3A7D1BD2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Content Placeholder 4">
            <a:extLst>
              <a:ext uri="{FF2B5EF4-FFF2-40B4-BE49-F238E27FC236}">
                <a16:creationId xmlns:a16="http://schemas.microsoft.com/office/drawing/2014/main" id="{198844DB-F74E-4353-955C-D496852A8C51}"/>
              </a:ext>
            </a:extLst>
          </p:cNvPr>
          <p:cNvSpPr txBox="1">
            <a:spLocks/>
          </p:cNvSpPr>
          <p:nvPr/>
        </p:nvSpPr>
        <p:spPr>
          <a:xfrm>
            <a:off x="440665" y="1500828"/>
            <a:ext cx="11446535" cy="832170"/>
          </a:xfrm>
          <a:prstGeom prst="rect">
            <a:avLst/>
          </a:prstGeom>
        </p:spPr>
        <p:txBody>
          <a:bodyPr vert="horz" lIns="91440" tIns="45720" rIns="91440" bIns="45720" rtlCol="0">
            <a:normAutofit fontScale="92500"/>
          </a:bodyPr>
          <a:lstStyle>
            <a:lvl1pPr marL="257175" indent="-257175" algn="l" defTabSz="6858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b="1">
                <a:solidFill>
                  <a:schemeClr val="tx1"/>
                </a:solidFill>
              </a:rPr>
              <a:t>Throughout its work on Appendix K, the State has sought to engage stakeholders at each step of the process via webinars, communications notices, public comment periods, and other channels.</a:t>
            </a:r>
            <a:endParaRPr kumimoji="0" lang="en-US" b="1"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D22F2043-5776-9F2D-70A9-C6FD544E2F16}"/>
              </a:ext>
            </a:extLst>
          </p:cNvPr>
          <p:cNvGrpSpPr/>
          <p:nvPr/>
        </p:nvGrpSpPr>
        <p:grpSpPr>
          <a:xfrm>
            <a:off x="2375862" y="2772909"/>
            <a:ext cx="7061148" cy="2286000"/>
            <a:chOff x="4842771" y="2566834"/>
            <a:chExt cx="5100269" cy="2286000"/>
          </a:xfrm>
        </p:grpSpPr>
        <p:sp>
          <p:nvSpPr>
            <p:cNvPr id="23" name="Rectangle 22">
              <a:extLst>
                <a:ext uri="{FF2B5EF4-FFF2-40B4-BE49-F238E27FC236}">
                  <a16:creationId xmlns:a16="http://schemas.microsoft.com/office/drawing/2014/main" id="{1B77E208-7EDF-470A-932B-2993EB816965}"/>
                </a:ext>
              </a:extLst>
            </p:cNvPr>
            <p:cNvSpPr/>
            <p:nvPr/>
          </p:nvSpPr>
          <p:spPr>
            <a:xfrm>
              <a:off x="4842771" y="2566834"/>
              <a:ext cx="2450592" cy="2286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85000"/>
                </a:lnSpc>
                <a:spcAft>
                  <a:spcPts val="600"/>
                </a:spcAft>
                <a:buClr>
                  <a:srgbClr val="787878"/>
                </a:buClr>
                <a:buSzPct val="75000"/>
                <a:defRPr/>
              </a:pPr>
              <a:r>
                <a:rPr lang="en-US" b="1">
                  <a:solidFill>
                    <a:schemeClr val="tx1"/>
                  </a:solidFill>
                </a:rPr>
                <a:t>Learn more and find updates </a:t>
              </a:r>
              <a:r>
                <a:rPr lang="en-US">
                  <a:solidFill>
                    <a:schemeClr val="tx1"/>
                  </a:solidFill>
                </a:rPr>
                <a:t>on the progress of ODM’s Appendix K work </a:t>
              </a:r>
              <a:r>
                <a:rPr kumimoji="0" lang="en-US" u="none" strike="noStrike" kern="1200" cap="none" spc="0" normalizeH="0" baseline="0" noProof="0">
                  <a:ln>
                    <a:noFill/>
                  </a:ln>
                  <a:solidFill>
                    <a:srgbClr val="000000"/>
                  </a:solidFill>
                  <a:effectLst/>
                  <a:uLnTx/>
                  <a:uFillTx/>
                  <a:ea typeface="Open Sans"/>
                  <a:cs typeface="Open Sans"/>
                </a:rPr>
                <a:t>at</a:t>
              </a:r>
              <a:r>
                <a:rPr lang="en-US">
                  <a:solidFill>
                    <a:srgbClr val="000000"/>
                  </a:solidFill>
                  <a:ea typeface="Open Sans"/>
                  <a:cs typeface="Open Sans"/>
                </a:rPr>
                <a:t> </a:t>
              </a:r>
              <a:endParaRPr lang="en-US" u="none" strike="noStrike" kern="1200" cap="none" spc="0" normalizeH="0" baseline="0" noProof="0">
                <a:ln>
                  <a:noFill/>
                </a:ln>
                <a:solidFill>
                  <a:srgbClr val="000000"/>
                </a:solidFill>
                <a:effectLst/>
                <a:uLnTx/>
                <a:uFillTx/>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85000"/>
                </a:lnSpc>
                <a:spcBef>
                  <a:spcPts val="0"/>
                </a:spcBef>
                <a:spcAft>
                  <a:spcPts val="0"/>
                </a:spcAft>
                <a:buClr>
                  <a:srgbClr val="787878"/>
                </a:buClr>
                <a:buSzPct val="75000"/>
                <a:buFont typeface="Wingdings" charset="2"/>
                <a:buNone/>
                <a:tabLst/>
                <a:defRPr/>
              </a:pPr>
              <a:r>
                <a:rPr kumimoji="0" lang="en-US" u="none" strike="noStrike" kern="1200" cap="none" spc="0" normalizeH="0" baseline="0" noProof="0">
                  <a:ln>
                    <a:noFill/>
                  </a:ln>
                  <a:solidFill>
                    <a:schemeClr val="tx2"/>
                  </a:solidFill>
                  <a:effectLst/>
                  <a:uLnTx/>
                  <a:uFillTx/>
                  <a:ea typeface="Open Sans"/>
                  <a:cs typeface="Open Sans"/>
                  <a:hlinkClick r:id="rId3">
                    <a:extLst>
                      <a:ext uri="{A12FA001-AC4F-418D-AE19-62706E023703}">
                        <ahyp:hlinkClr xmlns:ahyp="http://schemas.microsoft.com/office/drawing/2018/hyperlinkcolor" val="tx"/>
                      </a:ext>
                    </a:extLst>
                  </a:hlinkClick>
                </a:rPr>
                <a:t>https://medicaid.ohio.gov/stakeholders-and-partners/covidunwinding</a:t>
              </a:r>
              <a:endParaRPr lang="en-US" u="none" strike="noStrike" kern="1200" cap="none" spc="0" normalizeH="0" baseline="0" noProof="0">
                <a:ln>
                  <a:noFill/>
                </a:ln>
                <a:solidFill>
                  <a:schemeClr val="tx2"/>
                </a:solidFill>
                <a:effectLst/>
                <a:uLnTx/>
                <a:uFillTx/>
                <a:ea typeface="Open Sans"/>
                <a:cs typeface="Open Sans"/>
              </a:endParaRPr>
            </a:p>
          </p:txBody>
        </p:sp>
        <p:sp>
          <p:nvSpPr>
            <p:cNvPr id="24" name="Rectangle 23">
              <a:extLst>
                <a:ext uri="{FF2B5EF4-FFF2-40B4-BE49-F238E27FC236}">
                  <a16:creationId xmlns:a16="http://schemas.microsoft.com/office/drawing/2014/main" id="{8CBEB234-5E74-452D-B740-7EF5D1E1CBF8}"/>
                </a:ext>
              </a:extLst>
            </p:cNvPr>
            <p:cNvSpPr/>
            <p:nvPr/>
          </p:nvSpPr>
          <p:spPr>
            <a:xfrm>
              <a:off x="7496969" y="2566834"/>
              <a:ext cx="2446071" cy="2286000"/>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b="1">
                  <a:solidFill>
                    <a:schemeClr val="tx1"/>
                  </a:solidFill>
                </a:rPr>
                <a:t>Subscribe</a:t>
              </a:r>
              <a:r>
                <a:rPr lang="en-US">
                  <a:solidFill>
                    <a:schemeClr val="tx1"/>
                  </a:solidFill>
                </a:rPr>
                <a:t> to the Home- and Community-Based Waiver Programs newsletter at</a:t>
              </a:r>
              <a:endParaRPr lang="en-US">
                <a:solidFill>
                  <a:schemeClr val="tx1"/>
                </a:solidFil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tx2"/>
                  </a:solidFill>
                  <a:effectLst/>
                  <a:uLnTx/>
                  <a:uFillTx/>
                  <a:ea typeface="+mn-ea"/>
                  <a:cs typeface="+mn-cs"/>
                  <a:hlinkClick r:id="rId4">
                    <a:extLst>
                      <a:ext uri="{A12FA001-AC4F-418D-AE19-62706E023703}">
                        <ahyp:hlinkClr xmlns:ahyp="http://schemas.microsoft.com/office/drawing/2018/hyperlinkcolor" val="tx"/>
                      </a:ext>
                    </a:extLst>
                  </a:hlinkClick>
                </a:rPr>
                <a:t>https://medicaid.ohio.gov/home/govdelivery-subscribe</a:t>
              </a:r>
              <a:endParaRPr lang="en-US" b="0" i="0" u="none" strike="noStrike" kern="1200" cap="none" spc="0" normalizeH="0" baseline="0" noProof="0">
                <a:ln>
                  <a:noFill/>
                </a:ln>
                <a:solidFill>
                  <a:schemeClr val="tx2"/>
                </a:solidFill>
                <a:effectLst/>
                <a:uLnTx/>
                <a:uFillTx/>
                <a:cs typeface="Calibri"/>
              </a:endParaRPr>
            </a:p>
          </p:txBody>
        </p:sp>
      </p:grpSp>
      <p:sp>
        <p:nvSpPr>
          <p:cNvPr id="3" name="Text Placeholder 7">
            <a:extLst>
              <a:ext uri="{FF2B5EF4-FFF2-40B4-BE49-F238E27FC236}">
                <a16:creationId xmlns:a16="http://schemas.microsoft.com/office/drawing/2014/main" id="{C34AD797-01CC-CD56-50B1-EB3EF9E7B0F6}"/>
              </a:ext>
            </a:extLst>
          </p:cNvPr>
          <p:cNvSpPr txBox="1">
            <a:spLocks/>
          </p:cNvSpPr>
          <p:nvPr/>
        </p:nvSpPr>
        <p:spPr>
          <a:xfrm>
            <a:off x="0" y="5934298"/>
            <a:ext cx="12192000" cy="931653"/>
          </a:xfrm>
          <a:prstGeom prst="rect">
            <a:avLst/>
          </a:prstGeom>
          <a:solidFill>
            <a:schemeClr val="accent1">
              <a:lumMod val="20000"/>
              <a:lumOff val="80000"/>
            </a:schemeClr>
          </a:solidFill>
          <a:ln>
            <a:noFill/>
          </a:ln>
        </p:spPr>
        <p:txBody>
          <a:bodyPr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chemeClr val="tx1"/>
                </a:solidFill>
              </a:rPr>
              <a:t>For flexibilities that will end, the agencies will develop and communicate transition plans to ensure minimal impact on individuals.</a:t>
            </a:r>
          </a:p>
        </p:txBody>
      </p:sp>
      <p:sp>
        <p:nvSpPr>
          <p:cNvPr id="8" name="Title 32">
            <a:extLst>
              <a:ext uri="{FF2B5EF4-FFF2-40B4-BE49-F238E27FC236}">
                <a16:creationId xmlns:a16="http://schemas.microsoft.com/office/drawing/2014/main" id="{7D764AD1-D037-C92A-8114-EA2D884BCFCE}"/>
              </a:ext>
            </a:extLst>
          </p:cNvPr>
          <p:cNvSpPr>
            <a:spLocks noGrp="1"/>
          </p:cNvSpPr>
          <p:nvPr>
            <p:ph type="title"/>
          </p:nvPr>
        </p:nvSpPr>
        <p:spPr>
          <a:xfrm>
            <a:off x="203199" y="581192"/>
            <a:ext cx="11785600" cy="685800"/>
          </a:xfrm>
        </p:spPr>
        <p:txBody>
          <a:bodyPr/>
          <a:lstStyle/>
          <a:p>
            <a:r>
              <a:rPr lang="en-US" sz="3200"/>
              <a:t>Resuming Routine Eligibility Operations: Appendix K Flexibilities</a:t>
            </a:r>
          </a:p>
        </p:txBody>
      </p:sp>
      <p:sp>
        <p:nvSpPr>
          <p:cNvPr id="5" name="Slide Number Placeholder 3">
            <a:extLst>
              <a:ext uri="{FF2B5EF4-FFF2-40B4-BE49-F238E27FC236}">
                <a16:creationId xmlns:a16="http://schemas.microsoft.com/office/drawing/2014/main" id="{2D24A642-A216-8FA6-7E49-89F0BACED92F}"/>
              </a:ext>
            </a:extLst>
          </p:cNvPr>
          <p:cNvSpPr txBox="1">
            <a:spLocks/>
          </p:cNvSpPr>
          <p:nvPr/>
        </p:nvSpPr>
        <p:spPr>
          <a:xfrm>
            <a:off x="9194800" y="6508755"/>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E0F7AD5-E45F-4736-83CE-D8C26C993A39}" type="slidenum">
              <a:rPr lang="en-US" smtClean="0">
                <a:solidFill>
                  <a:prstClr val="black">
                    <a:tint val="75000"/>
                  </a:prstClr>
                </a:solidFill>
                <a:latin typeface="Calibri"/>
              </a:rPr>
              <a:pPr>
                <a:defRPr/>
              </a:pPr>
              <a:t>12</a:t>
            </a:fld>
            <a:endParaRPr lang="en-US">
              <a:solidFill>
                <a:prstClr val="black">
                  <a:tint val="75000"/>
                </a:prstClr>
              </a:solidFill>
              <a:latin typeface="Calibri"/>
            </a:endParaRPr>
          </a:p>
        </p:txBody>
      </p:sp>
    </p:spTree>
    <p:extLst>
      <p:ext uri="{BB962C8B-B14F-4D97-AF65-F5344CB8AC3E}">
        <p14:creationId xmlns:p14="http://schemas.microsoft.com/office/powerpoint/2010/main" val="395221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96A815-F28E-A464-DBC6-B2E38FEC59C3}"/>
              </a:ext>
            </a:extLst>
          </p:cNvPr>
          <p:cNvSpPr>
            <a:spLocks noGrp="1"/>
          </p:cNvSpPr>
          <p:nvPr>
            <p:ph idx="1"/>
          </p:nvPr>
        </p:nvSpPr>
        <p:spPr>
          <a:xfrm>
            <a:off x="1254126" y="2050409"/>
            <a:ext cx="10127949" cy="3384234"/>
          </a:xfrm>
        </p:spPr>
        <p:txBody>
          <a:bodyPr vert="horz" lIns="91440" tIns="45720" rIns="91440" bIns="45720" rtlCol="0" anchor="t">
            <a:normAutofit fontScale="77500" lnSpcReduction="20000"/>
          </a:body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chemeClr val="tx1"/>
                </a:solidFill>
                <a:effectLst/>
                <a:uLnTx/>
                <a:uFillTx/>
                <a:latin typeface="Calibri"/>
                <a:ea typeface="+mn-ea"/>
                <a:cs typeface="Calibri"/>
              </a:rPr>
              <a:t>Case Management Emergency Protocol: Response to COVID-19</a:t>
            </a:r>
          </a:p>
          <a:p>
            <a:pPr marL="556895" marR="0" lvl="1" indent="-21399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schemeClr val="tx1"/>
                </a:solidFill>
                <a:effectLst/>
                <a:uLnTx/>
                <a:uFillTx/>
                <a:latin typeface="Calibri"/>
                <a:ea typeface="+mn-ea"/>
                <a:cs typeface="Calibri"/>
              </a:rPr>
              <a:t>Allowed for required in-person assessment and visits to be performed via telehealth.</a:t>
            </a:r>
            <a:endParaRPr lang="en-US" sz="2500" b="0" i="0" u="none" strike="noStrike" kern="1200" cap="none" spc="0" normalizeH="0" baseline="0" noProof="0">
              <a:ln>
                <a:noFill/>
              </a:ln>
              <a:solidFill>
                <a:schemeClr val="tx1"/>
              </a:solidFill>
              <a:effectLst/>
              <a:uLnTx/>
              <a:uFillTx/>
              <a:latin typeface="Calibri"/>
              <a:cs typeface="Calibri"/>
            </a:endParaRPr>
          </a:p>
          <a:p>
            <a:pPr marL="556895" marR="0" lvl="1" indent="-21399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schemeClr val="tx1"/>
                </a:solidFill>
                <a:effectLst/>
                <a:uLnTx/>
                <a:uFillTx/>
                <a:latin typeface="Calibri"/>
                <a:ea typeface="+mn-ea"/>
                <a:cs typeface="Calibri"/>
              </a:rPr>
              <a:t>Ohio Administrative Code (OAC) rules have been updated to reflect ongoing eligibility, provider certification, and service rule changes for each program.</a:t>
            </a:r>
            <a:endParaRPr lang="en-US" sz="2500" b="0" i="0" u="none" strike="noStrike" kern="1200" cap="none" spc="0" normalizeH="0" baseline="0" noProof="0">
              <a:ln>
                <a:noFill/>
              </a:ln>
              <a:solidFill>
                <a:schemeClr val="tx1"/>
              </a:solidFill>
              <a:effectLst/>
              <a:uLnTx/>
              <a:uFillTx/>
              <a:latin typeface="Calibri"/>
              <a:cs typeface="Calibri"/>
            </a:endParaRPr>
          </a:p>
          <a:p>
            <a:pPr marL="556895" marR="0" lvl="1" indent="-21399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schemeClr val="tx1"/>
                </a:solidFill>
                <a:effectLst/>
                <a:uLnTx/>
                <a:uFillTx/>
                <a:latin typeface="Calibri"/>
                <a:ea typeface="+mn-ea"/>
                <a:cs typeface="Calibri"/>
              </a:rPr>
              <a:t>Beginning January 1, 2024,  all assessments will go back to in-person</a:t>
            </a:r>
            <a:endParaRPr lang="en-US" sz="2500" b="0" i="0" u="none" strike="noStrike" kern="1200" cap="none" spc="0" normalizeH="0" baseline="0" noProof="0">
              <a:ln>
                <a:noFill/>
              </a:ln>
              <a:solidFill>
                <a:schemeClr val="tx1"/>
              </a:solidFill>
              <a:effectLst/>
              <a:uLnTx/>
              <a:uFillTx/>
              <a:latin typeface="Calibri"/>
              <a:cs typeface="Calibri"/>
            </a:endParaRPr>
          </a:p>
          <a:p>
            <a:pPr marL="857250" marR="0" lvl="2"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a:ln>
                  <a:noFill/>
                </a:ln>
                <a:solidFill>
                  <a:schemeClr val="tx1"/>
                </a:solidFill>
                <a:effectLst/>
                <a:uLnTx/>
                <a:uFillTx/>
                <a:latin typeface="Calibri"/>
                <a:ea typeface="+mn-ea"/>
                <a:cs typeface="Calibri"/>
              </a:rPr>
              <a:t>CMS granted 6 months after the end of the PHE to resume normal operations and an additional month by waiver.</a:t>
            </a:r>
            <a:endParaRPr lang="en-US" sz="2200" b="0" i="0" u="none" strike="noStrike" kern="1200" cap="none" spc="0" normalizeH="0" baseline="0" noProof="0">
              <a:ln>
                <a:noFill/>
              </a:ln>
              <a:solidFill>
                <a:schemeClr val="tx1"/>
              </a:solidFill>
              <a:effectLst/>
              <a:uLnTx/>
              <a:uFillTx/>
              <a:latin typeface="Calibri"/>
              <a:cs typeface="Calibri"/>
            </a:endParaRPr>
          </a:p>
          <a:p>
            <a:pPr marL="857250" marR="0" lvl="2"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a:ln>
                  <a:noFill/>
                </a:ln>
                <a:solidFill>
                  <a:schemeClr val="tx1"/>
                </a:solidFill>
                <a:effectLst/>
                <a:uLnTx/>
                <a:uFillTx/>
                <a:latin typeface="Calibri"/>
                <a:ea typeface="+mn-lt"/>
                <a:cs typeface="Calibri"/>
              </a:rPr>
              <a:t>ODM and ODA anticipate in-person visits to resume in a phased approach with the goal for all individuals to have an in-person visit/assessment completed no later than six months from the end of the Federal Public Health </a:t>
            </a:r>
            <a:r>
              <a:rPr lang="en-US" sz="2200">
                <a:solidFill>
                  <a:schemeClr val="tx1"/>
                </a:solidFill>
                <a:latin typeface="Calibri"/>
                <a:ea typeface="+mn-lt"/>
                <a:cs typeface="Calibri"/>
              </a:rPr>
              <a:t>Emergency</a:t>
            </a:r>
            <a:r>
              <a:rPr kumimoji="0" lang="en-US" sz="2200" b="0" i="0" u="none" strike="noStrike" kern="1200" cap="none" spc="0" normalizeH="0" baseline="0" noProof="0">
                <a:ln>
                  <a:noFill/>
                </a:ln>
                <a:solidFill>
                  <a:schemeClr val="tx1"/>
                </a:solidFill>
                <a:effectLst/>
                <a:uLnTx/>
                <a:uFillTx/>
                <a:latin typeface="Calibri"/>
                <a:ea typeface="+mn-lt"/>
                <a:cs typeface="Calibri"/>
              </a:rPr>
              <a:t>. </a:t>
            </a:r>
            <a:endParaRPr kumimoji="0" lang="en-US" sz="2200" b="0" i="0" u="none" strike="noStrike" kern="1200" cap="none" spc="0" normalizeH="0" baseline="0" noProof="0">
              <a:ln>
                <a:noFill/>
              </a:ln>
              <a:solidFill>
                <a:schemeClr val="tx1"/>
              </a:solidFill>
              <a:effectLst/>
              <a:uLnTx/>
              <a:uFillTx/>
              <a:latin typeface="Calibri"/>
              <a:ea typeface="+mn-ea"/>
              <a:cs typeface="Calibri"/>
            </a:endParaRPr>
          </a:p>
          <a:p>
            <a:pPr marL="556895" marR="0" lvl="1" indent="-21399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schemeClr val="tx1"/>
                </a:solidFill>
                <a:effectLst/>
                <a:uLnTx/>
                <a:uFillTx/>
                <a:latin typeface="Calibri"/>
                <a:ea typeface="+mn-ea"/>
                <a:cs typeface="Calibri"/>
              </a:rPr>
              <a:t>Case Management Agencies will offer the assessment in-person and will accept a telehealth request through December 31, 2023.</a:t>
            </a:r>
            <a:endParaRPr lang="en-US" sz="2500" b="0" i="0" u="none" strike="noStrike" kern="1200" cap="none" spc="0" normalizeH="0" baseline="0" noProof="0">
              <a:ln>
                <a:noFill/>
              </a:ln>
              <a:solidFill>
                <a:schemeClr val="tx1"/>
              </a:solidFill>
              <a:effectLst/>
              <a:uLnTx/>
              <a:uFillTx/>
              <a:latin typeface="Calibri"/>
              <a:cs typeface="Calibri"/>
            </a:endParaRPr>
          </a:p>
        </p:txBody>
      </p:sp>
      <p:sp>
        <p:nvSpPr>
          <p:cNvPr id="4" name="Slide Number Placeholder 3">
            <a:extLst>
              <a:ext uri="{FF2B5EF4-FFF2-40B4-BE49-F238E27FC236}">
                <a16:creationId xmlns:a16="http://schemas.microsoft.com/office/drawing/2014/main" id="{51C65438-3FF4-23D9-D736-F063D4D116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Rectangle 2">
            <a:extLst>
              <a:ext uri="{FF2B5EF4-FFF2-40B4-BE49-F238E27FC236}">
                <a16:creationId xmlns:a16="http://schemas.microsoft.com/office/drawing/2014/main" id="{983F59E9-43C0-A8BF-9148-95CB464EE79D}"/>
              </a:ext>
            </a:extLst>
          </p:cNvPr>
          <p:cNvSpPr/>
          <p:nvPr/>
        </p:nvSpPr>
        <p:spPr>
          <a:xfrm>
            <a:off x="1030418" y="1879600"/>
            <a:ext cx="10576193" cy="309880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 name="TextBox 6">
            <a:extLst>
              <a:ext uri="{FF2B5EF4-FFF2-40B4-BE49-F238E27FC236}">
                <a16:creationId xmlns:a16="http://schemas.microsoft.com/office/drawing/2014/main" id="{B3E2F271-20B5-F38D-F269-1C73CF965E51}"/>
              </a:ext>
            </a:extLst>
          </p:cNvPr>
          <p:cNvSpPr txBox="1"/>
          <p:nvPr/>
        </p:nvSpPr>
        <p:spPr>
          <a:xfrm>
            <a:off x="684992" y="1533640"/>
            <a:ext cx="1255952" cy="369332"/>
          </a:xfrm>
          <a:prstGeom prst="rect">
            <a:avLst/>
          </a:prstGeom>
          <a:solidFill>
            <a:srgbClr val="435363"/>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95000"/>
                  </a:prstClr>
                </a:solidFill>
                <a:effectLst/>
                <a:uLnTx/>
                <a:uFillTx/>
                <a:latin typeface="Calibri"/>
                <a:ea typeface="+mn-ea"/>
                <a:cs typeface="Calibri"/>
              </a:rPr>
              <a:t>Appendix K</a:t>
            </a:r>
            <a:endParaRPr kumimoji="0" lang="en-US" sz="1800" b="0" i="0" u="none" strike="noStrike" kern="1200" cap="none" spc="0" normalizeH="0" baseline="0" noProof="0">
              <a:ln>
                <a:noFill/>
              </a:ln>
              <a:solidFill>
                <a:prstClr val="white">
                  <a:lumMod val="95000"/>
                </a:prstClr>
              </a:solidFill>
              <a:effectLst/>
              <a:uLnTx/>
              <a:uFillTx/>
              <a:latin typeface="Calibri"/>
              <a:ea typeface="+mn-ea"/>
              <a:cs typeface="+mn-cs"/>
            </a:endParaRPr>
          </a:p>
        </p:txBody>
      </p:sp>
      <p:sp>
        <p:nvSpPr>
          <p:cNvPr id="2" name="Title 1">
            <a:extLst>
              <a:ext uri="{FF2B5EF4-FFF2-40B4-BE49-F238E27FC236}">
                <a16:creationId xmlns:a16="http://schemas.microsoft.com/office/drawing/2014/main" id="{214912D1-3CD5-97F9-951A-B5D84837E0A5}"/>
              </a:ext>
            </a:extLst>
          </p:cNvPr>
          <p:cNvSpPr>
            <a:spLocks noGrp="1"/>
          </p:cNvSpPr>
          <p:nvPr>
            <p:ph type="title"/>
          </p:nvPr>
        </p:nvSpPr>
        <p:spPr>
          <a:xfrm>
            <a:off x="203200" y="685800"/>
            <a:ext cx="11785600" cy="903230"/>
          </a:xfrm>
        </p:spPr>
        <p:txBody>
          <a:bodyPr lIns="91440" tIns="45720" rIns="91440" bIns="45720" anchor="t"/>
          <a:lstStyle/>
          <a:p>
            <a:r>
              <a:rPr lang="en-US" sz="3200">
                <a:cs typeface="Calibri"/>
              </a:rPr>
              <a:t>Telehealth Appendix K</a:t>
            </a:r>
          </a:p>
        </p:txBody>
      </p:sp>
      <p:sp>
        <p:nvSpPr>
          <p:cNvPr id="5" name="Text Placeholder 7">
            <a:extLst>
              <a:ext uri="{FF2B5EF4-FFF2-40B4-BE49-F238E27FC236}">
                <a16:creationId xmlns:a16="http://schemas.microsoft.com/office/drawing/2014/main" id="{3490B127-C114-9733-A067-672F08C3919C}"/>
              </a:ext>
            </a:extLst>
          </p:cNvPr>
          <p:cNvSpPr txBox="1">
            <a:spLocks/>
          </p:cNvSpPr>
          <p:nvPr/>
        </p:nvSpPr>
        <p:spPr>
          <a:xfrm>
            <a:off x="0" y="5926347"/>
            <a:ext cx="12192000" cy="931653"/>
          </a:xfrm>
          <a:prstGeom prst="rect">
            <a:avLst/>
          </a:prstGeom>
          <a:solidFill>
            <a:schemeClr val="bg1">
              <a:lumMod val="95000"/>
            </a:schemeClr>
          </a:solidFill>
          <a:ln>
            <a:noFill/>
          </a:ln>
        </p:spPr>
        <p:txBody>
          <a:bodyPr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cs typeface="Calibri"/>
              </a:rPr>
              <a:t>There are no other changes to telehealth services</a:t>
            </a:r>
          </a:p>
          <a:p>
            <a:pPr marL="342900" lvl="1" indent="0" algn="ctr">
              <a:buNone/>
            </a:pPr>
            <a:r>
              <a:rPr lang="en-US">
                <a:cs typeface="Calibri"/>
              </a:rPr>
              <a:t>OAC 5160-1-18 last updated July 15, 2022.</a:t>
            </a:r>
          </a:p>
        </p:txBody>
      </p:sp>
      <p:sp>
        <p:nvSpPr>
          <p:cNvPr id="10" name="Slide Number Placeholder 1">
            <a:extLst>
              <a:ext uri="{FF2B5EF4-FFF2-40B4-BE49-F238E27FC236}">
                <a16:creationId xmlns:a16="http://schemas.microsoft.com/office/drawing/2014/main" id="{72F0CBCC-9135-5E6E-A3B4-A70301197345}"/>
              </a:ext>
            </a:extLst>
          </p:cNvPr>
          <p:cNvSpPr txBox="1">
            <a:spLocks/>
          </p:cNvSpPr>
          <p:nvPr/>
        </p:nvSpPr>
        <p:spPr>
          <a:xfrm>
            <a:off x="9082741" y="629784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0F7AD5-E45F-4736-83CE-D8C26C993A39}"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3410294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08224-6414-8C2D-0625-E3A84355053A}"/>
              </a:ext>
            </a:extLst>
          </p:cNvPr>
          <p:cNvPicPr>
            <a:picLocks noChangeAspect="1"/>
          </p:cNvPicPr>
          <p:nvPr/>
        </p:nvPicPr>
        <p:blipFill>
          <a:blip r:embed="rId3"/>
          <a:stretch>
            <a:fillRect/>
          </a:stretch>
        </p:blipFill>
        <p:spPr>
          <a:xfrm>
            <a:off x="4099039" y="1271586"/>
            <a:ext cx="8065057" cy="4900613"/>
          </a:xfrm>
          <a:prstGeom prst="rect">
            <a:avLst/>
          </a:prstGeom>
        </p:spPr>
      </p:pic>
      <p:sp>
        <p:nvSpPr>
          <p:cNvPr id="5" name="Title 4"/>
          <p:cNvSpPr>
            <a:spLocks noGrp="1"/>
          </p:cNvSpPr>
          <p:nvPr>
            <p:ph type="title"/>
          </p:nvPr>
        </p:nvSpPr>
        <p:spPr/>
        <p:txBody>
          <a:bodyPr/>
          <a:lstStyle/>
          <a:p>
            <a:r>
              <a:rPr lang="en-US" dirty="0"/>
              <a:t>Key Notes &amp; Dates</a:t>
            </a:r>
          </a:p>
        </p:txBody>
      </p:sp>
      <p:sp>
        <p:nvSpPr>
          <p:cNvPr id="6" name="Content Placeholder 5"/>
          <p:cNvSpPr>
            <a:spLocks noGrp="1"/>
          </p:cNvSpPr>
          <p:nvPr>
            <p:ph idx="1"/>
          </p:nvPr>
        </p:nvSpPr>
        <p:spPr>
          <a:xfrm>
            <a:off x="304800" y="1409701"/>
            <a:ext cx="4038600" cy="4908550"/>
          </a:xfrm>
        </p:spPr>
        <p:txBody>
          <a:bodyPr>
            <a:normAutofit/>
          </a:bodyPr>
          <a:lstStyle/>
          <a:p>
            <a:pPr>
              <a:spcBef>
                <a:spcPts val="2000"/>
              </a:spcBef>
            </a:pPr>
            <a:r>
              <a:rPr lang="en-US" dirty="0"/>
              <a:t>April 2023 was the first month of renewal due dates that states were permitted to begin routine eligibility determinations</a:t>
            </a:r>
          </a:p>
          <a:p>
            <a:pPr>
              <a:spcBef>
                <a:spcPts val="2000"/>
              </a:spcBef>
            </a:pPr>
            <a:r>
              <a:rPr lang="en-US" dirty="0"/>
              <a:t>Ohio’s </a:t>
            </a:r>
            <a:r>
              <a:rPr lang="en-US" i="1" dirty="0"/>
              <a:t>ex </a:t>
            </a:r>
            <a:r>
              <a:rPr lang="en-US" i="1" dirty="0" err="1"/>
              <a:t>parte</a:t>
            </a:r>
            <a:r>
              <a:rPr lang="en-US" i="1" dirty="0"/>
              <a:t> </a:t>
            </a:r>
            <a:r>
              <a:rPr lang="en-US" dirty="0"/>
              <a:t>(aka passive renewal) runs two months prior to due dates</a:t>
            </a:r>
          </a:p>
          <a:p>
            <a:pPr>
              <a:spcBef>
                <a:spcPts val="2000"/>
              </a:spcBef>
            </a:pPr>
            <a:r>
              <a:rPr lang="en-US" dirty="0"/>
              <a:t>To date, the renewals for over 2 million recipients have been initiated.</a:t>
            </a:r>
          </a:p>
          <a:p>
            <a:pPr>
              <a:spcBef>
                <a:spcPts val="2000"/>
              </a:spcBef>
            </a:pPr>
            <a:endParaRPr lang="en-US" dirty="0"/>
          </a:p>
          <a:p>
            <a:pPr>
              <a:spcBef>
                <a:spcPts val="2000"/>
              </a:spcBef>
            </a:pPr>
            <a:endParaRPr lang="en-US" dirty="0"/>
          </a:p>
          <a:p>
            <a:pPr>
              <a:spcBef>
                <a:spcPts val="2000"/>
              </a:spcBef>
            </a:pPr>
            <a:endParaRPr lang="en-US" dirty="0"/>
          </a:p>
          <a:p>
            <a:pPr>
              <a:spcBef>
                <a:spcPts val="2000"/>
              </a:spcBef>
            </a:pPr>
            <a:endParaRPr lang="en-US" dirty="0"/>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45283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445A-4FA3-324B-E20B-81D9EB651DA1}"/>
              </a:ext>
            </a:extLst>
          </p:cNvPr>
          <p:cNvSpPr>
            <a:spLocks noGrp="1"/>
          </p:cNvSpPr>
          <p:nvPr>
            <p:ph type="title"/>
          </p:nvPr>
        </p:nvSpPr>
        <p:spPr/>
        <p:txBody>
          <a:bodyPr/>
          <a:lstStyle/>
          <a:p>
            <a:r>
              <a:rPr lang="en-US" dirty="0"/>
              <a:t>Ohio experience thru September 2023</a:t>
            </a:r>
          </a:p>
        </p:txBody>
      </p:sp>
      <p:graphicFrame>
        <p:nvGraphicFramePr>
          <p:cNvPr id="5" name="Content Placeholder 4">
            <a:extLst>
              <a:ext uri="{FF2B5EF4-FFF2-40B4-BE49-F238E27FC236}">
                <a16:creationId xmlns:a16="http://schemas.microsoft.com/office/drawing/2014/main" id="{5F1B8E95-068B-E7B5-F5F3-2F49E91E7FCA}"/>
              </a:ext>
            </a:extLst>
          </p:cNvPr>
          <p:cNvGraphicFramePr>
            <a:graphicFrameLocks noGrp="1"/>
          </p:cNvGraphicFramePr>
          <p:nvPr>
            <p:ph idx="1"/>
          </p:nvPr>
        </p:nvGraphicFramePr>
        <p:xfrm>
          <a:off x="533400" y="1626704"/>
          <a:ext cx="10287001" cy="4267198"/>
        </p:xfrm>
        <a:graphic>
          <a:graphicData uri="http://schemas.openxmlformats.org/drawingml/2006/table">
            <a:tbl>
              <a:tblPr firstRow="1" firstCol="1" bandRow="1">
                <a:tableStyleId>{5C22544A-7EE6-4342-B048-85BDC9FD1C3A}</a:tableStyleId>
              </a:tblPr>
              <a:tblGrid>
                <a:gridCol w="3352800">
                  <a:extLst>
                    <a:ext uri="{9D8B030D-6E8A-4147-A177-3AD203B41FA5}">
                      <a16:colId xmlns:a16="http://schemas.microsoft.com/office/drawing/2014/main" val="2556451278"/>
                    </a:ext>
                  </a:extLst>
                </a:gridCol>
                <a:gridCol w="1143000">
                  <a:extLst>
                    <a:ext uri="{9D8B030D-6E8A-4147-A177-3AD203B41FA5}">
                      <a16:colId xmlns:a16="http://schemas.microsoft.com/office/drawing/2014/main" val="794528517"/>
                    </a:ext>
                  </a:extLst>
                </a:gridCol>
                <a:gridCol w="1066800">
                  <a:extLst>
                    <a:ext uri="{9D8B030D-6E8A-4147-A177-3AD203B41FA5}">
                      <a16:colId xmlns:a16="http://schemas.microsoft.com/office/drawing/2014/main" val="3839757997"/>
                    </a:ext>
                  </a:extLst>
                </a:gridCol>
                <a:gridCol w="1066800">
                  <a:extLst>
                    <a:ext uri="{9D8B030D-6E8A-4147-A177-3AD203B41FA5}">
                      <a16:colId xmlns:a16="http://schemas.microsoft.com/office/drawing/2014/main" val="941866007"/>
                    </a:ext>
                  </a:extLst>
                </a:gridCol>
                <a:gridCol w="1143000">
                  <a:extLst>
                    <a:ext uri="{9D8B030D-6E8A-4147-A177-3AD203B41FA5}">
                      <a16:colId xmlns:a16="http://schemas.microsoft.com/office/drawing/2014/main" val="4255141044"/>
                    </a:ext>
                  </a:extLst>
                </a:gridCol>
                <a:gridCol w="990600">
                  <a:extLst>
                    <a:ext uri="{9D8B030D-6E8A-4147-A177-3AD203B41FA5}">
                      <a16:colId xmlns:a16="http://schemas.microsoft.com/office/drawing/2014/main" val="2687460310"/>
                    </a:ext>
                  </a:extLst>
                </a:gridCol>
                <a:gridCol w="1524001">
                  <a:extLst>
                    <a:ext uri="{9D8B030D-6E8A-4147-A177-3AD203B41FA5}">
                      <a16:colId xmlns:a16="http://schemas.microsoft.com/office/drawing/2014/main" val="3740554218"/>
                    </a:ext>
                  </a:extLst>
                </a:gridCol>
              </a:tblGrid>
              <a:tr h="482496">
                <a:tc>
                  <a:txBody>
                    <a:bodyPr/>
                    <a:lstStyle/>
                    <a:p>
                      <a:pPr marL="0" marR="0" algn="ctr">
                        <a:lnSpc>
                          <a:spcPct val="107000"/>
                        </a:lnSpc>
                        <a:spcBef>
                          <a:spcPts val="0"/>
                        </a:spcBef>
                        <a:spcAft>
                          <a:spcPts val="0"/>
                        </a:spcAft>
                      </a:pPr>
                      <a:r>
                        <a:rPr lang="en-US" sz="2000" kern="100" dirty="0">
                          <a:effectLst/>
                          <a:latin typeface="+mn-lt"/>
                        </a:rPr>
                        <a:t># of Individuals &amp; % ages</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rPr>
                        <a:t>April</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May</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June</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rPr>
                        <a:t>July</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August</a:t>
                      </a: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September</a:t>
                      </a:r>
                    </a:p>
                  </a:txBody>
                  <a:tcPr marL="68580" marR="68580" marT="0" marB="0"/>
                </a:tc>
                <a:extLst>
                  <a:ext uri="{0D108BD9-81ED-4DB2-BD59-A6C34878D82A}">
                    <a16:rowId xmlns:a16="http://schemas.microsoft.com/office/drawing/2014/main" val="953643065"/>
                  </a:ext>
                </a:extLst>
              </a:tr>
              <a:tr h="407230">
                <a:tc>
                  <a:txBody>
                    <a:bodyPr/>
                    <a:lstStyle/>
                    <a:p>
                      <a:pPr>
                        <a:lnSpc>
                          <a:spcPct val="107000"/>
                        </a:lnSpc>
                      </a:pPr>
                      <a:endParaRPr lang="en-US" sz="2000" kern="100" dirty="0">
                        <a:effectLst/>
                        <a:latin typeface="+mn-lt"/>
                        <a:cs typeface="Times New Roman" panose="02020603050405020304" pitchFamily="18" charset="0"/>
                      </a:endParaRPr>
                    </a:p>
                  </a:txBody>
                  <a:tcPr marL="68580" marR="68580" marT="0" marB="0"/>
                </a:tc>
                <a:tc>
                  <a:txBody>
                    <a:bodyPr/>
                    <a:lstStyle/>
                    <a:p>
                      <a:pPr>
                        <a:lnSpc>
                          <a:spcPct val="107000"/>
                        </a:lnSpc>
                      </a:pPr>
                      <a:endParaRPr lang="en-US" sz="2000" kern="100">
                        <a:effectLst/>
                        <a:latin typeface="+mn-lt"/>
                        <a:cs typeface="Times New Roman" panose="02020603050405020304" pitchFamily="18" charset="0"/>
                      </a:endParaRPr>
                    </a:p>
                  </a:txBody>
                  <a:tcPr marL="68580" marR="68580" marT="0" marB="0"/>
                </a:tc>
                <a:tc>
                  <a:txBody>
                    <a:bodyPr/>
                    <a:lstStyle/>
                    <a:p>
                      <a:pPr>
                        <a:lnSpc>
                          <a:spcPct val="107000"/>
                        </a:lnSpc>
                      </a:pPr>
                      <a:endParaRPr lang="en-US" sz="2000" kern="100" dirty="0">
                        <a:effectLst/>
                        <a:latin typeface="+mn-lt"/>
                        <a:cs typeface="Times New Roman" panose="02020603050405020304" pitchFamily="18" charset="0"/>
                      </a:endParaRPr>
                    </a:p>
                  </a:txBody>
                  <a:tcPr marL="68580" marR="68580" marT="0" marB="0"/>
                </a:tc>
                <a:tc>
                  <a:txBody>
                    <a:bodyPr/>
                    <a:lstStyle/>
                    <a:p>
                      <a:pPr>
                        <a:lnSpc>
                          <a:spcPct val="107000"/>
                        </a:lnSpc>
                      </a:pPr>
                      <a:endParaRPr lang="en-US" sz="2000" kern="100">
                        <a:effectLst/>
                        <a:latin typeface="+mn-lt"/>
                        <a:cs typeface="Times New Roman" panose="02020603050405020304" pitchFamily="18" charset="0"/>
                      </a:endParaRPr>
                    </a:p>
                  </a:txBody>
                  <a:tcPr marL="68580" marR="68580" marT="0" marB="0"/>
                </a:tc>
                <a:tc>
                  <a:txBody>
                    <a:bodyPr/>
                    <a:lstStyle/>
                    <a:p>
                      <a:pPr>
                        <a:lnSpc>
                          <a:spcPct val="107000"/>
                        </a:lnSpc>
                      </a:pPr>
                      <a:endParaRPr lang="en-US" sz="2000" kern="100">
                        <a:effectLst/>
                        <a:latin typeface="+mn-lt"/>
                        <a:cs typeface="Times New Roman" panose="02020603050405020304" pitchFamily="18" charset="0"/>
                      </a:endParaRPr>
                    </a:p>
                  </a:txBody>
                  <a:tcPr marL="68580" marR="68580" marT="0" marB="0"/>
                </a:tc>
                <a:tc>
                  <a:txBody>
                    <a:bodyPr/>
                    <a:lstStyle/>
                    <a:p>
                      <a:pPr>
                        <a:lnSpc>
                          <a:spcPct val="107000"/>
                        </a:lnSpc>
                      </a:pPr>
                      <a:endParaRPr lang="en-US" sz="2000" kern="100">
                        <a:effectLst/>
                        <a:latin typeface="+mn-lt"/>
                        <a:cs typeface="Times New Roman" panose="02020603050405020304" pitchFamily="18" charset="0"/>
                      </a:endParaRPr>
                    </a:p>
                  </a:txBody>
                  <a:tcPr marL="68580" marR="68580" marT="0" marB="0"/>
                </a:tc>
                <a:tc>
                  <a:txBody>
                    <a:bodyPr/>
                    <a:lstStyle/>
                    <a:p>
                      <a:pPr>
                        <a:lnSpc>
                          <a:spcPct val="107000"/>
                        </a:lnSpc>
                      </a:pPr>
                      <a:endParaRPr lang="en-US" sz="2000" kern="10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4086549653"/>
                  </a:ext>
                </a:extLst>
              </a:tr>
              <a:tr h="482496">
                <a:tc>
                  <a:txBody>
                    <a:bodyPr/>
                    <a:lstStyle/>
                    <a:p>
                      <a:pPr marL="0" marR="0">
                        <a:lnSpc>
                          <a:spcPct val="107000"/>
                        </a:lnSpc>
                        <a:spcBef>
                          <a:spcPts val="0"/>
                        </a:spcBef>
                        <a:spcAft>
                          <a:spcPts val="0"/>
                        </a:spcAft>
                      </a:pPr>
                      <a:r>
                        <a:rPr lang="en-US" sz="2000" kern="100" dirty="0">
                          <a:effectLst/>
                          <a:latin typeface="+mn-lt"/>
                        </a:rPr>
                        <a:t>Total up for renewal</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rPr>
                        <a:t>283K</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rPr>
                        <a:t>316K</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318K</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320K</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294K</a:t>
                      </a: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298K</a:t>
                      </a:r>
                    </a:p>
                  </a:txBody>
                  <a:tcPr marL="68580" marR="68580" marT="0" marB="0"/>
                </a:tc>
                <a:extLst>
                  <a:ext uri="{0D108BD9-81ED-4DB2-BD59-A6C34878D82A}">
                    <a16:rowId xmlns:a16="http://schemas.microsoft.com/office/drawing/2014/main" val="389681186"/>
                  </a:ext>
                </a:extLst>
              </a:tr>
              <a:tr h="482496">
                <a:tc>
                  <a:txBody>
                    <a:bodyPr/>
                    <a:lstStyle/>
                    <a:p>
                      <a:pPr marL="0" marR="0">
                        <a:lnSpc>
                          <a:spcPct val="107000"/>
                        </a:lnSpc>
                        <a:spcBef>
                          <a:spcPts val="0"/>
                        </a:spcBef>
                        <a:spcAft>
                          <a:spcPts val="0"/>
                        </a:spcAft>
                      </a:pPr>
                      <a:r>
                        <a:rPr lang="en-US" sz="2000" kern="100">
                          <a:effectLst/>
                          <a:latin typeface="+mn-lt"/>
                        </a:rPr>
                        <a:t># Retained on Medicaid</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209K</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rPr>
                        <a:t>232K</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216K</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216K</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193K</a:t>
                      </a: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195K</a:t>
                      </a:r>
                    </a:p>
                  </a:txBody>
                  <a:tcPr marL="68580" marR="68580" marT="0" marB="0"/>
                </a:tc>
                <a:extLst>
                  <a:ext uri="{0D108BD9-81ED-4DB2-BD59-A6C34878D82A}">
                    <a16:rowId xmlns:a16="http://schemas.microsoft.com/office/drawing/2014/main" val="2088640661"/>
                  </a:ext>
                </a:extLst>
              </a:tr>
              <a:tr h="482496">
                <a:tc>
                  <a:txBody>
                    <a:bodyPr/>
                    <a:lstStyle/>
                    <a:p>
                      <a:pPr marL="0" marR="0">
                        <a:lnSpc>
                          <a:spcPct val="107000"/>
                        </a:lnSpc>
                        <a:spcBef>
                          <a:spcPts val="0"/>
                        </a:spcBef>
                        <a:spcAft>
                          <a:spcPts val="0"/>
                        </a:spcAft>
                      </a:pPr>
                      <a:r>
                        <a:rPr lang="en-US" sz="2000" kern="100">
                          <a:effectLst/>
                          <a:latin typeface="+mn-lt"/>
                        </a:rPr>
                        <a:t>% Retained of month total</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74%</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rPr>
                        <a:t>73%</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rPr>
                        <a:t>68%</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68%</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66%</a:t>
                      </a: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65%</a:t>
                      </a:r>
                    </a:p>
                  </a:txBody>
                  <a:tcPr marL="68580" marR="68580" marT="0" marB="0"/>
                </a:tc>
                <a:extLst>
                  <a:ext uri="{0D108BD9-81ED-4DB2-BD59-A6C34878D82A}">
                    <a16:rowId xmlns:a16="http://schemas.microsoft.com/office/drawing/2014/main" val="2629778812"/>
                  </a:ext>
                </a:extLst>
              </a:tr>
              <a:tr h="482496">
                <a:tc>
                  <a:txBody>
                    <a:bodyPr/>
                    <a:lstStyle/>
                    <a:p>
                      <a:pPr marL="0" marR="0">
                        <a:lnSpc>
                          <a:spcPct val="107000"/>
                        </a:lnSpc>
                        <a:spcBef>
                          <a:spcPts val="0"/>
                        </a:spcBef>
                        <a:spcAft>
                          <a:spcPts val="0"/>
                        </a:spcAft>
                      </a:pPr>
                      <a:r>
                        <a:rPr lang="en-US" sz="2000" kern="100">
                          <a:effectLst/>
                          <a:latin typeface="+mn-lt"/>
                        </a:rPr>
                        <a:t>% People terminated </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24%</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23%</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rPr>
                        <a:t>23%</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24%</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26%</a:t>
                      </a: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24%</a:t>
                      </a:r>
                    </a:p>
                  </a:txBody>
                  <a:tcPr marL="68580" marR="68580" marT="0" marB="0"/>
                </a:tc>
                <a:extLst>
                  <a:ext uri="{0D108BD9-81ED-4DB2-BD59-A6C34878D82A}">
                    <a16:rowId xmlns:a16="http://schemas.microsoft.com/office/drawing/2014/main" val="1576606093"/>
                  </a:ext>
                </a:extLst>
              </a:tr>
              <a:tr h="482496">
                <a:tc>
                  <a:txBody>
                    <a:bodyPr/>
                    <a:lstStyle/>
                    <a:p>
                      <a:pPr marL="0" marR="0">
                        <a:lnSpc>
                          <a:spcPct val="107000"/>
                        </a:lnSpc>
                        <a:spcBef>
                          <a:spcPts val="0"/>
                        </a:spcBef>
                        <a:spcAft>
                          <a:spcPts val="0"/>
                        </a:spcAft>
                      </a:pPr>
                      <a:r>
                        <a:rPr lang="en-US" sz="2000" kern="100">
                          <a:effectLst/>
                          <a:latin typeface="+mn-lt"/>
                        </a:rPr>
                        <a:t>% People ineligible</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8%</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7%</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rPr>
                        <a:t>6%</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rPr>
                        <a:t>5%</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6%</a:t>
                      </a: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5%</a:t>
                      </a:r>
                    </a:p>
                  </a:txBody>
                  <a:tcPr marL="68580" marR="68580" marT="0" marB="0"/>
                </a:tc>
                <a:extLst>
                  <a:ext uri="{0D108BD9-81ED-4DB2-BD59-A6C34878D82A}">
                    <a16:rowId xmlns:a16="http://schemas.microsoft.com/office/drawing/2014/main" val="1869927129"/>
                  </a:ext>
                </a:extLst>
              </a:tr>
              <a:tr h="482496">
                <a:tc>
                  <a:txBody>
                    <a:bodyPr/>
                    <a:lstStyle/>
                    <a:p>
                      <a:pPr marL="0" marR="0">
                        <a:lnSpc>
                          <a:spcPct val="107000"/>
                        </a:lnSpc>
                        <a:spcBef>
                          <a:spcPts val="0"/>
                        </a:spcBef>
                        <a:spcAft>
                          <a:spcPts val="0"/>
                        </a:spcAft>
                      </a:pPr>
                      <a:r>
                        <a:rPr lang="en-US" sz="2000" kern="100">
                          <a:effectLst/>
                          <a:latin typeface="+mn-lt"/>
                        </a:rPr>
                        <a:t>% Procedural terminations</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16%</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16%</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17%</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rPr>
                        <a:t>19%</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20%</a:t>
                      </a: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19%</a:t>
                      </a:r>
                    </a:p>
                  </a:txBody>
                  <a:tcPr marL="68580" marR="68580" marT="0" marB="0"/>
                </a:tc>
                <a:extLst>
                  <a:ext uri="{0D108BD9-81ED-4DB2-BD59-A6C34878D82A}">
                    <a16:rowId xmlns:a16="http://schemas.microsoft.com/office/drawing/2014/main" val="2720582166"/>
                  </a:ext>
                </a:extLst>
              </a:tr>
              <a:tr h="482496">
                <a:tc>
                  <a:txBody>
                    <a:bodyPr/>
                    <a:lstStyle/>
                    <a:p>
                      <a:pPr marL="0" marR="0">
                        <a:lnSpc>
                          <a:spcPct val="107000"/>
                        </a:lnSpc>
                        <a:spcBef>
                          <a:spcPts val="0"/>
                        </a:spcBef>
                        <a:spcAft>
                          <a:spcPts val="0"/>
                        </a:spcAft>
                      </a:pPr>
                      <a:r>
                        <a:rPr lang="en-US" sz="2000" kern="100">
                          <a:effectLst/>
                          <a:latin typeface="+mn-lt"/>
                        </a:rPr>
                        <a:t>Not processed by month end</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2%</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4%</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a:effectLst/>
                          <a:latin typeface="+mn-lt"/>
                        </a:rPr>
                        <a:t>9%</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rPr>
                        <a:t>8%</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8%</a:t>
                      </a:r>
                    </a:p>
                  </a:txBody>
                  <a:tcPr marL="68580" marR="68580" marT="0" marB="0"/>
                </a:tc>
                <a:tc>
                  <a:txBody>
                    <a:bodyPr/>
                    <a:lstStyle/>
                    <a:p>
                      <a:pPr marL="0" marR="0" algn="ctr">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10%</a:t>
                      </a:r>
                    </a:p>
                  </a:txBody>
                  <a:tcPr marL="68580" marR="68580" marT="0" marB="0"/>
                </a:tc>
                <a:extLst>
                  <a:ext uri="{0D108BD9-81ED-4DB2-BD59-A6C34878D82A}">
                    <a16:rowId xmlns:a16="http://schemas.microsoft.com/office/drawing/2014/main" val="157382645"/>
                  </a:ext>
                </a:extLst>
              </a:tr>
            </a:tbl>
          </a:graphicData>
        </a:graphic>
      </p:graphicFrame>
      <p:sp>
        <p:nvSpPr>
          <p:cNvPr id="4" name="Slide Number Placeholder 3">
            <a:extLst>
              <a:ext uri="{FF2B5EF4-FFF2-40B4-BE49-F238E27FC236}">
                <a16:creationId xmlns:a16="http://schemas.microsoft.com/office/drawing/2014/main" id="{A175B7EB-9EBA-B383-2CEA-C7ACEE2C16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38992A9-0F85-82DF-DC1C-367161FFBB5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Ohio thru July:</a:t>
            </a:r>
            <a:endParaRPr kumimoji="0" lang="en-US" altLang="en-US" sz="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7957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16</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C62CB701-3785-F16B-8FDE-4759DBCD32C7}"/>
              </a:ext>
            </a:extLst>
          </p:cNvPr>
          <p:cNvPicPr>
            <a:picLocks noChangeAspect="1"/>
          </p:cNvPicPr>
          <p:nvPr/>
        </p:nvPicPr>
        <p:blipFill>
          <a:blip r:embed="rId3"/>
          <a:stretch>
            <a:fillRect/>
          </a:stretch>
        </p:blipFill>
        <p:spPr>
          <a:xfrm>
            <a:off x="1160520" y="1164742"/>
            <a:ext cx="4262380" cy="5562600"/>
          </a:xfrm>
          <a:prstGeom prst="rect">
            <a:avLst/>
          </a:prstGeom>
        </p:spPr>
      </p:pic>
      <p:sp>
        <p:nvSpPr>
          <p:cNvPr id="6" name="TextBox 5">
            <a:extLst>
              <a:ext uri="{FF2B5EF4-FFF2-40B4-BE49-F238E27FC236}">
                <a16:creationId xmlns:a16="http://schemas.microsoft.com/office/drawing/2014/main" id="{B9A198E5-AFBF-1D75-CB68-453D69BAAD9E}"/>
              </a:ext>
            </a:extLst>
          </p:cNvPr>
          <p:cNvSpPr txBox="1"/>
          <p:nvPr/>
        </p:nvSpPr>
        <p:spPr>
          <a:xfrm>
            <a:off x="381000" y="609600"/>
            <a:ext cx="6139053" cy="584775"/>
          </a:xfrm>
          <a:prstGeom prst="rect">
            <a:avLst/>
          </a:prstGeom>
          <a:noFill/>
        </p:spPr>
        <p:txBody>
          <a:bodyPr wrap="none" rtlCol="0">
            <a:spAutoFit/>
          </a:bodyPr>
          <a:lstStyle/>
          <a:p>
            <a:r>
              <a:rPr lang="en-US" sz="3200" b="1" dirty="0"/>
              <a:t>KFF Multi state disenrollment rates</a:t>
            </a:r>
          </a:p>
        </p:txBody>
      </p:sp>
      <p:pic>
        <p:nvPicPr>
          <p:cNvPr id="3" name="Picture 2">
            <a:extLst>
              <a:ext uri="{FF2B5EF4-FFF2-40B4-BE49-F238E27FC236}">
                <a16:creationId xmlns:a16="http://schemas.microsoft.com/office/drawing/2014/main" id="{8EC39568-9E4B-D4F7-6ADA-B5FFCF41D5C8}"/>
              </a:ext>
            </a:extLst>
          </p:cNvPr>
          <p:cNvPicPr>
            <a:picLocks noChangeAspect="1"/>
          </p:cNvPicPr>
          <p:nvPr/>
        </p:nvPicPr>
        <p:blipFill>
          <a:blip r:embed="rId4"/>
          <a:stretch>
            <a:fillRect/>
          </a:stretch>
        </p:blipFill>
        <p:spPr>
          <a:xfrm>
            <a:off x="6629400" y="1164742"/>
            <a:ext cx="4262380" cy="5556738"/>
          </a:xfrm>
          <a:prstGeom prst="rect">
            <a:avLst/>
          </a:prstGeom>
        </p:spPr>
      </p:pic>
      <p:sp>
        <p:nvSpPr>
          <p:cNvPr id="7" name="Arrow: Right 6">
            <a:extLst>
              <a:ext uri="{FF2B5EF4-FFF2-40B4-BE49-F238E27FC236}">
                <a16:creationId xmlns:a16="http://schemas.microsoft.com/office/drawing/2014/main" id="{CE3EF302-EDD4-9181-B5C3-749473FEA712}"/>
              </a:ext>
            </a:extLst>
          </p:cNvPr>
          <p:cNvSpPr/>
          <p:nvPr/>
        </p:nvSpPr>
        <p:spPr>
          <a:xfrm>
            <a:off x="683192" y="5474898"/>
            <a:ext cx="477328" cy="747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1CB93D6-C557-7F25-9439-229EF96A562B}"/>
              </a:ext>
            </a:extLst>
          </p:cNvPr>
          <p:cNvSpPr/>
          <p:nvPr/>
        </p:nvSpPr>
        <p:spPr>
          <a:xfrm>
            <a:off x="6202420" y="2447027"/>
            <a:ext cx="477328" cy="747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148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Peer State Comparisons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26" name="Picture 3">
            <a:extLst>
              <a:ext uri="{FF2B5EF4-FFF2-40B4-BE49-F238E27FC236}">
                <a16:creationId xmlns:a16="http://schemas.microsoft.com/office/drawing/2014/main" id="{A662B743-39D5-BACA-FA64-D7F3351D3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37112"/>
            <a:ext cx="10134600" cy="49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A3E3FB1-4FF3-29CA-868B-AA8D44DE5DE9}"/>
              </a:ext>
            </a:extLst>
          </p:cNvPr>
          <p:cNvSpPr txBox="1"/>
          <p:nvPr/>
        </p:nvSpPr>
        <p:spPr>
          <a:xfrm>
            <a:off x="390806" y="1829508"/>
            <a:ext cx="787400" cy="369332"/>
          </a:xfrm>
          <a:prstGeom prst="rect">
            <a:avLst/>
          </a:prstGeom>
          <a:noFill/>
        </p:spPr>
        <p:txBody>
          <a:bodyPr wrap="square" rtlCol="0">
            <a:spAutoFit/>
          </a:bodyPr>
          <a:lstStyle/>
          <a:p>
            <a:r>
              <a:rPr lang="en-US" dirty="0"/>
              <a:t>PA</a:t>
            </a:r>
          </a:p>
        </p:txBody>
      </p:sp>
      <p:sp>
        <p:nvSpPr>
          <p:cNvPr id="3" name="TextBox 2">
            <a:extLst>
              <a:ext uri="{FF2B5EF4-FFF2-40B4-BE49-F238E27FC236}">
                <a16:creationId xmlns:a16="http://schemas.microsoft.com/office/drawing/2014/main" id="{7E72CFE7-19C7-6B21-5181-88234EC819C6}"/>
              </a:ext>
            </a:extLst>
          </p:cNvPr>
          <p:cNvSpPr txBox="1"/>
          <p:nvPr/>
        </p:nvSpPr>
        <p:spPr>
          <a:xfrm>
            <a:off x="375695" y="3749440"/>
            <a:ext cx="787400" cy="369332"/>
          </a:xfrm>
          <a:prstGeom prst="rect">
            <a:avLst/>
          </a:prstGeom>
          <a:noFill/>
        </p:spPr>
        <p:txBody>
          <a:bodyPr wrap="square" rtlCol="0">
            <a:spAutoFit/>
          </a:bodyPr>
          <a:lstStyle/>
          <a:p>
            <a:r>
              <a:rPr lang="en-US" dirty="0"/>
              <a:t>MI</a:t>
            </a:r>
          </a:p>
        </p:txBody>
      </p:sp>
      <p:sp>
        <p:nvSpPr>
          <p:cNvPr id="6" name="TextBox 5">
            <a:extLst>
              <a:ext uri="{FF2B5EF4-FFF2-40B4-BE49-F238E27FC236}">
                <a16:creationId xmlns:a16="http://schemas.microsoft.com/office/drawing/2014/main" id="{374159FC-CF7B-2989-096A-3E4DBBA6A82D}"/>
              </a:ext>
            </a:extLst>
          </p:cNvPr>
          <p:cNvSpPr txBox="1"/>
          <p:nvPr/>
        </p:nvSpPr>
        <p:spPr>
          <a:xfrm>
            <a:off x="375695" y="4394428"/>
            <a:ext cx="787400" cy="369332"/>
          </a:xfrm>
          <a:prstGeom prst="rect">
            <a:avLst/>
          </a:prstGeom>
          <a:noFill/>
        </p:spPr>
        <p:txBody>
          <a:bodyPr wrap="square" rtlCol="0">
            <a:spAutoFit/>
          </a:bodyPr>
          <a:lstStyle/>
          <a:p>
            <a:r>
              <a:rPr lang="en-US" dirty="0"/>
              <a:t>KY</a:t>
            </a:r>
          </a:p>
        </p:txBody>
      </p:sp>
      <p:sp>
        <p:nvSpPr>
          <p:cNvPr id="7" name="TextBox 6">
            <a:extLst>
              <a:ext uri="{FF2B5EF4-FFF2-40B4-BE49-F238E27FC236}">
                <a16:creationId xmlns:a16="http://schemas.microsoft.com/office/drawing/2014/main" id="{AF2BAD58-E5E7-C55E-2F59-E80F8A80EBE7}"/>
              </a:ext>
            </a:extLst>
          </p:cNvPr>
          <p:cNvSpPr txBox="1"/>
          <p:nvPr/>
        </p:nvSpPr>
        <p:spPr>
          <a:xfrm>
            <a:off x="431800" y="5098648"/>
            <a:ext cx="787400" cy="369332"/>
          </a:xfrm>
          <a:prstGeom prst="rect">
            <a:avLst/>
          </a:prstGeom>
          <a:noFill/>
        </p:spPr>
        <p:txBody>
          <a:bodyPr wrap="square" rtlCol="0">
            <a:spAutoFit/>
          </a:bodyPr>
          <a:lstStyle/>
          <a:p>
            <a:r>
              <a:rPr lang="en-US" dirty="0"/>
              <a:t>IN</a:t>
            </a:r>
          </a:p>
        </p:txBody>
      </p:sp>
      <p:sp>
        <p:nvSpPr>
          <p:cNvPr id="8" name="TextBox 7">
            <a:extLst>
              <a:ext uri="{FF2B5EF4-FFF2-40B4-BE49-F238E27FC236}">
                <a16:creationId xmlns:a16="http://schemas.microsoft.com/office/drawing/2014/main" id="{F7917AFF-41A6-EC46-2E16-B0025DDD645A}"/>
              </a:ext>
            </a:extLst>
          </p:cNvPr>
          <p:cNvSpPr txBox="1"/>
          <p:nvPr/>
        </p:nvSpPr>
        <p:spPr>
          <a:xfrm>
            <a:off x="354314" y="2474496"/>
            <a:ext cx="787400" cy="369332"/>
          </a:xfrm>
          <a:prstGeom prst="rect">
            <a:avLst/>
          </a:prstGeom>
          <a:noFill/>
        </p:spPr>
        <p:txBody>
          <a:bodyPr wrap="square" rtlCol="0">
            <a:spAutoFit/>
          </a:bodyPr>
          <a:lstStyle/>
          <a:p>
            <a:r>
              <a:rPr lang="en-US" dirty="0"/>
              <a:t>OH</a:t>
            </a:r>
          </a:p>
        </p:txBody>
      </p:sp>
      <p:sp>
        <p:nvSpPr>
          <p:cNvPr id="9" name="TextBox 8">
            <a:extLst>
              <a:ext uri="{FF2B5EF4-FFF2-40B4-BE49-F238E27FC236}">
                <a16:creationId xmlns:a16="http://schemas.microsoft.com/office/drawing/2014/main" id="{E770B777-F90F-A649-4013-39327F913DEE}"/>
              </a:ext>
            </a:extLst>
          </p:cNvPr>
          <p:cNvSpPr txBox="1"/>
          <p:nvPr/>
        </p:nvSpPr>
        <p:spPr>
          <a:xfrm>
            <a:off x="377463" y="3074836"/>
            <a:ext cx="787400" cy="369332"/>
          </a:xfrm>
          <a:prstGeom prst="rect">
            <a:avLst/>
          </a:prstGeom>
          <a:noFill/>
        </p:spPr>
        <p:txBody>
          <a:bodyPr wrap="square" rtlCol="0">
            <a:spAutoFit/>
          </a:bodyPr>
          <a:lstStyle/>
          <a:p>
            <a:r>
              <a:rPr lang="en-US" dirty="0"/>
              <a:t>NC</a:t>
            </a:r>
          </a:p>
        </p:txBody>
      </p:sp>
      <p:sp>
        <p:nvSpPr>
          <p:cNvPr id="10" name="TextBox 9">
            <a:extLst>
              <a:ext uri="{FF2B5EF4-FFF2-40B4-BE49-F238E27FC236}">
                <a16:creationId xmlns:a16="http://schemas.microsoft.com/office/drawing/2014/main" id="{1DA8E884-0CD6-866F-A950-E63E0608E482}"/>
              </a:ext>
            </a:extLst>
          </p:cNvPr>
          <p:cNvSpPr txBox="1"/>
          <p:nvPr/>
        </p:nvSpPr>
        <p:spPr>
          <a:xfrm>
            <a:off x="3149601" y="6352148"/>
            <a:ext cx="7002684" cy="369332"/>
          </a:xfrm>
          <a:prstGeom prst="rect">
            <a:avLst/>
          </a:prstGeom>
          <a:noFill/>
        </p:spPr>
        <p:txBody>
          <a:bodyPr wrap="square" rtlCol="0">
            <a:spAutoFit/>
          </a:bodyPr>
          <a:lstStyle/>
          <a:p>
            <a:r>
              <a:rPr lang="en-US" b="1" dirty="0">
                <a:solidFill>
                  <a:srgbClr val="0070C0"/>
                </a:solidFill>
              </a:rPr>
              <a:t>Renew </a:t>
            </a:r>
            <a:r>
              <a:rPr lang="en-US" b="1" dirty="0" err="1">
                <a:solidFill>
                  <a:srgbClr val="0070C0"/>
                </a:solidFill>
              </a:rPr>
              <a:t>ExParte</a:t>
            </a:r>
            <a:r>
              <a:rPr lang="en-US" b="1" dirty="0">
                <a:solidFill>
                  <a:srgbClr val="0070C0"/>
                </a:solidFill>
              </a:rPr>
              <a:t>     </a:t>
            </a:r>
            <a:r>
              <a:rPr lang="en-US" b="1" dirty="0">
                <a:solidFill>
                  <a:schemeClr val="accent6">
                    <a:lumMod val="75000"/>
                  </a:schemeClr>
                </a:solidFill>
              </a:rPr>
              <a:t>Manual Renew</a:t>
            </a:r>
            <a:r>
              <a:rPr lang="en-US" dirty="0">
                <a:solidFill>
                  <a:schemeClr val="bg1">
                    <a:lumMod val="50000"/>
                  </a:schemeClr>
                </a:solidFill>
              </a:rPr>
              <a:t>    </a:t>
            </a:r>
            <a:r>
              <a:rPr lang="en-US" dirty="0" err="1">
                <a:highlight>
                  <a:srgbClr val="C0C0C0"/>
                </a:highlight>
              </a:rPr>
              <a:t>ProcTerm</a:t>
            </a:r>
            <a:r>
              <a:rPr lang="en-US" dirty="0">
                <a:solidFill>
                  <a:schemeClr val="bg1">
                    <a:lumMod val="50000"/>
                  </a:schemeClr>
                </a:solidFill>
              </a:rPr>
              <a:t>    </a:t>
            </a:r>
            <a:r>
              <a:rPr lang="en-US" dirty="0">
                <a:highlight>
                  <a:srgbClr val="FFFF00"/>
                </a:highlight>
              </a:rPr>
              <a:t>Ineligible</a:t>
            </a:r>
            <a:r>
              <a:rPr lang="en-US" dirty="0"/>
              <a:t>      </a:t>
            </a:r>
            <a:r>
              <a:rPr lang="en-US" dirty="0">
                <a:highlight>
                  <a:srgbClr val="8CB7E8"/>
                </a:highlight>
              </a:rPr>
              <a:t>Pending</a:t>
            </a:r>
          </a:p>
        </p:txBody>
      </p:sp>
    </p:spTree>
    <p:extLst>
      <p:ext uri="{BB962C8B-B14F-4D97-AF65-F5344CB8AC3E}">
        <p14:creationId xmlns:p14="http://schemas.microsoft.com/office/powerpoint/2010/main" val="1642283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C7E754-FABC-4F81-4392-AF4FA70C64C8}"/>
              </a:ext>
            </a:extLst>
          </p:cNvPr>
          <p:cNvSpPr txBox="1"/>
          <p:nvPr/>
        </p:nvSpPr>
        <p:spPr>
          <a:xfrm>
            <a:off x="21431" y="63309"/>
            <a:ext cx="10552329" cy="584775"/>
          </a:xfrm>
          <a:prstGeom prst="rect">
            <a:avLst/>
          </a:prstGeom>
          <a:solidFill>
            <a:schemeClr val="bg1"/>
          </a:solidFill>
        </p:spPr>
        <p:txBody>
          <a:bodyPr wrap="square" lIns="0" rtlCol="0" anchor="b">
            <a:spAutoFit/>
          </a:bodyPr>
          <a:lstStyle/>
          <a:p>
            <a:pPr marL="15879" marR="0" lvl="0" indent="0" algn="l" defTabSz="914612" rtl="0" eaLnBrk="1" fontAlgn="auto" latinLnBrk="0" hangingPunct="1">
              <a:lnSpc>
                <a:spcPct val="100000"/>
              </a:lnSpc>
              <a:spcBef>
                <a:spcPts val="0"/>
              </a:spcBef>
              <a:spcAft>
                <a:spcPts val="0"/>
              </a:spcAft>
              <a:buClrTx/>
              <a:buSzTx/>
              <a:buFontTx/>
              <a:buNone/>
              <a:tabLst/>
              <a:defRPr/>
            </a:pPr>
            <a:r>
              <a:rPr kumimoji="0" lang="en-US" sz="1600" b="1" i="0" u="sng" strike="noStrike" kern="0" cap="all" spc="251" normalizeH="0" baseline="0" noProof="0" dirty="0">
                <a:ln>
                  <a:noFill/>
                </a:ln>
                <a:solidFill>
                  <a:srgbClr val="1F497D">
                    <a:lumMod val="50000"/>
                  </a:srgbClr>
                </a:solidFill>
                <a:effectLst/>
                <a:uLnTx/>
                <a:uFillTx/>
                <a:latin typeface="Calibri"/>
                <a:ea typeface="Open Sans" panose="020B0606030504020204" pitchFamily="34" charset="0"/>
                <a:cs typeface="Open Sans" panose="020B0606030504020204" pitchFamily="34" charset="0"/>
                <a:sym typeface="Arial"/>
              </a:rPr>
              <a:t>Ohio Department of Medicaid Eligibility</a:t>
            </a:r>
            <a:r>
              <a:rPr kumimoji="0" lang="en-US" sz="1600" b="1" i="1" u="sng" strike="noStrike" kern="0" cap="all" spc="251" normalizeH="0" baseline="0" noProof="0" dirty="0">
                <a:ln>
                  <a:noFill/>
                </a:ln>
                <a:solidFill>
                  <a:srgbClr val="1F497D">
                    <a:lumMod val="50000"/>
                  </a:srgbClr>
                </a:solidFill>
                <a:effectLst/>
                <a:uLnTx/>
                <a:uFillTx/>
                <a:latin typeface="Calibri"/>
                <a:ea typeface="Open Sans" panose="020B0606030504020204" pitchFamily="34" charset="0"/>
                <a:cs typeface="Open Sans" panose="020B0606030504020204" pitchFamily="34" charset="0"/>
                <a:sym typeface="Arial"/>
              </a:rPr>
              <a:t> </a:t>
            </a:r>
            <a:r>
              <a:rPr kumimoji="0" lang="en-US" sz="1600" b="1" i="0" u="sng" strike="noStrike" kern="0" cap="all" spc="251" normalizeH="0" baseline="0" noProof="0" dirty="0">
                <a:ln>
                  <a:noFill/>
                </a:ln>
                <a:solidFill>
                  <a:srgbClr val="1F497D">
                    <a:lumMod val="50000"/>
                  </a:srgbClr>
                </a:solidFill>
                <a:effectLst/>
                <a:uLnTx/>
                <a:uFillTx/>
                <a:latin typeface="Calibri"/>
                <a:ea typeface="Open Sans" panose="020B0606030504020204" pitchFamily="34" charset="0"/>
                <a:cs typeface="Open Sans" panose="020B0606030504020204" pitchFamily="34" charset="0"/>
                <a:sym typeface="Arial"/>
              </a:rPr>
              <a:t>PROCESS: END-TO-END </a:t>
            </a:r>
          </a:p>
          <a:p>
            <a:pPr marL="15879" marR="0" lvl="0" indent="0" algn="l" defTabSz="914612" rtl="0" eaLnBrk="1" fontAlgn="auto" latinLnBrk="0" hangingPunct="1">
              <a:lnSpc>
                <a:spcPct val="100000"/>
              </a:lnSpc>
              <a:spcBef>
                <a:spcPts val="0"/>
              </a:spcBef>
              <a:spcAft>
                <a:spcPts val="0"/>
              </a:spcAft>
              <a:buClrTx/>
              <a:buSzTx/>
              <a:buFontTx/>
              <a:buNone/>
              <a:tabLst/>
              <a:defRPr/>
            </a:pPr>
            <a:r>
              <a:rPr kumimoji="0" lang="en-US" sz="1600" b="1" i="0" u="sng" strike="noStrike" kern="0" cap="all" spc="251" normalizeH="0" baseline="0" noProof="0" dirty="0">
                <a:ln>
                  <a:noFill/>
                </a:ln>
                <a:solidFill>
                  <a:srgbClr val="1F497D">
                    <a:lumMod val="50000"/>
                  </a:srgbClr>
                </a:solidFill>
                <a:effectLst/>
                <a:uLnTx/>
                <a:uFillTx/>
                <a:latin typeface="Calibri"/>
                <a:ea typeface="Open Sans" panose="020B0606030504020204" pitchFamily="34" charset="0"/>
                <a:cs typeface="Open Sans" panose="020B0606030504020204" pitchFamily="34" charset="0"/>
                <a:sym typeface="Arial"/>
              </a:rPr>
              <a:t>Example: July 2023 renewals</a:t>
            </a:r>
          </a:p>
        </p:txBody>
      </p:sp>
      <p:cxnSp>
        <p:nvCxnSpPr>
          <p:cNvPr id="270" name="Straight Arrow Connector 269">
            <a:extLst>
              <a:ext uri="{FF2B5EF4-FFF2-40B4-BE49-F238E27FC236}">
                <a16:creationId xmlns:a16="http://schemas.microsoft.com/office/drawing/2014/main" id="{A11CBFF6-8816-EB36-C77A-2C0D5F2610D3}"/>
              </a:ext>
            </a:extLst>
          </p:cNvPr>
          <p:cNvCxnSpPr>
            <a:cxnSpLocks/>
          </p:cNvCxnSpPr>
          <p:nvPr/>
        </p:nvCxnSpPr>
        <p:spPr>
          <a:xfrm>
            <a:off x="143375" y="5393243"/>
            <a:ext cx="11805060" cy="0"/>
          </a:xfrm>
          <a:prstGeom prst="straightConnector1">
            <a:avLst/>
          </a:prstGeom>
          <a:ln w="146050">
            <a:solidFill>
              <a:srgbClr val="5C9CD6"/>
            </a:solidFill>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3DE69513-8164-C648-21D7-DC3D33386C5E}"/>
              </a:ext>
            </a:extLst>
          </p:cNvPr>
          <p:cNvGrpSpPr/>
          <p:nvPr/>
        </p:nvGrpSpPr>
        <p:grpSpPr>
          <a:xfrm>
            <a:off x="93865" y="5561892"/>
            <a:ext cx="6820594" cy="1116652"/>
            <a:chOff x="233672" y="5208809"/>
            <a:chExt cx="6820594" cy="1116652"/>
          </a:xfrm>
        </p:grpSpPr>
        <p:sp>
          <p:nvSpPr>
            <p:cNvPr id="271" name="TextBox 270">
              <a:extLst>
                <a:ext uri="{FF2B5EF4-FFF2-40B4-BE49-F238E27FC236}">
                  <a16:creationId xmlns:a16="http://schemas.microsoft.com/office/drawing/2014/main" id="{B048708D-5A83-F6CC-AB98-73D90848234E}"/>
                </a:ext>
              </a:extLst>
            </p:cNvPr>
            <p:cNvSpPr txBox="1"/>
            <p:nvPr/>
          </p:nvSpPr>
          <p:spPr>
            <a:xfrm>
              <a:off x="233672" y="5208809"/>
              <a:ext cx="6820594" cy="1116652"/>
            </a:xfrm>
            <a:prstGeom prst="rect">
              <a:avLst/>
            </a:prstGeom>
            <a:noFill/>
          </p:spPr>
          <p:txBody>
            <a:bodyPr wrap="square" lIns="91440" tIns="45720" rIns="91440" bIns="45720" anchor="t">
              <a:spAutoFit/>
            </a:bodyPr>
            <a:lstStyle/>
            <a:p>
              <a:pPr defTabSz="1219485">
                <a:lnSpc>
                  <a:spcPct val="110000"/>
                </a:lnSpc>
                <a:spcAft>
                  <a:spcPts val="400"/>
                </a:spcAft>
                <a:buClr>
                  <a:srgbClr val="10253F"/>
                </a:buClr>
                <a:defRPr/>
              </a:pPr>
              <a:r>
                <a:rPr kumimoji="0" lang="en-US" sz="1100" b="1" i="0" u="none" strike="noStrike" kern="1200" cap="none" spc="0" normalizeH="0" baseline="0" noProof="0">
                  <a:ln>
                    <a:noFill/>
                  </a:ln>
                  <a:solidFill>
                    <a:srgbClr val="10253F"/>
                  </a:solidFill>
                  <a:effectLst/>
                  <a:uLnTx/>
                  <a:uFillTx/>
                  <a:latin typeface="Calibri"/>
                  <a:ea typeface="Open Sans"/>
                  <a:cs typeface="Open Sans"/>
                </a:rPr>
                <a:t>Automations throughout</a:t>
              </a:r>
              <a:r>
                <a:rPr lang="en-US" sz="1100" b="1">
                  <a:solidFill>
                    <a:srgbClr val="10253F"/>
                  </a:solidFill>
                  <a:latin typeface="Calibri"/>
                  <a:ea typeface="Open Sans"/>
                  <a:cs typeface="Open Sans"/>
                </a:rPr>
                <a:t> eligibility</a:t>
              </a:r>
              <a:r>
                <a:rPr kumimoji="0" lang="en-US" sz="1100" b="1" i="0" u="none" strike="noStrike" kern="1200" cap="none" spc="0" normalizeH="0" baseline="0" noProof="0">
                  <a:ln>
                    <a:noFill/>
                  </a:ln>
                  <a:solidFill>
                    <a:srgbClr val="10253F"/>
                  </a:solidFill>
                  <a:effectLst/>
                  <a:uLnTx/>
                  <a:uFillTx/>
                  <a:latin typeface="Calibri"/>
                  <a:ea typeface="Open Sans"/>
                  <a:cs typeface="Open Sans"/>
                </a:rPr>
                <a:t> process</a:t>
              </a:r>
            </a:p>
            <a:p>
              <a:pPr marL="622300" marR="0" lvl="0" indent="-107950" algn="l" defTabSz="1219485" rtl="0" eaLnBrk="1" fontAlgn="auto" latinLnBrk="0" hangingPunct="1">
                <a:lnSpc>
                  <a:spcPct val="110000"/>
                </a:lnSpc>
                <a:spcBef>
                  <a:spcPts val="0"/>
                </a:spcBef>
                <a:spcAft>
                  <a:spcPts val="400"/>
                </a:spcAft>
                <a:buClr>
                  <a:srgbClr val="10253F"/>
                </a:buClr>
                <a:buSzTx/>
                <a:buFont typeface="Arial" panose="020B0604020202020204" pitchFamily="34" charset="0"/>
                <a:buChar char="•"/>
                <a:tabLst/>
                <a:defRPr/>
              </a:pPr>
              <a:r>
                <a:rPr kumimoji="0" lang="en-US" sz="1100" b="1" i="0" u="none" strike="noStrike" kern="1200" cap="none" spc="0" normalizeH="0" baseline="0" noProof="0">
                  <a:ln>
                    <a:noFill/>
                  </a:ln>
                  <a:solidFill>
                    <a:srgbClr val="10253F"/>
                  </a:solidFill>
                  <a:effectLst/>
                  <a:uLnTx/>
                  <a:uFillTx/>
                  <a:latin typeface="Calibri"/>
                  <a:ea typeface="Open Sans"/>
                  <a:cs typeface="Open Sans"/>
                </a:rPr>
                <a:t>Fast Lane Bot: </a:t>
              </a:r>
              <a:r>
                <a:rPr kumimoji="0" lang="en-US" sz="1100" b="0" i="0" u="none" strike="noStrike" kern="1200" cap="none" spc="0" normalizeH="0" baseline="0" noProof="0">
                  <a:ln>
                    <a:noFill/>
                  </a:ln>
                  <a:solidFill>
                    <a:srgbClr val="10253F"/>
                  </a:solidFill>
                  <a:effectLst/>
                  <a:uLnTx/>
                  <a:uFillTx/>
                  <a:latin typeface="Calibri"/>
                  <a:ea typeface="Open Sans"/>
                  <a:cs typeface="Open Sans"/>
                  <a:sym typeface="Arial"/>
                </a:rPr>
                <a:t>conducts nightly sweeps to identify any SNAP re-certifications with a corresponding Medicaid case (e14 SNAP option waiver authority)</a:t>
              </a:r>
              <a:endParaRPr kumimoji="0" lang="en-US" sz="1100" b="0" i="0" u="none" strike="noStrike" kern="1200" cap="none" spc="0" normalizeH="0" baseline="0" noProof="0">
                <a:ln>
                  <a:noFill/>
                </a:ln>
                <a:solidFill>
                  <a:srgbClr val="10253F"/>
                </a:solidFill>
                <a:effectLst/>
                <a:uLnTx/>
                <a:uFillTx/>
                <a:latin typeface="Calibri"/>
                <a:ea typeface="Open Sans"/>
                <a:cs typeface="Open Sans"/>
              </a:endParaRPr>
            </a:p>
            <a:p>
              <a:pPr marL="622300" marR="0" lvl="0" indent="-107950" algn="l" defTabSz="1219485" rtl="0" eaLnBrk="1" fontAlgn="auto" latinLnBrk="0" hangingPunct="1">
                <a:lnSpc>
                  <a:spcPct val="110000"/>
                </a:lnSpc>
                <a:spcBef>
                  <a:spcPts val="0"/>
                </a:spcBef>
                <a:spcAft>
                  <a:spcPts val="400"/>
                </a:spcAft>
                <a:buClr>
                  <a:srgbClr val="10253F"/>
                </a:buClr>
                <a:buSzTx/>
                <a:buFont typeface="Arial" panose="020B0604020202020204" pitchFamily="34" charset="0"/>
                <a:buChar char="•"/>
                <a:tabLst/>
                <a:defRPr/>
              </a:pPr>
              <a:r>
                <a:rPr kumimoji="0" lang="en-US" sz="1100" b="1" i="0" u="none" strike="noStrike" kern="1200" cap="none" spc="0" normalizeH="0" baseline="0" noProof="0">
                  <a:ln>
                    <a:noFill/>
                  </a:ln>
                  <a:solidFill>
                    <a:srgbClr val="10253F"/>
                  </a:solidFill>
                  <a:effectLst/>
                  <a:uLnTx/>
                  <a:uFillTx/>
                  <a:latin typeface="Calibri"/>
                  <a:ea typeface="Open Sans"/>
                  <a:cs typeface="Open Sans"/>
                </a:rPr>
                <a:t>Address Bot: </a:t>
              </a:r>
              <a:r>
                <a:rPr kumimoji="0" lang="en-US" sz="1100" b="0" i="0" u="none" strike="noStrike" kern="1200" cap="none" spc="0" normalizeH="0" baseline="0" noProof="0">
                  <a:ln>
                    <a:noFill/>
                  </a:ln>
                  <a:solidFill>
                    <a:srgbClr val="10253F"/>
                  </a:solidFill>
                  <a:effectLst/>
                  <a:uLnTx/>
                  <a:uFillTx/>
                  <a:latin typeface="Calibri"/>
                  <a:ea typeface="Open Sans"/>
                  <a:cs typeface="Open Sans"/>
                </a:rPr>
                <a:t>automates address updates received from MCEs, Automated Health Systems, and received through National Change of Address database (e14 waiver authority) in Ohio Benefits System</a:t>
              </a:r>
              <a:endParaRPr lang="en-US" sz="1100" b="0" i="0" u="none" strike="noStrike" kern="1200" cap="none" spc="0" normalizeH="0" baseline="0" noProof="0">
                <a:ln>
                  <a:noFill/>
                </a:ln>
                <a:solidFill>
                  <a:srgbClr val="10253F"/>
                </a:solidFill>
                <a:effectLst/>
                <a:uLnTx/>
                <a:uFillTx/>
                <a:latin typeface="Calibri"/>
                <a:ea typeface="Open Sans"/>
                <a:cs typeface="Open Sans"/>
              </a:endParaRPr>
            </a:p>
          </p:txBody>
        </p:sp>
        <p:pic>
          <p:nvPicPr>
            <p:cNvPr id="36" name="Graphic 35" descr="Robot outline">
              <a:extLst>
                <a:ext uri="{FF2B5EF4-FFF2-40B4-BE49-F238E27FC236}">
                  <a16:creationId xmlns:a16="http://schemas.microsoft.com/office/drawing/2014/main" id="{E592ECA6-2189-A04B-D6AB-B340300112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672" y="5573039"/>
              <a:ext cx="597610" cy="597610"/>
            </a:xfrm>
            <a:prstGeom prst="rect">
              <a:avLst/>
            </a:prstGeom>
          </p:spPr>
        </p:pic>
      </p:grpSp>
      <p:grpSp>
        <p:nvGrpSpPr>
          <p:cNvPr id="59" name="Group 58">
            <a:extLst>
              <a:ext uri="{FF2B5EF4-FFF2-40B4-BE49-F238E27FC236}">
                <a16:creationId xmlns:a16="http://schemas.microsoft.com/office/drawing/2014/main" id="{DD60913C-29EC-2DB0-F7F6-6CB605ACAE5E}"/>
              </a:ext>
            </a:extLst>
          </p:cNvPr>
          <p:cNvGrpSpPr/>
          <p:nvPr/>
        </p:nvGrpSpPr>
        <p:grpSpPr>
          <a:xfrm>
            <a:off x="146207" y="761495"/>
            <a:ext cx="11899586" cy="4339951"/>
            <a:chOff x="246866" y="797357"/>
            <a:chExt cx="11899586" cy="4339951"/>
          </a:xfrm>
        </p:grpSpPr>
        <p:sp>
          <p:nvSpPr>
            <p:cNvPr id="265" name="Rectangle 264">
              <a:extLst>
                <a:ext uri="{FF2B5EF4-FFF2-40B4-BE49-F238E27FC236}">
                  <a16:creationId xmlns:a16="http://schemas.microsoft.com/office/drawing/2014/main" id="{E89DA5BB-B2A4-AE5A-9FC8-528E4E59E242}"/>
                </a:ext>
              </a:extLst>
            </p:cNvPr>
            <p:cNvSpPr/>
            <p:nvPr/>
          </p:nvSpPr>
          <p:spPr>
            <a:xfrm>
              <a:off x="246866" y="797357"/>
              <a:ext cx="11830458" cy="43399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8" name="Rectangle 227">
              <a:extLst>
                <a:ext uri="{FF2B5EF4-FFF2-40B4-BE49-F238E27FC236}">
                  <a16:creationId xmlns:a16="http://schemas.microsoft.com/office/drawing/2014/main" id="{D4368A2D-C8E1-2105-516B-6D809BCCA11D}"/>
                </a:ext>
              </a:extLst>
            </p:cNvPr>
            <p:cNvSpPr/>
            <p:nvPr/>
          </p:nvSpPr>
          <p:spPr>
            <a:xfrm>
              <a:off x="350190" y="917634"/>
              <a:ext cx="7824791" cy="1992514"/>
            </a:xfrm>
            <a:prstGeom prst="rect">
              <a:avLst/>
            </a:prstGeom>
            <a:solidFill>
              <a:srgbClr val="10253F"/>
            </a:solidFill>
            <a:ln w="19050">
              <a:solidFill>
                <a:srgbClr val="10253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Auto Ex Parte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40%</a:t>
              </a:r>
            </a:p>
          </p:txBody>
        </p:sp>
        <p:sp>
          <p:nvSpPr>
            <p:cNvPr id="230" name="Rectangle 229">
              <a:extLst>
                <a:ext uri="{FF2B5EF4-FFF2-40B4-BE49-F238E27FC236}">
                  <a16:creationId xmlns:a16="http://schemas.microsoft.com/office/drawing/2014/main" id="{361EAEC3-4D58-36F6-A9AF-D5DE094BAE34}"/>
                </a:ext>
              </a:extLst>
            </p:cNvPr>
            <p:cNvSpPr/>
            <p:nvPr/>
          </p:nvSpPr>
          <p:spPr>
            <a:xfrm>
              <a:off x="8278708" y="922583"/>
              <a:ext cx="1544294" cy="1993801"/>
            </a:xfrm>
            <a:prstGeom prst="rect">
              <a:avLst/>
            </a:prstGeom>
            <a:solidFill>
              <a:srgbClr val="10253F"/>
            </a:solidFill>
            <a:ln w="19050">
              <a:solidFill>
                <a:srgbClr val="10253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cs typeface="Calibri"/>
                </a:rPr>
                <a:t>Ineligible Terminations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dirty="0">
                  <a:solidFill>
                    <a:prstClr val="white"/>
                  </a:solidFill>
                  <a:latin typeface="Calibri"/>
                  <a:cs typeface="Calibri"/>
                </a:rPr>
                <a:t>5</a:t>
              </a:r>
              <a:r>
                <a:rPr kumimoji="0" lang="en-US" sz="1600" b="1" i="0" u="sng" strike="noStrike" kern="1200" cap="none" spc="0" normalizeH="0" baseline="0" noProof="0" dirty="0">
                  <a:ln>
                    <a:noFill/>
                  </a:ln>
                  <a:solidFill>
                    <a:prstClr val="white"/>
                  </a:solidFill>
                  <a:effectLst/>
                  <a:uLnTx/>
                  <a:uFillTx/>
                  <a:latin typeface="Calibri"/>
                  <a:cs typeface="Calibri"/>
                </a:rPr>
                <a:t>%</a:t>
              </a:r>
              <a:endParaRPr lang="en-US" sz="1600" b="1" i="0" u="sng" strike="noStrike" kern="1200" cap="none" spc="0" normalizeH="0" baseline="0" noProof="0" dirty="0">
                <a:ln>
                  <a:noFill/>
                </a:ln>
                <a:solidFill>
                  <a:prstClr val="white"/>
                </a:solidFill>
                <a:effectLst/>
                <a:uLnTx/>
                <a:uFillTx/>
                <a:latin typeface="Calibri"/>
                <a:cs typeface="Calibri"/>
              </a:endParaRPr>
            </a:p>
          </p:txBody>
        </p:sp>
        <p:sp>
          <p:nvSpPr>
            <p:cNvPr id="231" name="Rectangle 230">
              <a:extLst>
                <a:ext uri="{FF2B5EF4-FFF2-40B4-BE49-F238E27FC236}">
                  <a16:creationId xmlns:a16="http://schemas.microsoft.com/office/drawing/2014/main" id="{8F86515E-0C87-9545-C2B9-9961B2D67173}"/>
                </a:ext>
              </a:extLst>
            </p:cNvPr>
            <p:cNvSpPr/>
            <p:nvPr/>
          </p:nvSpPr>
          <p:spPr>
            <a:xfrm>
              <a:off x="350190" y="3006450"/>
              <a:ext cx="3759674" cy="2034555"/>
            </a:xfrm>
            <a:prstGeom prst="rect">
              <a:avLst/>
            </a:prstGeom>
            <a:solidFill>
              <a:srgbClr val="10253F"/>
            </a:solidFill>
            <a:ln w="19050">
              <a:solidFill>
                <a:srgbClr val="10253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Procedural Terminations </a:t>
              </a:r>
              <a:r>
                <a:rPr kumimoji="0" lang="en-US" sz="1600" b="1" i="0" u="none" strike="noStrike" kern="1200" cap="none" spc="0" normalizeH="0" baseline="30000" noProof="0">
                  <a:ln>
                    <a:noFill/>
                  </a:ln>
                  <a:solidFill>
                    <a:prstClr val="white"/>
                  </a:solidFill>
                  <a:effectLst/>
                  <a:uLnTx/>
                  <a:uFillTx/>
                  <a:latin typeface="Calibri" panose="020F0502020204030204" pitchFamily="34" charset="0"/>
                  <a:ea typeface="+mn-ea"/>
                  <a:cs typeface="Calibri" panose="020F0502020204030204" pitchFamily="34" charset="0"/>
                </a:rPr>
                <a:t>1</a:t>
              </a:r>
              <a:r>
                <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19%</a:t>
              </a:r>
            </a:p>
          </p:txBody>
        </p:sp>
        <p:sp>
          <p:nvSpPr>
            <p:cNvPr id="5" name="Rectangle 4">
              <a:extLst>
                <a:ext uri="{FF2B5EF4-FFF2-40B4-BE49-F238E27FC236}">
                  <a16:creationId xmlns:a16="http://schemas.microsoft.com/office/drawing/2014/main" id="{5C1744DC-C4EE-AA83-F38A-A71C80E872C8}"/>
                </a:ext>
              </a:extLst>
            </p:cNvPr>
            <p:cNvSpPr/>
            <p:nvPr/>
          </p:nvSpPr>
          <p:spPr>
            <a:xfrm>
              <a:off x="4206420" y="3011823"/>
              <a:ext cx="5616582" cy="2034555"/>
            </a:xfrm>
            <a:prstGeom prst="rect">
              <a:avLst/>
            </a:prstGeom>
            <a:solidFill>
              <a:srgbClr val="10253F"/>
            </a:solidFill>
            <a:ln w="19050">
              <a:solidFill>
                <a:srgbClr val="10253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0253F"/>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5FAD192E-156A-4FD0-0FE0-B6E97F8DD8F7}"/>
                </a:ext>
              </a:extLst>
            </p:cNvPr>
            <p:cNvSpPr txBox="1"/>
            <p:nvPr/>
          </p:nvSpPr>
          <p:spPr>
            <a:xfrm>
              <a:off x="4294102" y="3011824"/>
              <a:ext cx="5383909" cy="58477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a:ea typeface="Calibri"/>
                  <a:cs typeface="Calibri"/>
                </a:rPr>
                <a:t>Manual Ex Parte/Pre-Populated Renewal F</a:t>
              </a:r>
              <a:r>
                <a:rPr kumimoji="0" lang="en-US" sz="1600" b="1" i="0" u="none" strike="noStrike" kern="1200" cap="none" spc="0" normalizeH="0" baseline="0" noProof="0" err="1">
                  <a:ln>
                    <a:noFill/>
                  </a:ln>
                  <a:solidFill>
                    <a:prstClr val="white"/>
                  </a:solidFill>
                  <a:effectLst/>
                  <a:uLnTx/>
                  <a:uFillTx/>
                  <a:latin typeface="Calibri"/>
                  <a:ea typeface="Calibri"/>
                  <a:cs typeface="Calibri"/>
                </a:rPr>
                <a:t>orms</a:t>
              </a:r>
              <a:r>
                <a:rPr kumimoji="0" lang="en-US" sz="1600" b="1" i="0" u="none" strike="noStrike" kern="1200" cap="none" spc="0" normalizeH="0" baseline="0" noProof="0">
                  <a:ln>
                    <a:noFill/>
                  </a:ln>
                  <a:solidFill>
                    <a:prstClr val="white"/>
                  </a:solidFill>
                  <a:effectLst/>
                  <a:uLnTx/>
                  <a:uFillTx/>
                  <a:latin typeface="Calibri"/>
                  <a:ea typeface="Calibri"/>
                  <a:cs typeface="Calibri"/>
                </a:rPr>
                <a:t> </a:t>
              </a:r>
              <a:r>
                <a:rPr kumimoji="0" lang="en-US" sz="1600" b="1" i="0" u="none" strike="noStrike" kern="1200" cap="none" spc="0" normalizeH="0" baseline="30000" noProof="0">
                  <a:ln>
                    <a:noFill/>
                  </a:ln>
                  <a:solidFill>
                    <a:prstClr val="white"/>
                  </a:solidFill>
                  <a:effectLst/>
                  <a:uLnTx/>
                  <a:uFillTx/>
                  <a:latin typeface="Calibri" panose="020F0502020204030204" pitchFamily="34" charset="0"/>
                  <a:ea typeface="Calibri"/>
                  <a:cs typeface="Calibri" panose="020F050202020403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28%</a:t>
              </a:r>
            </a:p>
          </p:txBody>
        </p:sp>
        <p:sp>
          <p:nvSpPr>
            <p:cNvPr id="8" name="Rectangle 7">
              <a:extLst>
                <a:ext uri="{FF2B5EF4-FFF2-40B4-BE49-F238E27FC236}">
                  <a16:creationId xmlns:a16="http://schemas.microsoft.com/office/drawing/2014/main" id="{C937080C-699F-43D0-5855-73DE0FDDB4ED}"/>
                </a:ext>
              </a:extLst>
            </p:cNvPr>
            <p:cNvSpPr/>
            <p:nvPr/>
          </p:nvSpPr>
          <p:spPr>
            <a:xfrm>
              <a:off x="4397043" y="3553964"/>
              <a:ext cx="951772" cy="1442462"/>
            </a:xfrm>
            <a:prstGeom prst="rect">
              <a:avLst/>
            </a:prstGeom>
            <a:solidFill>
              <a:schemeClr val="bg1"/>
            </a:solidFill>
            <a:ln w="19050">
              <a:solidFill>
                <a:srgbClr val="10253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0253F"/>
                  </a:solidFill>
                  <a:effectLst/>
                  <a:uLnTx/>
                  <a:uFillTx/>
                  <a:latin typeface="Calibri" panose="020F0502020204030204" pitchFamily="34" charset="0"/>
                  <a:ea typeface="+mn-ea"/>
                  <a:cs typeface="Calibri" panose="020F0502020204030204" pitchFamily="34" charset="0"/>
                </a:rPr>
                <a:t>3</a:t>
              </a:r>
              <a:r>
                <a:rPr kumimoji="0" lang="en-US" sz="1100" b="0" i="0" u="none" strike="noStrike" kern="1200" cap="none" spc="0" normalizeH="0" baseline="30000" noProof="0">
                  <a:ln>
                    <a:noFill/>
                  </a:ln>
                  <a:solidFill>
                    <a:srgbClr val="10253F"/>
                  </a:solidFill>
                  <a:effectLst/>
                  <a:uLnTx/>
                  <a:uFillTx/>
                  <a:latin typeface="Calibri" panose="020F0502020204030204" pitchFamily="34" charset="0"/>
                  <a:ea typeface="+mn-ea"/>
                  <a:cs typeface="Calibri" panose="020F0502020204030204" pitchFamily="34" charset="0"/>
                </a:rPr>
                <a:t>rd</a:t>
              </a:r>
              <a:r>
                <a:rPr kumimoji="0" lang="en-US" sz="1100" b="0" i="0" u="none" strike="noStrike" kern="1200" cap="none" spc="0" normalizeH="0" baseline="0" noProof="0">
                  <a:ln>
                    <a:noFill/>
                  </a:ln>
                  <a:solidFill>
                    <a:srgbClr val="10253F"/>
                  </a:solidFill>
                  <a:effectLst/>
                  <a:uLnTx/>
                  <a:uFillTx/>
                  <a:latin typeface="Calibri" panose="020F0502020204030204" pitchFamily="34" charset="0"/>
                  <a:ea typeface="+mn-ea"/>
                  <a:cs typeface="Calibri" panose="020F0502020204030204" pitchFamily="34" charset="0"/>
                </a:rPr>
                <a:t> party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0253F"/>
                  </a:solidFill>
                  <a:effectLst/>
                  <a:uLnTx/>
                  <a:uFillTx/>
                  <a:latin typeface="Calibri" panose="020F0502020204030204" pitchFamily="34" charset="0"/>
                  <a:ea typeface="+mn-ea"/>
                  <a:cs typeface="Calibri" panose="020F0502020204030204" pitchFamily="34" charset="0"/>
                </a:rPr>
                <a:t>data sources reviewed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0253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0253F"/>
                </a:solidFill>
                <a:effectLst/>
                <a:uLnTx/>
                <a:uFillTx/>
                <a:latin typeface="Calibri" panose="020F0502020204030204" pitchFamily="34" charset="0"/>
                <a:ea typeface="+mn-ea"/>
                <a:cs typeface="Calibri" panose="020F0502020204030204" pitchFamily="34" charset="0"/>
              </a:endParaRPr>
            </a:p>
          </p:txBody>
        </p:sp>
        <p:grpSp>
          <p:nvGrpSpPr>
            <p:cNvPr id="9" name="Group 8">
              <a:extLst>
                <a:ext uri="{FF2B5EF4-FFF2-40B4-BE49-F238E27FC236}">
                  <a16:creationId xmlns:a16="http://schemas.microsoft.com/office/drawing/2014/main" id="{FB02788B-2C3C-FFE0-746A-80662324ADC4}"/>
                </a:ext>
              </a:extLst>
            </p:cNvPr>
            <p:cNvGrpSpPr/>
            <p:nvPr/>
          </p:nvGrpSpPr>
          <p:grpSpPr>
            <a:xfrm>
              <a:off x="4636932" y="3617003"/>
              <a:ext cx="412743" cy="419604"/>
              <a:chOff x="4608513" y="7359651"/>
              <a:chExt cx="573087" cy="582613"/>
            </a:xfrm>
            <a:solidFill>
              <a:srgbClr val="10253F"/>
            </a:solidFill>
          </p:grpSpPr>
          <p:sp>
            <p:nvSpPr>
              <p:cNvPr id="10" name="Freeform 143">
                <a:extLst>
                  <a:ext uri="{FF2B5EF4-FFF2-40B4-BE49-F238E27FC236}">
                    <a16:creationId xmlns:a16="http://schemas.microsoft.com/office/drawing/2014/main" id="{28243029-DFF7-7CD6-6962-191B1F12DAF1}"/>
                  </a:ext>
                </a:extLst>
              </p:cNvPr>
              <p:cNvSpPr>
                <a:spLocks noEditPoints="1"/>
              </p:cNvSpPr>
              <p:nvPr/>
            </p:nvSpPr>
            <p:spPr bwMode="auto">
              <a:xfrm>
                <a:off x="4738688" y="7359651"/>
                <a:ext cx="442912" cy="582613"/>
              </a:xfrm>
              <a:custGeom>
                <a:avLst/>
                <a:gdLst>
                  <a:gd name="T0" fmla="*/ 181 w 181"/>
                  <a:gd name="T1" fmla="*/ 45 h 238"/>
                  <a:gd name="T2" fmla="*/ 181 w 181"/>
                  <a:gd name="T3" fmla="*/ 45 h 238"/>
                  <a:gd name="T4" fmla="*/ 177 w 181"/>
                  <a:gd name="T5" fmla="*/ 36 h 238"/>
                  <a:gd name="T6" fmla="*/ 144 w 181"/>
                  <a:gd name="T7" fmla="*/ 4 h 238"/>
                  <a:gd name="T8" fmla="*/ 135 w 181"/>
                  <a:gd name="T9" fmla="*/ 0 h 238"/>
                  <a:gd name="T10" fmla="*/ 135 w 181"/>
                  <a:gd name="T11" fmla="*/ 0 h 238"/>
                  <a:gd name="T12" fmla="*/ 13 w 181"/>
                  <a:gd name="T13" fmla="*/ 0 h 238"/>
                  <a:gd name="T14" fmla="*/ 0 w 181"/>
                  <a:gd name="T15" fmla="*/ 13 h 238"/>
                  <a:gd name="T16" fmla="*/ 0 w 181"/>
                  <a:gd name="T17" fmla="*/ 52 h 238"/>
                  <a:gd name="T18" fmla="*/ 5 w 181"/>
                  <a:gd name="T19" fmla="*/ 57 h 238"/>
                  <a:gd name="T20" fmla="*/ 9 w 181"/>
                  <a:gd name="T21" fmla="*/ 52 h 238"/>
                  <a:gd name="T22" fmla="*/ 9 w 181"/>
                  <a:gd name="T23" fmla="*/ 13 h 238"/>
                  <a:gd name="T24" fmla="*/ 13 w 181"/>
                  <a:gd name="T25" fmla="*/ 10 h 238"/>
                  <a:gd name="T26" fmla="*/ 130 w 181"/>
                  <a:gd name="T27" fmla="*/ 10 h 238"/>
                  <a:gd name="T28" fmla="*/ 130 w 181"/>
                  <a:gd name="T29" fmla="*/ 45 h 238"/>
                  <a:gd name="T30" fmla="*/ 135 w 181"/>
                  <a:gd name="T31" fmla="*/ 50 h 238"/>
                  <a:gd name="T32" fmla="*/ 171 w 181"/>
                  <a:gd name="T33" fmla="*/ 50 h 238"/>
                  <a:gd name="T34" fmla="*/ 171 w 181"/>
                  <a:gd name="T35" fmla="*/ 225 h 238"/>
                  <a:gd name="T36" fmla="*/ 168 w 181"/>
                  <a:gd name="T37" fmla="*/ 228 h 238"/>
                  <a:gd name="T38" fmla="*/ 13 w 181"/>
                  <a:gd name="T39" fmla="*/ 228 h 238"/>
                  <a:gd name="T40" fmla="*/ 9 w 181"/>
                  <a:gd name="T41" fmla="*/ 225 h 238"/>
                  <a:gd name="T42" fmla="*/ 9 w 181"/>
                  <a:gd name="T43" fmla="*/ 196 h 238"/>
                  <a:gd name="T44" fmla="*/ 5 w 181"/>
                  <a:gd name="T45" fmla="*/ 191 h 238"/>
                  <a:gd name="T46" fmla="*/ 0 w 181"/>
                  <a:gd name="T47" fmla="*/ 196 h 238"/>
                  <a:gd name="T48" fmla="*/ 0 w 181"/>
                  <a:gd name="T49" fmla="*/ 225 h 238"/>
                  <a:gd name="T50" fmla="*/ 13 w 181"/>
                  <a:gd name="T51" fmla="*/ 238 h 238"/>
                  <a:gd name="T52" fmla="*/ 168 w 181"/>
                  <a:gd name="T53" fmla="*/ 238 h 238"/>
                  <a:gd name="T54" fmla="*/ 181 w 181"/>
                  <a:gd name="T55" fmla="*/ 225 h 238"/>
                  <a:gd name="T56" fmla="*/ 181 w 181"/>
                  <a:gd name="T57" fmla="*/ 46 h 238"/>
                  <a:gd name="T58" fmla="*/ 181 w 181"/>
                  <a:gd name="T59" fmla="*/ 45 h 238"/>
                  <a:gd name="T60" fmla="*/ 139 w 181"/>
                  <a:gd name="T61" fmla="*/ 13 h 238"/>
                  <a:gd name="T62" fmla="*/ 167 w 181"/>
                  <a:gd name="T63" fmla="*/ 41 h 238"/>
                  <a:gd name="T64" fmla="*/ 139 w 181"/>
                  <a:gd name="T65" fmla="*/ 41 h 238"/>
                  <a:gd name="T66" fmla="*/ 139 w 181"/>
                  <a:gd name="T67" fmla="*/ 1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1" h="238">
                    <a:moveTo>
                      <a:pt x="181" y="45"/>
                    </a:moveTo>
                    <a:cubicBezTo>
                      <a:pt x="181" y="45"/>
                      <a:pt x="181" y="45"/>
                      <a:pt x="181" y="45"/>
                    </a:cubicBezTo>
                    <a:cubicBezTo>
                      <a:pt x="181" y="42"/>
                      <a:pt x="179" y="39"/>
                      <a:pt x="177" y="36"/>
                    </a:cubicBezTo>
                    <a:cubicBezTo>
                      <a:pt x="144" y="4"/>
                      <a:pt x="144" y="4"/>
                      <a:pt x="144" y="4"/>
                    </a:cubicBezTo>
                    <a:cubicBezTo>
                      <a:pt x="141" y="1"/>
                      <a:pt x="138" y="0"/>
                      <a:pt x="135" y="0"/>
                    </a:cubicBezTo>
                    <a:cubicBezTo>
                      <a:pt x="135" y="0"/>
                      <a:pt x="135" y="0"/>
                      <a:pt x="135" y="0"/>
                    </a:cubicBezTo>
                    <a:cubicBezTo>
                      <a:pt x="13" y="0"/>
                      <a:pt x="13" y="0"/>
                      <a:pt x="13" y="0"/>
                    </a:cubicBezTo>
                    <a:cubicBezTo>
                      <a:pt x="6" y="0"/>
                      <a:pt x="0" y="6"/>
                      <a:pt x="0" y="13"/>
                    </a:cubicBezTo>
                    <a:cubicBezTo>
                      <a:pt x="0" y="52"/>
                      <a:pt x="0" y="52"/>
                      <a:pt x="0" y="52"/>
                    </a:cubicBezTo>
                    <a:cubicBezTo>
                      <a:pt x="0" y="55"/>
                      <a:pt x="2" y="57"/>
                      <a:pt x="5" y="57"/>
                    </a:cubicBezTo>
                    <a:cubicBezTo>
                      <a:pt x="7" y="57"/>
                      <a:pt x="9" y="55"/>
                      <a:pt x="9" y="52"/>
                    </a:cubicBezTo>
                    <a:cubicBezTo>
                      <a:pt x="9" y="13"/>
                      <a:pt x="9" y="13"/>
                      <a:pt x="9" y="13"/>
                    </a:cubicBezTo>
                    <a:cubicBezTo>
                      <a:pt x="9" y="11"/>
                      <a:pt x="11" y="10"/>
                      <a:pt x="13" y="10"/>
                    </a:cubicBezTo>
                    <a:cubicBezTo>
                      <a:pt x="130" y="10"/>
                      <a:pt x="130" y="10"/>
                      <a:pt x="130" y="10"/>
                    </a:cubicBezTo>
                    <a:cubicBezTo>
                      <a:pt x="130" y="45"/>
                      <a:pt x="130" y="45"/>
                      <a:pt x="130" y="45"/>
                    </a:cubicBezTo>
                    <a:cubicBezTo>
                      <a:pt x="130" y="48"/>
                      <a:pt x="132" y="50"/>
                      <a:pt x="135" y="50"/>
                    </a:cubicBezTo>
                    <a:cubicBezTo>
                      <a:pt x="171" y="50"/>
                      <a:pt x="171" y="50"/>
                      <a:pt x="171" y="50"/>
                    </a:cubicBezTo>
                    <a:cubicBezTo>
                      <a:pt x="171" y="225"/>
                      <a:pt x="171" y="225"/>
                      <a:pt x="171" y="225"/>
                    </a:cubicBezTo>
                    <a:cubicBezTo>
                      <a:pt x="171" y="227"/>
                      <a:pt x="170" y="228"/>
                      <a:pt x="168" y="228"/>
                    </a:cubicBezTo>
                    <a:cubicBezTo>
                      <a:pt x="13" y="228"/>
                      <a:pt x="13" y="228"/>
                      <a:pt x="13" y="228"/>
                    </a:cubicBezTo>
                    <a:cubicBezTo>
                      <a:pt x="11" y="228"/>
                      <a:pt x="9" y="227"/>
                      <a:pt x="9" y="225"/>
                    </a:cubicBezTo>
                    <a:cubicBezTo>
                      <a:pt x="9" y="196"/>
                      <a:pt x="9" y="196"/>
                      <a:pt x="9" y="196"/>
                    </a:cubicBezTo>
                    <a:cubicBezTo>
                      <a:pt x="9" y="193"/>
                      <a:pt x="7" y="191"/>
                      <a:pt x="5" y="191"/>
                    </a:cubicBezTo>
                    <a:cubicBezTo>
                      <a:pt x="2" y="191"/>
                      <a:pt x="0" y="193"/>
                      <a:pt x="0" y="196"/>
                    </a:cubicBezTo>
                    <a:cubicBezTo>
                      <a:pt x="0" y="225"/>
                      <a:pt x="0" y="225"/>
                      <a:pt x="0" y="225"/>
                    </a:cubicBezTo>
                    <a:cubicBezTo>
                      <a:pt x="0" y="232"/>
                      <a:pt x="6" y="238"/>
                      <a:pt x="13" y="238"/>
                    </a:cubicBezTo>
                    <a:cubicBezTo>
                      <a:pt x="168" y="238"/>
                      <a:pt x="168" y="238"/>
                      <a:pt x="168" y="238"/>
                    </a:cubicBezTo>
                    <a:cubicBezTo>
                      <a:pt x="175" y="238"/>
                      <a:pt x="181" y="232"/>
                      <a:pt x="181" y="225"/>
                    </a:cubicBezTo>
                    <a:cubicBezTo>
                      <a:pt x="181" y="46"/>
                      <a:pt x="181" y="46"/>
                      <a:pt x="181" y="46"/>
                    </a:cubicBezTo>
                    <a:cubicBezTo>
                      <a:pt x="181" y="46"/>
                      <a:pt x="181" y="45"/>
                      <a:pt x="181" y="45"/>
                    </a:cubicBezTo>
                    <a:close/>
                    <a:moveTo>
                      <a:pt x="139" y="13"/>
                    </a:moveTo>
                    <a:cubicBezTo>
                      <a:pt x="167" y="41"/>
                      <a:pt x="167" y="41"/>
                      <a:pt x="167" y="41"/>
                    </a:cubicBezTo>
                    <a:cubicBezTo>
                      <a:pt x="139" y="41"/>
                      <a:pt x="139" y="41"/>
                      <a:pt x="139" y="41"/>
                    </a:cubicBezTo>
                    <a:lnTo>
                      <a:pt x="139"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44">
                <a:extLst>
                  <a:ext uri="{FF2B5EF4-FFF2-40B4-BE49-F238E27FC236}">
                    <a16:creationId xmlns:a16="http://schemas.microsoft.com/office/drawing/2014/main" id="{CAD4BAF7-7222-8B5D-6497-E26834E469EE}"/>
                  </a:ext>
                </a:extLst>
              </p:cNvPr>
              <p:cNvSpPr>
                <a:spLocks noEditPoints="1"/>
              </p:cNvSpPr>
              <p:nvPr/>
            </p:nvSpPr>
            <p:spPr bwMode="auto">
              <a:xfrm>
                <a:off x="4608513" y="7523163"/>
                <a:ext cx="360362" cy="360363"/>
              </a:xfrm>
              <a:custGeom>
                <a:avLst/>
                <a:gdLst>
                  <a:gd name="T0" fmla="*/ 95 w 147"/>
                  <a:gd name="T1" fmla="*/ 104 h 147"/>
                  <a:gd name="T2" fmla="*/ 147 w 147"/>
                  <a:gd name="T3" fmla="*/ 52 h 147"/>
                  <a:gd name="T4" fmla="*/ 95 w 147"/>
                  <a:gd name="T5" fmla="*/ 0 h 147"/>
                  <a:gd name="T6" fmla="*/ 43 w 147"/>
                  <a:gd name="T7" fmla="*/ 52 h 147"/>
                  <a:gd name="T8" fmla="*/ 55 w 147"/>
                  <a:gd name="T9" fmla="*/ 85 h 147"/>
                  <a:gd name="T10" fmla="*/ 2 w 147"/>
                  <a:gd name="T11" fmla="*/ 139 h 147"/>
                  <a:gd name="T12" fmla="*/ 2 w 147"/>
                  <a:gd name="T13" fmla="*/ 145 h 147"/>
                  <a:gd name="T14" fmla="*/ 5 w 147"/>
                  <a:gd name="T15" fmla="*/ 147 h 147"/>
                  <a:gd name="T16" fmla="*/ 8 w 147"/>
                  <a:gd name="T17" fmla="*/ 145 h 147"/>
                  <a:gd name="T18" fmla="*/ 62 w 147"/>
                  <a:gd name="T19" fmla="*/ 92 h 147"/>
                  <a:gd name="T20" fmla="*/ 95 w 147"/>
                  <a:gd name="T21" fmla="*/ 104 h 147"/>
                  <a:gd name="T22" fmla="*/ 95 w 147"/>
                  <a:gd name="T23" fmla="*/ 9 h 147"/>
                  <a:gd name="T24" fmla="*/ 138 w 147"/>
                  <a:gd name="T25" fmla="*/ 52 h 147"/>
                  <a:gd name="T26" fmla="*/ 95 w 147"/>
                  <a:gd name="T27" fmla="*/ 94 h 147"/>
                  <a:gd name="T28" fmla="*/ 52 w 147"/>
                  <a:gd name="T29" fmla="*/ 52 h 147"/>
                  <a:gd name="T30" fmla="*/ 95 w 147"/>
                  <a:gd name="T31" fmla="*/ 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47">
                    <a:moveTo>
                      <a:pt x="95" y="104"/>
                    </a:moveTo>
                    <a:cubicBezTo>
                      <a:pt x="124" y="104"/>
                      <a:pt x="147" y="81"/>
                      <a:pt x="147" y="52"/>
                    </a:cubicBezTo>
                    <a:cubicBezTo>
                      <a:pt x="147" y="23"/>
                      <a:pt x="124" y="0"/>
                      <a:pt x="95" y="0"/>
                    </a:cubicBezTo>
                    <a:cubicBezTo>
                      <a:pt x="66" y="0"/>
                      <a:pt x="43" y="23"/>
                      <a:pt x="43" y="52"/>
                    </a:cubicBezTo>
                    <a:cubicBezTo>
                      <a:pt x="43" y="65"/>
                      <a:pt x="47" y="76"/>
                      <a:pt x="55" y="85"/>
                    </a:cubicBezTo>
                    <a:cubicBezTo>
                      <a:pt x="2" y="139"/>
                      <a:pt x="2" y="139"/>
                      <a:pt x="2" y="139"/>
                    </a:cubicBezTo>
                    <a:cubicBezTo>
                      <a:pt x="0" y="141"/>
                      <a:pt x="0" y="144"/>
                      <a:pt x="2" y="145"/>
                    </a:cubicBezTo>
                    <a:cubicBezTo>
                      <a:pt x="2" y="146"/>
                      <a:pt x="4" y="147"/>
                      <a:pt x="5" y="147"/>
                    </a:cubicBezTo>
                    <a:cubicBezTo>
                      <a:pt x="6" y="147"/>
                      <a:pt x="7" y="146"/>
                      <a:pt x="8" y="145"/>
                    </a:cubicBezTo>
                    <a:cubicBezTo>
                      <a:pt x="62" y="92"/>
                      <a:pt x="62" y="92"/>
                      <a:pt x="62" y="92"/>
                    </a:cubicBezTo>
                    <a:cubicBezTo>
                      <a:pt x="71" y="99"/>
                      <a:pt x="82" y="104"/>
                      <a:pt x="95" y="104"/>
                    </a:cubicBezTo>
                    <a:close/>
                    <a:moveTo>
                      <a:pt x="95" y="9"/>
                    </a:moveTo>
                    <a:cubicBezTo>
                      <a:pt x="119" y="9"/>
                      <a:pt x="138" y="28"/>
                      <a:pt x="138" y="52"/>
                    </a:cubicBezTo>
                    <a:cubicBezTo>
                      <a:pt x="138" y="75"/>
                      <a:pt x="119" y="94"/>
                      <a:pt x="95" y="94"/>
                    </a:cubicBezTo>
                    <a:cubicBezTo>
                      <a:pt x="72" y="94"/>
                      <a:pt x="52" y="75"/>
                      <a:pt x="52" y="52"/>
                    </a:cubicBezTo>
                    <a:cubicBezTo>
                      <a:pt x="52" y="28"/>
                      <a:pt x="72" y="9"/>
                      <a:pt x="9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Rectangle 11">
              <a:extLst>
                <a:ext uri="{FF2B5EF4-FFF2-40B4-BE49-F238E27FC236}">
                  <a16:creationId xmlns:a16="http://schemas.microsoft.com/office/drawing/2014/main" id="{263432FF-F01D-697D-09C5-262AB2C1D3B1}"/>
                </a:ext>
              </a:extLst>
            </p:cNvPr>
            <p:cNvSpPr/>
            <p:nvPr/>
          </p:nvSpPr>
          <p:spPr>
            <a:xfrm>
              <a:off x="5442569" y="3555001"/>
              <a:ext cx="951772" cy="1442462"/>
            </a:xfrm>
            <a:prstGeom prst="rect">
              <a:avLst/>
            </a:prstGeom>
            <a:solidFill>
              <a:schemeClr val="bg1"/>
            </a:solidFill>
            <a:ln w="19050">
              <a:solidFill>
                <a:srgbClr val="10253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0253F"/>
                  </a:solidFill>
                  <a:effectLst/>
                  <a:uLnTx/>
                  <a:uFillTx/>
                  <a:latin typeface="Calibri" panose="020F0502020204030204" pitchFamily="34" charset="0"/>
                  <a:ea typeface="+mn-ea"/>
                  <a:cs typeface="Calibri" panose="020F0502020204030204" pitchFamily="34" charset="0"/>
                </a:rPr>
                <a:t>IEVS analyzes &amp; sorts fallout cases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0253F"/>
                </a:solidFill>
                <a:effectLst/>
                <a:uLnTx/>
                <a:uFillTx/>
                <a:latin typeface="Calibri" panose="020F0502020204030204" pitchFamily="34" charset="0"/>
                <a:ea typeface="+mn-ea"/>
                <a:cs typeface="Calibri" panose="020F0502020204030204" pitchFamily="34" charset="0"/>
              </a:endParaRPr>
            </a:p>
          </p:txBody>
        </p:sp>
        <p:sp>
          <p:nvSpPr>
            <p:cNvPr id="13" name="Arrow: Right 12">
              <a:extLst>
                <a:ext uri="{FF2B5EF4-FFF2-40B4-BE49-F238E27FC236}">
                  <a16:creationId xmlns:a16="http://schemas.microsoft.com/office/drawing/2014/main" id="{47D27E1C-5DFE-758D-AC48-BFD0B302F16E}"/>
                </a:ext>
              </a:extLst>
            </p:cNvPr>
            <p:cNvSpPr/>
            <p:nvPr/>
          </p:nvSpPr>
          <p:spPr>
            <a:xfrm>
              <a:off x="5269352" y="4080635"/>
              <a:ext cx="257807" cy="375049"/>
            </a:xfrm>
            <a:prstGeom prst="rightArrow">
              <a:avLst/>
            </a:prstGeom>
            <a:solidFill>
              <a:schemeClr val="bg1"/>
            </a:solid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7307D8F2-811D-3441-C5FB-275D5C15BA7F}"/>
                </a:ext>
              </a:extLst>
            </p:cNvPr>
            <p:cNvGrpSpPr/>
            <p:nvPr/>
          </p:nvGrpSpPr>
          <p:grpSpPr>
            <a:xfrm>
              <a:off x="5712735" y="3625965"/>
              <a:ext cx="411440" cy="409881"/>
              <a:chOff x="12195175" y="960438"/>
              <a:chExt cx="419100" cy="417512"/>
            </a:xfrm>
            <a:solidFill>
              <a:srgbClr val="10253F"/>
            </a:solidFill>
          </p:grpSpPr>
          <p:sp>
            <p:nvSpPr>
              <p:cNvPr id="15" name="Freeform 515">
                <a:extLst>
                  <a:ext uri="{FF2B5EF4-FFF2-40B4-BE49-F238E27FC236}">
                    <a16:creationId xmlns:a16="http://schemas.microsoft.com/office/drawing/2014/main" id="{7B253527-4C7C-30C4-7218-A79DC292D726}"/>
                  </a:ext>
                </a:extLst>
              </p:cNvPr>
              <p:cNvSpPr>
                <a:spLocks noEditPoints="1"/>
              </p:cNvSpPr>
              <p:nvPr/>
            </p:nvSpPr>
            <p:spPr bwMode="auto">
              <a:xfrm>
                <a:off x="12195175" y="960438"/>
                <a:ext cx="419100" cy="357187"/>
              </a:xfrm>
              <a:custGeom>
                <a:avLst/>
                <a:gdLst>
                  <a:gd name="T0" fmla="*/ 221 w 235"/>
                  <a:gd name="T1" fmla="*/ 24 h 200"/>
                  <a:gd name="T2" fmla="*/ 67 w 235"/>
                  <a:gd name="T3" fmla="*/ 24 h 200"/>
                  <a:gd name="T4" fmla="*/ 49 w 235"/>
                  <a:gd name="T5" fmla="*/ 0 h 200"/>
                  <a:gd name="T6" fmla="*/ 14 w 235"/>
                  <a:gd name="T7" fmla="*/ 0 h 200"/>
                  <a:gd name="T8" fmla="*/ 0 w 235"/>
                  <a:gd name="T9" fmla="*/ 14 h 200"/>
                  <a:gd name="T10" fmla="*/ 0 w 235"/>
                  <a:gd name="T11" fmla="*/ 186 h 200"/>
                  <a:gd name="T12" fmla="*/ 14 w 235"/>
                  <a:gd name="T13" fmla="*/ 200 h 200"/>
                  <a:gd name="T14" fmla="*/ 45 w 235"/>
                  <a:gd name="T15" fmla="*/ 200 h 200"/>
                  <a:gd name="T16" fmla="*/ 50 w 235"/>
                  <a:gd name="T17" fmla="*/ 195 h 200"/>
                  <a:gd name="T18" fmla="*/ 45 w 235"/>
                  <a:gd name="T19" fmla="*/ 190 h 200"/>
                  <a:gd name="T20" fmla="*/ 14 w 235"/>
                  <a:gd name="T21" fmla="*/ 190 h 200"/>
                  <a:gd name="T22" fmla="*/ 10 w 235"/>
                  <a:gd name="T23" fmla="*/ 186 h 200"/>
                  <a:gd name="T24" fmla="*/ 10 w 235"/>
                  <a:gd name="T25" fmla="*/ 66 h 200"/>
                  <a:gd name="T26" fmla="*/ 226 w 235"/>
                  <a:gd name="T27" fmla="*/ 66 h 200"/>
                  <a:gd name="T28" fmla="*/ 226 w 235"/>
                  <a:gd name="T29" fmla="*/ 186 h 200"/>
                  <a:gd name="T30" fmla="*/ 221 w 235"/>
                  <a:gd name="T31" fmla="*/ 190 h 200"/>
                  <a:gd name="T32" fmla="*/ 193 w 235"/>
                  <a:gd name="T33" fmla="*/ 190 h 200"/>
                  <a:gd name="T34" fmla="*/ 189 w 235"/>
                  <a:gd name="T35" fmla="*/ 195 h 200"/>
                  <a:gd name="T36" fmla="*/ 193 w 235"/>
                  <a:gd name="T37" fmla="*/ 200 h 200"/>
                  <a:gd name="T38" fmla="*/ 221 w 235"/>
                  <a:gd name="T39" fmla="*/ 200 h 200"/>
                  <a:gd name="T40" fmla="*/ 235 w 235"/>
                  <a:gd name="T41" fmla="*/ 186 h 200"/>
                  <a:gd name="T42" fmla="*/ 235 w 235"/>
                  <a:gd name="T43" fmla="*/ 38 h 200"/>
                  <a:gd name="T44" fmla="*/ 221 w 235"/>
                  <a:gd name="T45" fmla="*/ 24 h 200"/>
                  <a:gd name="T46" fmla="*/ 14 w 235"/>
                  <a:gd name="T47" fmla="*/ 10 h 200"/>
                  <a:gd name="T48" fmla="*/ 49 w 235"/>
                  <a:gd name="T49" fmla="*/ 10 h 200"/>
                  <a:gd name="T50" fmla="*/ 59 w 235"/>
                  <a:gd name="T51" fmla="*/ 30 h 200"/>
                  <a:gd name="T52" fmla="*/ 63 w 235"/>
                  <a:gd name="T53" fmla="*/ 33 h 200"/>
                  <a:gd name="T54" fmla="*/ 221 w 235"/>
                  <a:gd name="T55" fmla="*/ 33 h 200"/>
                  <a:gd name="T56" fmla="*/ 226 w 235"/>
                  <a:gd name="T57" fmla="*/ 38 h 200"/>
                  <a:gd name="T58" fmla="*/ 226 w 235"/>
                  <a:gd name="T59" fmla="*/ 56 h 200"/>
                  <a:gd name="T60" fmla="*/ 10 w 235"/>
                  <a:gd name="T61" fmla="*/ 56 h 200"/>
                  <a:gd name="T62" fmla="*/ 10 w 235"/>
                  <a:gd name="T63" fmla="*/ 14 h 200"/>
                  <a:gd name="T64" fmla="*/ 14 w 235"/>
                  <a:gd name="T65"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200">
                    <a:moveTo>
                      <a:pt x="221" y="24"/>
                    </a:moveTo>
                    <a:cubicBezTo>
                      <a:pt x="67" y="24"/>
                      <a:pt x="67" y="24"/>
                      <a:pt x="67" y="24"/>
                    </a:cubicBezTo>
                    <a:cubicBezTo>
                      <a:pt x="57" y="0"/>
                      <a:pt x="52" y="0"/>
                      <a:pt x="49" y="0"/>
                    </a:cubicBezTo>
                    <a:cubicBezTo>
                      <a:pt x="14" y="0"/>
                      <a:pt x="14" y="0"/>
                      <a:pt x="14" y="0"/>
                    </a:cubicBezTo>
                    <a:cubicBezTo>
                      <a:pt x="7" y="0"/>
                      <a:pt x="0" y="7"/>
                      <a:pt x="0" y="14"/>
                    </a:cubicBezTo>
                    <a:cubicBezTo>
                      <a:pt x="0" y="186"/>
                      <a:pt x="0" y="186"/>
                      <a:pt x="0" y="186"/>
                    </a:cubicBezTo>
                    <a:cubicBezTo>
                      <a:pt x="0" y="194"/>
                      <a:pt x="7" y="200"/>
                      <a:pt x="14" y="200"/>
                    </a:cubicBezTo>
                    <a:cubicBezTo>
                      <a:pt x="45" y="200"/>
                      <a:pt x="45" y="200"/>
                      <a:pt x="45" y="200"/>
                    </a:cubicBezTo>
                    <a:cubicBezTo>
                      <a:pt x="48" y="200"/>
                      <a:pt x="50" y="198"/>
                      <a:pt x="50" y="195"/>
                    </a:cubicBezTo>
                    <a:cubicBezTo>
                      <a:pt x="50" y="192"/>
                      <a:pt x="48" y="190"/>
                      <a:pt x="45" y="190"/>
                    </a:cubicBezTo>
                    <a:cubicBezTo>
                      <a:pt x="14" y="190"/>
                      <a:pt x="14" y="190"/>
                      <a:pt x="14" y="190"/>
                    </a:cubicBezTo>
                    <a:cubicBezTo>
                      <a:pt x="12" y="190"/>
                      <a:pt x="10" y="188"/>
                      <a:pt x="10" y="186"/>
                    </a:cubicBezTo>
                    <a:cubicBezTo>
                      <a:pt x="10" y="66"/>
                      <a:pt x="10" y="66"/>
                      <a:pt x="10" y="66"/>
                    </a:cubicBezTo>
                    <a:cubicBezTo>
                      <a:pt x="226" y="66"/>
                      <a:pt x="226" y="66"/>
                      <a:pt x="226" y="66"/>
                    </a:cubicBezTo>
                    <a:cubicBezTo>
                      <a:pt x="226" y="186"/>
                      <a:pt x="226" y="186"/>
                      <a:pt x="226" y="186"/>
                    </a:cubicBezTo>
                    <a:cubicBezTo>
                      <a:pt x="226" y="188"/>
                      <a:pt x="224" y="190"/>
                      <a:pt x="221" y="190"/>
                    </a:cubicBezTo>
                    <a:cubicBezTo>
                      <a:pt x="193" y="190"/>
                      <a:pt x="193" y="190"/>
                      <a:pt x="193" y="190"/>
                    </a:cubicBezTo>
                    <a:cubicBezTo>
                      <a:pt x="191" y="190"/>
                      <a:pt x="189" y="192"/>
                      <a:pt x="189" y="195"/>
                    </a:cubicBezTo>
                    <a:cubicBezTo>
                      <a:pt x="189" y="198"/>
                      <a:pt x="191" y="200"/>
                      <a:pt x="193" y="200"/>
                    </a:cubicBezTo>
                    <a:cubicBezTo>
                      <a:pt x="221" y="200"/>
                      <a:pt x="221" y="200"/>
                      <a:pt x="221" y="200"/>
                    </a:cubicBezTo>
                    <a:cubicBezTo>
                      <a:pt x="229" y="200"/>
                      <a:pt x="235" y="194"/>
                      <a:pt x="235" y="186"/>
                    </a:cubicBezTo>
                    <a:cubicBezTo>
                      <a:pt x="235" y="38"/>
                      <a:pt x="235" y="38"/>
                      <a:pt x="235" y="38"/>
                    </a:cubicBezTo>
                    <a:cubicBezTo>
                      <a:pt x="235" y="30"/>
                      <a:pt x="229" y="24"/>
                      <a:pt x="221" y="24"/>
                    </a:cubicBezTo>
                    <a:close/>
                    <a:moveTo>
                      <a:pt x="14" y="10"/>
                    </a:moveTo>
                    <a:cubicBezTo>
                      <a:pt x="49" y="10"/>
                      <a:pt x="49" y="10"/>
                      <a:pt x="49" y="10"/>
                    </a:cubicBezTo>
                    <a:cubicBezTo>
                      <a:pt x="51" y="12"/>
                      <a:pt x="56" y="21"/>
                      <a:pt x="59" y="30"/>
                    </a:cubicBezTo>
                    <a:cubicBezTo>
                      <a:pt x="60" y="32"/>
                      <a:pt x="61" y="33"/>
                      <a:pt x="63" y="33"/>
                    </a:cubicBezTo>
                    <a:cubicBezTo>
                      <a:pt x="221" y="33"/>
                      <a:pt x="221" y="33"/>
                      <a:pt x="221" y="33"/>
                    </a:cubicBezTo>
                    <a:cubicBezTo>
                      <a:pt x="224" y="33"/>
                      <a:pt x="226" y="36"/>
                      <a:pt x="226" y="38"/>
                    </a:cubicBezTo>
                    <a:cubicBezTo>
                      <a:pt x="226" y="56"/>
                      <a:pt x="226" y="56"/>
                      <a:pt x="226" y="56"/>
                    </a:cubicBezTo>
                    <a:cubicBezTo>
                      <a:pt x="10" y="56"/>
                      <a:pt x="10" y="56"/>
                      <a:pt x="10" y="56"/>
                    </a:cubicBezTo>
                    <a:cubicBezTo>
                      <a:pt x="10" y="14"/>
                      <a:pt x="10" y="14"/>
                      <a:pt x="10" y="14"/>
                    </a:cubicBezTo>
                    <a:cubicBezTo>
                      <a:pt x="10" y="12"/>
                      <a:pt x="12" y="10"/>
                      <a:pt x="14"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516">
                <a:extLst>
                  <a:ext uri="{FF2B5EF4-FFF2-40B4-BE49-F238E27FC236}">
                    <a16:creationId xmlns:a16="http://schemas.microsoft.com/office/drawing/2014/main" id="{9E7C3B5A-B865-3541-1397-39E7CCEDDEF3}"/>
                  </a:ext>
                </a:extLst>
              </p:cNvPr>
              <p:cNvSpPr>
                <a:spLocks noEditPoints="1"/>
              </p:cNvSpPr>
              <p:nvPr/>
            </p:nvSpPr>
            <p:spPr bwMode="auto">
              <a:xfrm>
                <a:off x="12368213" y="1230313"/>
                <a:ext cx="85725" cy="77787"/>
              </a:xfrm>
              <a:custGeom>
                <a:avLst/>
                <a:gdLst>
                  <a:gd name="T0" fmla="*/ 31 w 48"/>
                  <a:gd name="T1" fmla="*/ 1 h 44"/>
                  <a:gd name="T2" fmla="*/ 23 w 48"/>
                  <a:gd name="T3" fmla="*/ 0 h 44"/>
                  <a:gd name="T4" fmla="*/ 3 w 48"/>
                  <a:gd name="T5" fmla="*/ 13 h 44"/>
                  <a:gd name="T6" fmla="*/ 3 w 48"/>
                  <a:gd name="T7" fmla="*/ 30 h 44"/>
                  <a:gd name="T8" fmla="*/ 15 w 48"/>
                  <a:gd name="T9" fmla="*/ 42 h 44"/>
                  <a:gd name="T10" fmla="*/ 23 w 48"/>
                  <a:gd name="T11" fmla="*/ 44 h 44"/>
                  <a:gd name="T12" fmla="*/ 43 w 48"/>
                  <a:gd name="T13" fmla="*/ 30 h 44"/>
                  <a:gd name="T14" fmla="*/ 31 w 48"/>
                  <a:gd name="T15" fmla="*/ 1 h 44"/>
                  <a:gd name="T16" fmla="*/ 35 w 48"/>
                  <a:gd name="T17" fmla="*/ 26 h 44"/>
                  <a:gd name="T18" fmla="*/ 23 w 48"/>
                  <a:gd name="T19" fmla="*/ 34 h 44"/>
                  <a:gd name="T20" fmla="*/ 18 w 48"/>
                  <a:gd name="T21" fmla="*/ 33 h 44"/>
                  <a:gd name="T22" fmla="*/ 11 w 48"/>
                  <a:gd name="T23" fmla="*/ 26 h 44"/>
                  <a:gd name="T24" fmla="*/ 11 w 48"/>
                  <a:gd name="T25" fmla="*/ 17 h 44"/>
                  <a:gd name="T26" fmla="*/ 23 w 48"/>
                  <a:gd name="T27" fmla="*/ 9 h 44"/>
                  <a:gd name="T28" fmla="*/ 28 w 48"/>
                  <a:gd name="T29" fmla="*/ 10 h 44"/>
                  <a:gd name="T30" fmla="*/ 35 w 48"/>
                  <a:gd name="T31"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4">
                    <a:moveTo>
                      <a:pt x="31" y="1"/>
                    </a:moveTo>
                    <a:cubicBezTo>
                      <a:pt x="29" y="0"/>
                      <a:pt x="26" y="0"/>
                      <a:pt x="23" y="0"/>
                    </a:cubicBezTo>
                    <a:cubicBezTo>
                      <a:pt x="14" y="0"/>
                      <a:pt x="6" y="5"/>
                      <a:pt x="3" y="13"/>
                    </a:cubicBezTo>
                    <a:cubicBezTo>
                      <a:pt x="0" y="19"/>
                      <a:pt x="0" y="25"/>
                      <a:pt x="3" y="30"/>
                    </a:cubicBezTo>
                    <a:cubicBezTo>
                      <a:pt x="5" y="36"/>
                      <a:pt x="9" y="40"/>
                      <a:pt x="15" y="42"/>
                    </a:cubicBezTo>
                    <a:cubicBezTo>
                      <a:pt x="17" y="43"/>
                      <a:pt x="20" y="44"/>
                      <a:pt x="23" y="44"/>
                    </a:cubicBezTo>
                    <a:cubicBezTo>
                      <a:pt x="32" y="44"/>
                      <a:pt x="40" y="38"/>
                      <a:pt x="43" y="30"/>
                    </a:cubicBezTo>
                    <a:cubicBezTo>
                      <a:pt x="48" y="19"/>
                      <a:pt x="43" y="6"/>
                      <a:pt x="31" y="1"/>
                    </a:cubicBezTo>
                    <a:close/>
                    <a:moveTo>
                      <a:pt x="35" y="26"/>
                    </a:moveTo>
                    <a:cubicBezTo>
                      <a:pt x="33" y="31"/>
                      <a:pt x="28" y="34"/>
                      <a:pt x="23" y="34"/>
                    </a:cubicBezTo>
                    <a:cubicBezTo>
                      <a:pt x="21" y="34"/>
                      <a:pt x="20" y="34"/>
                      <a:pt x="18" y="33"/>
                    </a:cubicBezTo>
                    <a:cubicBezTo>
                      <a:pt x="15" y="32"/>
                      <a:pt x="13" y="30"/>
                      <a:pt x="11" y="26"/>
                    </a:cubicBezTo>
                    <a:cubicBezTo>
                      <a:pt x="10" y="23"/>
                      <a:pt x="10" y="20"/>
                      <a:pt x="11" y="17"/>
                    </a:cubicBezTo>
                    <a:cubicBezTo>
                      <a:pt x="13" y="12"/>
                      <a:pt x="18" y="9"/>
                      <a:pt x="23" y="9"/>
                    </a:cubicBezTo>
                    <a:cubicBezTo>
                      <a:pt x="25" y="9"/>
                      <a:pt x="26" y="9"/>
                      <a:pt x="28" y="10"/>
                    </a:cubicBezTo>
                    <a:cubicBezTo>
                      <a:pt x="34" y="13"/>
                      <a:pt x="37" y="20"/>
                      <a:pt x="35"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517">
                <a:extLst>
                  <a:ext uri="{FF2B5EF4-FFF2-40B4-BE49-F238E27FC236}">
                    <a16:creationId xmlns:a16="http://schemas.microsoft.com/office/drawing/2014/main" id="{C9256440-4A09-F2D0-0117-3B05A6B5E598}"/>
                  </a:ext>
                </a:extLst>
              </p:cNvPr>
              <p:cNvSpPr>
                <a:spLocks noEditPoints="1"/>
              </p:cNvSpPr>
              <p:nvPr/>
            </p:nvSpPr>
            <p:spPr bwMode="auto">
              <a:xfrm>
                <a:off x="12299950" y="1160463"/>
                <a:ext cx="219075" cy="217487"/>
              </a:xfrm>
              <a:custGeom>
                <a:avLst/>
                <a:gdLst>
                  <a:gd name="T0" fmla="*/ 108 w 122"/>
                  <a:gd name="T1" fmla="*/ 65 h 122"/>
                  <a:gd name="T2" fmla="*/ 119 w 122"/>
                  <a:gd name="T3" fmla="*/ 50 h 122"/>
                  <a:gd name="T4" fmla="*/ 115 w 122"/>
                  <a:gd name="T5" fmla="*/ 29 h 122"/>
                  <a:gd name="T6" fmla="*/ 97 w 122"/>
                  <a:gd name="T7" fmla="*/ 30 h 122"/>
                  <a:gd name="T8" fmla="*/ 95 w 122"/>
                  <a:gd name="T9" fmla="*/ 12 h 122"/>
                  <a:gd name="T10" fmla="*/ 85 w 122"/>
                  <a:gd name="T11" fmla="*/ 3 h 122"/>
                  <a:gd name="T12" fmla="*/ 71 w 122"/>
                  <a:gd name="T13" fmla="*/ 2 h 122"/>
                  <a:gd name="T14" fmla="*/ 57 w 122"/>
                  <a:gd name="T15" fmla="*/ 13 h 122"/>
                  <a:gd name="T16" fmla="*/ 45 w 122"/>
                  <a:gd name="T17" fmla="*/ 0 h 122"/>
                  <a:gd name="T18" fmla="*/ 36 w 122"/>
                  <a:gd name="T19" fmla="*/ 3 h 122"/>
                  <a:gd name="T20" fmla="*/ 27 w 122"/>
                  <a:gd name="T21" fmla="*/ 12 h 122"/>
                  <a:gd name="T22" fmla="*/ 24 w 122"/>
                  <a:gd name="T23" fmla="*/ 30 h 122"/>
                  <a:gd name="T24" fmla="*/ 7 w 122"/>
                  <a:gd name="T25" fmla="*/ 29 h 122"/>
                  <a:gd name="T26" fmla="*/ 3 w 122"/>
                  <a:gd name="T27" fmla="*/ 38 h 122"/>
                  <a:gd name="T28" fmla="*/ 3 w 122"/>
                  <a:gd name="T29" fmla="*/ 50 h 122"/>
                  <a:gd name="T30" fmla="*/ 14 w 122"/>
                  <a:gd name="T31" fmla="*/ 65 h 122"/>
                  <a:gd name="T32" fmla="*/ 1 w 122"/>
                  <a:gd name="T33" fmla="*/ 77 h 122"/>
                  <a:gd name="T34" fmla="*/ 4 w 122"/>
                  <a:gd name="T35" fmla="*/ 85 h 122"/>
                  <a:gd name="T36" fmla="*/ 13 w 122"/>
                  <a:gd name="T37" fmla="*/ 95 h 122"/>
                  <a:gd name="T38" fmla="*/ 31 w 122"/>
                  <a:gd name="T39" fmla="*/ 97 h 122"/>
                  <a:gd name="T40" fmla="*/ 30 w 122"/>
                  <a:gd name="T41" fmla="*/ 115 h 122"/>
                  <a:gd name="T42" fmla="*/ 46 w 122"/>
                  <a:gd name="T43" fmla="*/ 121 h 122"/>
                  <a:gd name="T44" fmla="*/ 51 w 122"/>
                  <a:gd name="T45" fmla="*/ 119 h 122"/>
                  <a:gd name="T46" fmla="*/ 65 w 122"/>
                  <a:gd name="T47" fmla="*/ 108 h 122"/>
                  <a:gd name="T48" fmla="*/ 77 w 122"/>
                  <a:gd name="T49" fmla="*/ 121 h 122"/>
                  <a:gd name="T50" fmla="*/ 95 w 122"/>
                  <a:gd name="T51" fmla="*/ 109 h 122"/>
                  <a:gd name="T52" fmla="*/ 97 w 122"/>
                  <a:gd name="T53" fmla="*/ 91 h 122"/>
                  <a:gd name="T54" fmla="*/ 115 w 122"/>
                  <a:gd name="T55" fmla="*/ 92 h 122"/>
                  <a:gd name="T56" fmla="*/ 121 w 122"/>
                  <a:gd name="T57" fmla="*/ 76 h 122"/>
                  <a:gd name="T58" fmla="*/ 110 w 122"/>
                  <a:gd name="T59" fmla="*/ 81 h 122"/>
                  <a:gd name="T60" fmla="*/ 97 w 122"/>
                  <a:gd name="T61" fmla="*/ 81 h 122"/>
                  <a:gd name="T62" fmla="*/ 83 w 122"/>
                  <a:gd name="T63" fmla="*/ 91 h 122"/>
                  <a:gd name="T64" fmla="*/ 85 w 122"/>
                  <a:gd name="T65" fmla="*/ 108 h 122"/>
                  <a:gd name="T66" fmla="*/ 72 w 122"/>
                  <a:gd name="T67" fmla="*/ 100 h 122"/>
                  <a:gd name="T68" fmla="*/ 55 w 122"/>
                  <a:gd name="T69" fmla="*/ 98 h 122"/>
                  <a:gd name="T70" fmla="*/ 44 w 122"/>
                  <a:gd name="T71" fmla="*/ 111 h 122"/>
                  <a:gd name="T72" fmla="*/ 37 w 122"/>
                  <a:gd name="T73" fmla="*/ 108 h 122"/>
                  <a:gd name="T74" fmla="*/ 39 w 122"/>
                  <a:gd name="T75" fmla="*/ 91 h 122"/>
                  <a:gd name="T76" fmla="*/ 25 w 122"/>
                  <a:gd name="T77" fmla="*/ 81 h 122"/>
                  <a:gd name="T78" fmla="*/ 12 w 122"/>
                  <a:gd name="T79" fmla="*/ 82 h 122"/>
                  <a:gd name="T80" fmla="*/ 11 w 122"/>
                  <a:gd name="T81" fmla="*/ 78 h 122"/>
                  <a:gd name="T82" fmla="*/ 23 w 122"/>
                  <a:gd name="T83" fmla="*/ 67 h 122"/>
                  <a:gd name="T84" fmla="*/ 21 w 122"/>
                  <a:gd name="T85" fmla="*/ 50 h 122"/>
                  <a:gd name="T86" fmla="*/ 12 w 122"/>
                  <a:gd name="T87" fmla="*/ 41 h 122"/>
                  <a:gd name="T88" fmla="*/ 13 w 122"/>
                  <a:gd name="T89" fmla="*/ 37 h 122"/>
                  <a:gd name="T90" fmla="*/ 30 w 122"/>
                  <a:gd name="T91" fmla="*/ 38 h 122"/>
                  <a:gd name="T92" fmla="*/ 40 w 122"/>
                  <a:gd name="T93" fmla="*/ 25 h 122"/>
                  <a:gd name="T94" fmla="*/ 40 w 122"/>
                  <a:gd name="T95" fmla="*/ 12 h 122"/>
                  <a:gd name="T96" fmla="*/ 44 w 122"/>
                  <a:gd name="T97" fmla="*/ 10 h 122"/>
                  <a:gd name="T98" fmla="*/ 55 w 122"/>
                  <a:gd name="T99" fmla="*/ 23 h 122"/>
                  <a:gd name="T100" fmla="*/ 72 w 122"/>
                  <a:gd name="T101" fmla="*/ 21 h 122"/>
                  <a:gd name="T102" fmla="*/ 81 w 122"/>
                  <a:gd name="T103" fmla="*/ 12 h 122"/>
                  <a:gd name="T104" fmla="*/ 81 w 122"/>
                  <a:gd name="T105" fmla="*/ 25 h 122"/>
                  <a:gd name="T106" fmla="*/ 92 w 122"/>
                  <a:gd name="T107" fmla="*/ 38 h 122"/>
                  <a:gd name="T108" fmla="*/ 108 w 122"/>
                  <a:gd name="T109" fmla="*/ 37 h 122"/>
                  <a:gd name="T110" fmla="*/ 101 w 122"/>
                  <a:gd name="T111" fmla="*/ 50 h 122"/>
                  <a:gd name="T112" fmla="*/ 98 w 122"/>
                  <a:gd name="T113" fmla="*/ 66 h 122"/>
                  <a:gd name="T114" fmla="*/ 111 w 122"/>
                  <a:gd name="T115" fmla="*/ 7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 h="122">
                    <a:moveTo>
                      <a:pt x="119" y="71"/>
                    </a:moveTo>
                    <a:cubicBezTo>
                      <a:pt x="108" y="65"/>
                      <a:pt x="108" y="65"/>
                      <a:pt x="108" y="65"/>
                    </a:cubicBezTo>
                    <a:cubicBezTo>
                      <a:pt x="108" y="62"/>
                      <a:pt x="108" y="59"/>
                      <a:pt x="108" y="56"/>
                    </a:cubicBezTo>
                    <a:cubicBezTo>
                      <a:pt x="119" y="50"/>
                      <a:pt x="119" y="50"/>
                      <a:pt x="119" y="50"/>
                    </a:cubicBezTo>
                    <a:cubicBezTo>
                      <a:pt x="121" y="49"/>
                      <a:pt x="122" y="47"/>
                      <a:pt x="121" y="45"/>
                    </a:cubicBezTo>
                    <a:cubicBezTo>
                      <a:pt x="120" y="39"/>
                      <a:pt x="118" y="34"/>
                      <a:pt x="115" y="29"/>
                    </a:cubicBezTo>
                    <a:cubicBezTo>
                      <a:pt x="114" y="27"/>
                      <a:pt x="111" y="26"/>
                      <a:pt x="109" y="27"/>
                    </a:cubicBezTo>
                    <a:cubicBezTo>
                      <a:pt x="97" y="30"/>
                      <a:pt x="97" y="30"/>
                      <a:pt x="97" y="30"/>
                    </a:cubicBezTo>
                    <a:cubicBezTo>
                      <a:pt x="95" y="28"/>
                      <a:pt x="93" y="26"/>
                      <a:pt x="91" y="24"/>
                    </a:cubicBezTo>
                    <a:cubicBezTo>
                      <a:pt x="95" y="12"/>
                      <a:pt x="95" y="12"/>
                      <a:pt x="95" y="12"/>
                    </a:cubicBezTo>
                    <a:cubicBezTo>
                      <a:pt x="95" y="10"/>
                      <a:pt x="94" y="8"/>
                      <a:pt x="92" y="7"/>
                    </a:cubicBezTo>
                    <a:cubicBezTo>
                      <a:pt x="90" y="5"/>
                      <a:pt x="87" y="4"/>
                      <a:pt x="85" y="3"/>
                    </a:cubicBezTo>
                    <a:cubicBezTo>
                      <a:pt x="82" y="2"/>
                      <a:pt x="79" y="1"/>
                      <a:pt x="76" y="0"/>
                    </a:cubicBezTo>
                    <a:cubicBezTo>
                      <a:pt x="74" y="0"/>
                      <a:pt x="72" y="1"/>
                      <a:pt x="71" y="2"/>
                    </a:cubicBezTo>
                    <a:cubicBezTo>
                      <a:pt x="65" y="13"/>
                      <a:pt x="65" y="13"/>
                      <a:pt x="65" y="13"/>
                    </a:cubicBezTo>
                    <a:cubicBezTo>
                      <a:pt x="62" y="13"/>
                      <a:pt x="59" y="13"/>
                      <a:pt x="57" y="13"/>
                    </a:cubicBezTo>
                    <a:cubicBezTo>
                      <a:pt x="50" y="2"/>
                      <a:pt x="50" y="2"/>
                      <a:pt x="50" y="2"/>
                    </a:cubicBezTo>
                    <a:cubicBezTo>
                      <a:pt x="49" y="1"/>
                      <a:pt x="47" y="0"/>
                      <a:pt x="45" y="0"/>
                    </a:cubicBezTo>
                    <a:cubicBezTo>
                      <a:pt x="42" y="1"/>
                      <a:pt x="40" y="2"/>
                      <a:pt x="37" y="3"/>
                    </a:cubicBezTo>
                    <a:cubicBezTo>
                      <a:pt x="36" y="3"/>
                      <a:pt x="36" y="3"/>
                      <a:pt x="36" y="3"/>
                    </a:cubicBezTo>
                    <a:cubicBezTo>
                      <a:pt x="34" y="4"/>
                      <a:pt x="31" y="6"/>
                      <a:pt x="29" y="7"/>
                    </a:cubicBezTo>
                    <a:cubicBezTo>
                      <a:pt x="27" y="8"/>
                      <a:pt x="26" y="10"/>
                      <a:pt x="27" y="12"/>
                    </a:cubicBezTo>
                    <a:cubicBezTo>
                      <a:pt x="30" y="24"/>
                      <a:pt x="30" y="24"/>
                      <a:pt x="30" y="24"/>
                    </a:cubicBezTo>
                    <a:cubicBezTo>
                      <a:pt x="28" y="26"/>
                      <a:pt x="26" y="28"/>
                      <a:pt x="24" y="30"/>
                    </a:cubicBezTo>
                    <a:cubicBezTo>
                      <a:pt x="12" y="27"/>
                      <a:pt x="12" y="27"/>
                      <a:pt x="12" y="27"/>
                    </a:cubicBezTo>
                    <a:cubicBezTo>
                      <a:pt x="10" y="26"/>
                      <a:pt x="8" y="27"/>
                      <a:pt x="7" y="29"/>
                    </a:cubicBezTo>
                    <a:cubicBezTo>
                      <a:pt x="6" y="31"/>
                      <a:pt x="5" y="34"/>
                      <a:pt x="3" y="36"/>
                    </a:cubicBezTo>
                    <a:cubicBezTo>
                      <a:pt x="3" y="38"/>
                      <a:pt x="3" y="38"/>
                      <a:pt x="3" y="38"/>
                    </a:cubicBezTo>
                    <a:cubicBezTo>
                      <a:pt x="2" y="40"/>
                      <a:pt x="1" y="43"/>
                      <a:pt x="0" y="45"/>
                    </a:cubicBezTo>
                    <a:cubicBezTo>
                      <a:pt x="0" y="47"/>
                      <a:pt x="1" y="49"/>
                      <a:pt x="3" y="50"/>
                    </a:cubicBezTo>
                    <a:cubicBezTo>
                      <a:pt x="14" y="57"/>
                      <a:pt x="14" y="57"/>
                      <a:pt x="14" y="57"/>
                    </a:cubicBezTo>
                    <a:cubicBezTo>
                      <a:pt x="13" y="59"/>
                      <a:pt x="13" y="62"/>
                      <a:pt x="14" y="65"/>
                    </a:cubicBezTo>
                    <a:cubicBezTo>
                      <a:pt x="3" y="71"/>
                      <a:pt x="3" y="71"/>
                      <a:pt x="3" y="71"/>
                    </a:cubicBezTo>
                    <a:cubicBezTo>
                      <a:pt x="1" y="72"/>
                      <a:pt x="0" y="75"/>
                      <a:pt x="1" y="77"/>
                    </a:cubicBezTo>
                    <a:cubicBezTo>
                      <a:pt x="1" y="79"/>
                      <a:pt x="2" y="82"/>
                      <a:pt x="3" y="84"/>
                    </a:cubicBezTo>
                    <a:cubicBezTo>
                      <a:pt x="4" y="85"/>
                      <a:pt x="4" y="85"/>
                      <a:pt x="4" y="85"/>
                    </a:cubicBezTo>
                    <a:cubicBezTo>
                      <a:pt x="5" y="88"/>
                      <a:pt x="6" y="90"/>
                      <a:pt x="7" y="92"/>
                    </a:cubicBezTo>
                    <a:cubicBezTo>
                      <a:pt x="8" y="94"/>
                      <a:pt x="11" y="95"/>
                      <a:pt x="13" y="95"/>
                    </a:cubicBezTo>
                    <a:cubicBezTo>
                      <a:pt x="25" y="91"/>
                      <a:pt x="25" y="91"/>
                      <a:pt x="25" y="91"/>
                    </a:cubicBezTo>
                    <a:cubicBezTo>
                      <a:pt x="27" y="93"/>
                      <a:pt x="28" y="95"/>
                      <a:pt x="31" y="97"/>
                    </a:cubicBezTo>
                    <a:cubicBezTo>
                      <a:pt x="27" y="109"/>
                      <a:pt x="27" y="109"/>
                      <a:pt x="27" y="109"/>
                    </a:cubicBezTo>
                    <a:cubicBezTo>
                      <a:pt x="27" y="111"/>
                      <a:pt x="28" y="113"/>
                      <a:pt x="30" y="115"/>
                    </a:cubicBezTo>
                    <a:cubicBezTo>
                      <a:pt x="32" y="116"/>
                      <a:pt x="35" y="117"/>
                      <a:pt x="37" y="118"/>
                    </a:cubicBezTo>
                    <a:cubicBezTo>
                      <a:pt x="40" y="119"/>
                      <a:pt x="43" y="120"/>
                      <a:pt x="46" y="121"/>
                    </a:cubicBezTo>
                    <a:cubicBezTo>
                      <a:pt x="46" y="121"/>
                      <a:pt x="46" y="121"/>
                      <a:pt x="47" y="121"/>
                    </a:cubicBezTo>
                    <a:cubicBezTo>
                      <a:pt x="48" y="121"/>
                      <a:pt x="50" y="120"/>
                      <a:pt x="51" y="119"/>
                    </a:cubicBezTo>
                    <a:cubicBezTo>
                      <a:pt x="57" y="108"/>
                      <a:pt x="57" y="108"/>
                      <a:pt x="57" y="108"/>
                    </a:cubicBezTo>
                    <a:cubicBezTo>
                      <a:pt x="60" y="108"/>
                      <a:pt x="63" y="108"/>
                      <a:pt x="65" y="108"/>
                    </a:cubicBezTo>
                    <a:cubicBezTo>
                      <a:pt x="72" y="119"/>
                      <a:pt x="72" y="119"/>
                      <a:pt x="72" y="119"/>
                    </a:cubicBezTo>
                    <a:cubicBezTo>
                      <a:pt x="73" y="121"/>
                      <a:pt x="75" y="122"/>
                      <a:pt x="77" y="121"/>
                    </a:cubicBezTo>
                    <a:cubicBezTo>
                      <a:pt x="82" y="119"/>
                      <a:pt x="88" y="117"/>
                      <a:pt x="93" y="114"/>
                    </a:cubicBezTo>
                    <a:cubicBezTo>
                      <a:pt x="95" y="113"/>
                      <a:pt x="95" y="111"/>
                      <a:pt x="95" y="109"/>
                    </a:cubicBezTo>
                    <a:cubicBezTo>
                      <a:pt x="92" y="97"/>
                      <a:pt x="92" y="97"/>
                      <a:pt x="92" y="97"/>
                    </a:cubicBezTo>
                    <a:cubicBezTo>
                      <a:pt x="94" y="95"/>
                      <a:pt x="96" y="93"/>
                      <a:pt x="97" y="91"/>
                    </a:cubicBezTo>
                    <a:cubicBezTo>
                      <a:pt x="110" y="94"/>
                      <a:pt x="110" y="94"/>
                      <a:pt x="110" y="94"/>
                    </a:cubicBezTo>
                    <a:cubicBezTo>
                      <a:pt x="112" y="95"/>
                      <a:pt x="114" y="94"/>
                      <a:pt x="115" y="92"/>
                    </a:cubicBezTo>
                    <a:cubicBezTo>
                      <a:pt x="116" y="89"/>
                      <a:pt x="118" y="87"/>
                      <a:pt x="119" y="84"/>
                    </a:cubicBezTo>
                    <a:cubicBezTo>
                      <a:pt x="120" y="82"/>
                      <a:pt x="121" y="79"/>
                      <a:pt x="121" y="76"/>
                    </a:cubicBezTo>
                    <a:cubicBezTo>
                      <a:pt x="122" y="74"/>
                      <a:pt x="121" y="72"/>
                      <a:pt x="119" y="71"/>
                    </a:cubicBezTo>
                    <a:close/>
                    <a:moveTo>
                      <a:pt x="110" y="81"/>
                    </a:moveTo>
                    <a:cubicBezTo>
                      <a:pt x="109" y="82"/>
                      <a:pt x="109" y="83"/>
                      <a:pt x="108" y="84"/>
                    </a:cubicBezTo>
                    <a:cubicBezTo>
                      <a:pt x="97" y="81"/>
                      <a:pt x="97" y="81"/>
                      <a:pt x="97" y="81"/>
                    </a:cubicBezTo>
                    <a:cubicBezTo>
                      <a:pt x="95" y="81"/>
                      <a:pt x="93" y="81"/>
                      <a:pt x="92" y="83"/>
                    </a:cubicBezTo>
                    <a:cubicBezTo>
                      <a:pt x="89" y="86"/>
                      <a:pt x="87" y="89"/>
                      <a:pt x="83" y="91"/>
                    </a:cubicBezTo>
                    <a:cubicBezTo>
                      <a:pt x="82" y="92"/>
                      <a:pt x="81" y="94"/>
                      <a:pt x="82" y="96"/>
                    </a:cubicBezTo>
                    <a:cubicBezTo>
                      <a:pt x="85" y="108"/>
                      <a:pt x="85" y="108"/>
                      <a:pt x="85" y="108"/>
                    </a:cubicBezTo>
                    <a:cubicBezTo>
                      <a:pt x="83" y="109"/>
                      <a:pt x="80" y="110"/>
                      <a:pt x="78" y="111"/>
                    </a:cubicBezTo>
                    <a:cubicBezTo>
                      <a:pt x="72" y="100"/>
                      <a:pt x="72" y="100"/>
                      <a:pt x="72" y="100"/>
                    </a:cubicBezTo>
                    <a:cubicBezTo>
                      <a:pt x="71" y="99"/>
                      <a:pt x="69" y="98"/>
                      <a:pt x="67" y="98"/>
                    </a:cubicBezTo>
                    <a:cubicBezTo>
                      <a:pt x="63" y="99"/>
                      <a:pt x="59" y="99"/>
                      <a:pt x="55" y="98"/>
                    </a:cubicBezTo>
                    <a:cubicBezTo>
                      <a:pt x="53" y="98"/>
                      <a:pt x="51" y="99"/>
                      <a:pt x="50" y="100"/>
                    </a:cubicBezTo>
                    <a:cubicBezTo>
                      <a:pt x="44" y="111"/>
                      <a:pt x="44" y="111"/>
                      <a:pt x="44" y="111"/>
                    </a:cubicBezTo>
                    <a:cubicBezTo>
                      <a:pt x="43" y="111"/>
                      <a:pt x="42" y="110"/>
                      <a:pt x="41" y="110"/>
                    </a:cubicBezTo>
                    <a:cubicBezTo>
                      <a:pt x="40" y="109"/>
                      <a:pt x="39" y="109"/>
                      <a:pt x="37" y="108"/>
                    </a:cubicBezTo>
                    <a:cubicBezTo>
                      <a:pt x="41" y="96"/>
                      <a:pt x="41" y="96"/>
                      <a:pt x="41" y="96"/>
                    </a:cubicBezTo>
                    <a:cubicBezTo>
                      <a:pt x="41" y="95"/>
                      <a:pt x="40" y="93"/>
                      <a:pt x="39" y="91"/>
                    </a:cubicBezTo>
                    <a:cubicBezTo>
                      <a:pt x="36" y="89"/>
                      <a:pt x="33" y="86"/>
                      <a:pt x="30" y="83"/>
                    </a:cubicBezTo>
                    <a:cubicBezTo>
                      <a:pt x="29" y="82"/>
                      <a:pt x="27" y="81"/>
                      <a:pt x="25" y="81"/>
                    </a:cubicBezTo>
                    <a:cubicBezTo>
                      <a:pt x="14" y="85"/>
                      <a:pt x="14" y="85"/>
                      <a:pt x="14" y="85"/>
                    </a:cubicBezTo>
                    <a:cubicBezTo>
                      <a:pt x="13" y="84"/>
                      <a:pt x="13" y="83"/>
                      <a:pt x="12" y="82"/>
                    </a:cubicBezTo>
                    <a:cubicBezTo>
                      <a:pt x="12" y="81"/>
                      <a:pt x="12" y="81"/>
                      <a:pt x="12" y="81"/>
                    </a:cubicBezTo>
                    <a:cubicBezTo>
                      <a:pt x="11" y="80"/>
                      <a:pt x="11" y="79"/>
                      <a:pt x="11" y="78"/>
                    </a:cubicBezTo>
                    <a:cubicBezTo>
                      <a:pt x="21" y="72"/>
                      <a:pt x="21" y="72"/>
                      <a:pt x="21" y="72"/>
                    </a:cubicBezTo>
                    <a:cubicBezTo>
                      <a:pt x="23" y="71"/>
                      <a:pt x="24" y="69"/>
                      <a:pt x="23" y="67"/>
                    </a:cubicBezTo>
                    <a:cubicBezTo>
                      <a:pt x="23" y="63"/>
                      <a:pt x="23" y="59"/>
                      <a:pt x="23" y="55"/>
                    </a:cubicBezTo>
                    <a:cubicBezTo>
                      <a:pt x="24" y="53"/>
                      <a:pt x="23" y="51"/>
                      <a:pt x="21" y="50"/>
                    </a:cubicBezTo>
                    <a:cubicBezTo>
                      <a:pt x="11" y="44"/>
                      <a:pt x="11" y="44"/>
                      <a:pt x="11" y="44"/>
                    </a:cubicBezTo>
                    <a:cubicBezTo>
                      <a:pt x="11" y="43"/>
                      <a:pt x="11" y="42"/>
                      <a:pt x="12" y="41"/>
                    </a:cubicBezTo>
                    <a:cubicBezTo>
                      <a:pt x="12" y="40"/>
                      <a:pt x="12" y="40"/>
                      <a:pt x="12" y="40"/>
                    </a:cubicBezTo>
                    <a:cubicBezTo>
                      <a:pt x="13" y="39"/>
                      <a:pt x="13" y="38"/>
                      <a:pt x="13" y="37"/>
                    </a:cubicBezTo>
                    <a:cubicBezTo>
                      <a:pt x="25" y="40"/>
                      <a:pt x="25" y="40"/>
                      <a:pt x="25" y="40"/>
                    </a:cubicBezTo>
                    <a:cubicBezTo>
                      <a:pt x="27" y="41"/>
                      <a:pt x="29" y="40"/>
                      <a:pt x="30" y="38"/>
                    </a:cubicBezTo>
                    <a:cubicBezTo>
                      <a:pt x="32" y="35"/>
                      <a:pt x="35" y="32"/>
                      <a:pt x="38" y="30"/>
                    </a:cubicBezTo>
                    <a:cubicBezTo>
                      <a:pt x="40" y="29"/>
                      <a:pt x="41" y="27"/>
                      <a:pt x="40" y="25"/>
                    </a:cubicBezTo>
                    <a:cubicBezTo>
                      <a:pt x="37" y="13"/>
                      <a:pt x="37" y="13"/>
                      <a:pt x="37" y="13"/>
                    </a:cubicBezTo>
                    <a:cubicBezTo>
                      <a:pt x="38" y="13"/>
                      <a:pt x="39" y="12"/>
                      <a:pt x="40" y="12"/>
                    </a:cubicBezTo>
                    <a:cubicBezTo>
                      <a:pt x="41" y="12"/>
                      <a:pt x="41" y="12"/>
                      <a:pt x="41" y="12"/>
                    </a:cubicBezTo>
                    <a:cubicBezTo>
                      <a:pt x="42" y="11"/>
                      <a:pt x="43" y="11"/>
                      <a:pt x="44" y="10"/>
                    </a:cubicBezTo>
                    <a:cubicBezTo>
                      <a:pt x="50" y="21"/>
                      <a:pt x="50" y="21"/>
                      <a:pt x="50" y="21"/>
                    </a:cubicBezTo>
                    <a:cubicBezTo>
                      <a:pt x="51" y="23"/>
                      <a:pt x="53" y="23"/>
                      <a:pt x="55" y="23"/>
                    </a:cubicBezTo>
                    <a:cubicBezTo>
                      <a:pt x="59" y="23"/>
                      <a:pt x="63" y="22"/>
                      <a:pt x="67" y="23"/>
                    </a:cubicBezTo>
                    <a:cubicBezTo>
                      <a:pt x="69" y="23"/>
                      <a:pt x="71" y="22"/>
                      <a:pt x="72" y="21"/>
                    </a:cubicBezTo>
                    <a:cubicBezTo>
                      <a:pt x="77" y="10"/>
                      <a:pt x="77" y="10"/>
                      <a:pt x="77" y="10"/>
                    </a:cubicBezTo>
                    <a:cubicBezTo>
                      <a:pt x="79" y="11"/>
                      <a:pt x="80" y="11"/>
                      <a:pt x="81" y="12"/>
                    </a:cubicBezTo>
                    <a:cubicBezTo>
                      <a:pt x="82" y="12"/>
                      <a:pt x="83" y="13"/>
                      <a:pt x="84" y="13"/>
                    </a:cubicBezTo>
                    <a:cubicBezTo>
                      <a:pt x="81" y="25"/>
                      <a:pt x="81" y="25"/>
                      <a:pt x="81" y="25"/>
                    </a:cubicBezTo>
                    <a:cubicBezTo>
                      <a:pt x="81" y="27"/>
                      <a:pt x="82" y="29"/>
                      <a:pt x="83" y="30"/>
                    </a:cubicBezTo>
                    <a:cubicBezTo>
                      <a:pt x="86" y="32"/>
                      <a:pt x="89" y="35"/>
                      <a:pt x="92" y="38"/>
                    </a:cubicBezTo>
                    <a:cubicBezTo>
                      <a:pt x="93" y="40"/>
                      <a:pt x="95" y="40"/>
                      <a:pt x="97" y="40"/>
                    </a:cubicBezTo>
                    <a:cubicBezTo>
                      <a:pt x="108" y="37"/>
                      <a:pt x="108" y="37"/>
                      <a:pt x="108" y="37"/>
                    </a:cubicBezTo>
                    <a:cubicBezTo>
                      <a:pt x="109" y="39"/>
                      <a:pt x="110" y="41"/>
                      <a:pt x="111" y="44"/>
                    </a:cubicBezTo>
                    <a:cubicBezTo>
                      <a:pt x="101" y="50"/>
                      <a:pt x="101" y="50"/>
                      <a:pt x="101" y="50"/>
                    </a:cubicBezTo>
                    <a:cubicBezTo>
                      <a:pt x="99" y="51"/>
                      <a:pt x="98" y="53"/>
                      <a:pt x="98" y="55"/>
                    </a:cubicBezTo>
                    <a:cubicBezTo>
                      <a:pt x="99" y="58"/>
                      <a:pt x="99" y="62"/>
                      <a:pt x="98" y="66"/>
                    </a:cubicBezTo>
                    <a:cubicBezTo>
                      <a:pt x="98" y="68"/>
                      <a:pt x="99" y="70"/>
                      <a:pt x="101" y="71"/>
                    </a:cubicBezTo>
                    <a:cubicBezTo>
                      <a:pt x="111" y="77"/>
                      <a:pt x="111" y="77"/>
                      <a:pt x="111" y="77"/>
                    </a:cubicBezTo>
                    <a:cubicBezTo>
                      <a:pt x="111" y="78"/>
                      <a:pt x="110" y="80"/>
                      <a:pt x="110" y="8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Rectangle 17">
              <a:extLst>
                <a:ext uri="{FF2B5EF4-FFF2-40B4-BE49-F238E27FC236}">
                  <a16:creationId xmlns:a16="http://schemas.microsoft.com/office/drawing/2014/main" id="{E5DB8C9D-4577-0202-3603-ED9950B1BA57}"/>
                </a:ext>
              </a:extLst>
            </p:cNvPr>
            <p:cNvSpPr/>
            <p:nvPr/>
          </p:nvSpPr>
          <p:spPr>
            <a:xfrm>
              <a:off x="6485923" y="3553964"/>
              <a:ext cx="951772" cy="1442462"/>
            </a:xfrm>
            <a:prstGeom prst="rect">
              <a:avLst/>
            </a:prstGeom>
            <a:solidFill>
              <a:schemeClr val="bg1"/>
            </a:solidFill>
            <a:ln w="19050">
              <a:solidFill>
                <a:srgbClr val="10253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0253F"/>
                  </a:solidFill>
                  <a:effectLst/>
                  <a:uLnTx/>
                  <a:uFillTx/>
                  <a:latin typeface="Calibri" panose="020F0502020204030204" pitchFamily="34" charset="0"/>
                  <a:ea typeface="+mn-ea"/>
                  <a:cs typeface="Calibri" panose="020F0502020204030204" pitchFamily="34" charset="0"/>
                </a:rPr>
                <a:t>Cases identified as eligible, likely eligible, likely ineligible</a:t>
              </a:r>
            </a:p>
          </p:txBody>
        </p:sp>
        <p:sp>
          <p:nvSpPr>
            <p:cNvPr id="19" name="Arrow: Right 18">
              <a:extLst>
                <a:ext uri="{FF2B5EF4-FFF2-40B4-BE49-F238E27FC236}">
                  <a16:creationId xmlns:a16="http://schemas.microsoft.com/office/drawing/2014/main" id="{8EBBBEF2-7A75-DE3F-A5F1-16BC284F8FEC}"/>
                </a:ext>
              </a:extLst>
            </p:cNvPr>
            <p:cNvSpPr/>
            <p:nvPr/>
          </p:nvSpPr>
          <p:spPr>
            <a:xfrm>
              <a:off x="6311391" y="4081594"/>
              <a:ext cx="257807" cy="375049"/>
            </a:xfrm>
            <a:prstGeom prst="rightArrow">
              <a:avLst/>
            </a:prstGeom>
            <a:solidFill>
              <a:schemeClr val="bg1"/>
            </a:solid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0" name="Group 19">
              <a:extLst>
                <a:ext uri="{FF2B5EF4-FFF2-40B4-BE49-F238E27FC236}">
                  <a16:creationId xmlns:a16="http://schemas.microsoft.com/office/drawing/2014/main" id="{C4D439CD-5171-BBAB-C45E-CD83958DD7BC}"/>
                </a:ext>
              </a:extLst>
            </p:cNvPr>
            <p:cNvGrpSpPr/>
            <p:nvPr/>
          </p:nvGrpSpPr>
          <p:grpSpPr>
            <a:xfrm>
              <a:off x="6742753" y="3649058"/>
              <a:ext cx="425021" cy="425021"/>
              <a:chOff x="10948988" y="2659063"/>
              <a:chExt cx="614362" cy="614362"/>
            </a:xfrm>
            <a:solidFill>
              <a:srgbClr val="10253F"/>
            </a:solidFill>
          </p:grpSpPr>
          <p:sp>
            <p:nvSpPr>
              <p:cNvPr id="21" name="Freeform 112">
                <a:extLst>
                  <a:ext uri="{FF2B5EF4-FFF2-40B4-BE49-F238E27FC236}">
                    <a16:creationId xmlns:a16="http://schemas.microsoft.com/office/drawing/2014/main" id="{BABC7953-EDE6-ABE8-16B7-D027311614F4}"/>
                  </a:ext>
                </a:extLst>
              </p:cNvPr>
              <p:cNvSpPr>
                <a:spLocks noEditPoints="1"/>
              </p:cNvSpPr>
              <p:nvPr/>
            </p:nvSpPr>
            <p:spPr bwMode="auto">
              <a:xfrm>
                <a:off x="10948988" y="2659063"/>
                <a:ext cx="614362" cy="614362"/>
              </a:xfrm>
              <a:custGeom>
                <a:avLst/>
                <a:gdLst>
                  <a:gd name="T0" fmla="*/ 1246 w 3483"/>
                  <a:gd name="T1" fmla="*/ 2263 h 3483"/>
                  <a:gd name="T2" fmla="*/ 1059 w 3483"/>
                  <a:gd name="T3" fmla="*/ 2432 h 3483"/>
                  <a:gd name="T4" fmla="*/ 986 w 3483"/>
                  <a:gd name="T5" fmla="*/ 2683 h 3483"/>
                  <a:gd name="T6" fmla="*/ 1307 w 3483"/>
                  <a:gd name="T7" fmla="*/ 3026 h 3483"/>
                  <a:gd name="T8" fmla="*/ 1668 w 3483"/>
                  <a:gd name="T9" fmla="*/ 2861 h 3483"/>
                  <a:gd name="T10" fmla="*/ 2092 w 3483"/>
                  <a:gd name="T11" fmla="*/ 3052 h 3483"/>
                  <a:gd name="T12" fmla="*/ 2491 w 3483"/>
                  <a:gd name="T13" fmla="*/ 2872 h 3483"/>
                  <a:gd name="T14" fmla="*/ 2443 w 3483"/>
                  <a:gd name="T15" fmla="*/ 2476 h 3483"/>
                  <a:gd name="T16" fmla="*/ 2275 w 3483"/>
                  <a:gd name="T17" fmla="*/ 2288 h 3483"/>
                  <a:gd name="T18" fmla="*/ 2023 w 3483"/>
                  <a:gd name="T19" fmla="*/ 2215 h 3483"/>
                  <a:gd name="T20" fmla="*/ 1394 w 3483"/>
                  <a:gd name="T21" fmla="*/ 430 h 3483"/>
                  <a:gd name="T22" fmla="*/ 988 w 3483"/>
                  <a:gd name="T23" fmla="*/ 614 h 3483"/>
                  <a:gd name="T24" fmla="*/ 666 w 3483"/>
                  <a:gd name="T25" fmla="*/ 915 h 3483"/>
                  <a:gd name="T26" fmla="*/ 457 w 3483"/>
                  <a:gd name="T27" fmla="*/ 1307 h 3483"/>
                  <a:gd name="T28" fmla="*/ 622 w 3483"/>
                  <a:gd name="T29" fmla="*/ 1667 h 3483"/>
                  <a:gd name="T30" fmla="*/ 432 w 3483"/>
                  <a:gd name="T31" fmla="*/ 2093 h 3483"/>
                  <a:gd name="T32" fmla="*/ 614 w 3483"/>
                  <a:gd name="T33" fmla="*/ 2495 h 3483"/>
                  <a:gd name="T34" fmla="*/ 844 w 3483"/>
                  <a:gd name="T35" fmla="*/ 2682 h 3483"/>
                  <a:gd name="T36" fmla="*/ 915 w 3483"/>
                  <a:gd name="T37" fmla="*/ 2386 h 3483"/>
                  <a:gd name="T38" fmla="*/ 1112 w 3483"/>
                  <a:gd name="T39" fmla="*/ 2166 h 3483"/>
                  <a:gd name="T40" fmla="*/ 1396 w 3483"/>
                  <a:gd name="T41" fmla="*/ 2062 h 3483"/>
                  <a:gd name="T42" fmla="*/ 2214 w 3483"/>
                  <a:gd name="T43" fmla="*/ 2087 h 3483"/>
                  <a:gd name="T44" fmla="*/ 2470 w 3483"/>
                  <a:gd name="T45" fmla="*/ 2240 h 3483"/>
                  <a:gd name="T46" fmla="*/ 2625 w 3483"/>
                  <a:gd name="T47" fmla="*/ 2495 h 3483"/>
                  <a:gd name="T48" fmla="*/ 2715 w 3483"/>
                  <a:gd name="T49" fmla="*/ 2685 h 3483"/>
                  <a:gd name="T50" fmla="*/ 2962 w 3483"/>
                  <a:gd name="T51" fmla="*/ 2334 h 3483"/>
                  <a:gd name="T52" fmla="*/ 3086 w 3483"/>
                  <a:gd name="T53" fmla="*/ 1912 h 3483"/>
                  <a:gd name="T54" fmla="*/ 3087 w 3483"/>
                  <a:gd name="T55" fmla="*/ 1574 h 3483"/>
                  <a:gd name="T56" fmla="*/ 2958 w 3483"/>
                  <a:gd name="T57" fmla="*/ 1143 h 3483"/>
                  <a:gd name="T58" fmla="*/ 2703 w 3483"/>
                  <a:gd name="T59" fmla="*/ 785 h 3483"/>
                  <a:gd name="T60" fmla="*/ 2346 w 3483"/>
                  <a:gd name="T61" fmla="*/ 527 h 3483"/>
                  <a:gd name="T62" fmla="*/ 1916 w 3483"/>
                  <a:gd name="T63" fmla="*/ 396 h 3483"/>
                  <a:gd name="T64" fmla="*/ 1667 w 3483"/>
                  <a:gd name="T65" fmla="*/ 0 h 3483"/>
                  <a:gd name="T66" fmla="*/ 2115 w 3483"/>
                  <a:gd name="T67" fmla="*/ 278 h 3483"/>
                  <a:gd name="T68" fmla="*/ 2553 w 3483"/>
                  <a:gd name="T69" fmla="*/ 469 h 3483"/>
                  <a:gd name="T70" fmla="*/ 2907 w 3483"/>
                  <a:gd name="T71" fmla="*/ 782 h 3483"/>
                  <a:gd name="T72" fmla="*/ 3148 w 3483"/>
                  <a:gd name="T73" fmla="*/ 1191 h 3483"/>
                  <a:gd name="T74" fmla="*/ 3251 w 3483"/>
                  <a:gd name="T75" fmla="*/ 1668 h 3483"/>
                  <a:gd name="T76" fmla="*/ 3227 w 3483"/>
                  <a:gd name="T77" fmla="*/ 2019 h 3483"/>
                  <a:gd name="T78" fmla="*/ 3064 w 3483"/>
                  <a:gd name="T79" fmla="*/ 2470 h 3483"/>
                  <a:gd name="T80" fmla="*/ 2774 w 3483"/>
                  <a:gd name="T81" fmla="*/ 2841 h 3483"/>
                  <a:gd name="T82" fmla="*/ 2384 w 3483"/>
                  <a:gd name="T83" fmla="*/ 3108 h 3483"/>
                  <a:gd name="T84" fmla="*/ 1922 w 3483"/>
                  <a:gd name="T85" fmla="*/ 3242 h 3483"/>
                  <a:gd name="T86" fmla="*/ 1567 w 3483"/>
                  <a:gd name="T87" fmla="*/ 3243 h 3483"/>
                  <a:gd name="T88" fmla="*/ 1102 w 3483"/>
                  <a:gd name="T89" fmla="*/ 3110 h 3483"/>
                  <a:gd name="T90" fmla="*/ 710 w 3483"/>
                  <a:gd name="T91" fmla="*/ 2844 h 3483"/>
                  <a:gd name="T92" fmla="*/ 419 w 3483"/>
                  <a:gd name="T93" fmla="*/ 2472 h 3483"/>
                  <a:gd name="T94" fmla="*/ 255 w 3483"/>
                  <a:gd name="T95" fmla="*/ 2020 h 3483"/>
                  <a:gd name="T96" fmla="*/ 232 w 3483"/>
                  <a:gd name="T97" fmla="*/ 1668 h 3483"/>
                  <a:gd name="T98" fmla="*/ 336 w 3483"/>
                  <a:gd name="T99" fmla="*/ 1189 h 3483"/>
                  <a:gd name="T100" fmla="*/ 578 w 3483"/>
                  <a:gd name="T101" fmla="*/ 780 h 3483"/>
                  <a:gd name="T102" fmla="*/ 933 w 3483"/>
                  <a:gd name="T103" fmla="*/ 467 h 3483"/>
                  <a:gd name="T104" fmla="*/ 1373 w 3483"/>
                  <a:gd name="T105" fmla="*/ 275 h 3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83" h="3483">
                    <a:moveTo>
                      <a:pt x="1453" y="2215"/>
                    </a:moveTo>
                    <a:lnTo>
                      <a:pt x="1398" y="2219"/>
                    </a:lnTo>
                    <a:lnTo>
                      <a:pt x="1346" y="2228"/>
                    </a:lnTo>
                    <a:lnTo>
                      <a:pt x="1295" y="2243"/>
                    </a:lnTo>
                    <a:lnTo>
                      <a:pt x="1246" y="2263"/>
                    </a:lnTo>
                    <a:lnTo>
                      <a:pt x="1202" y="2288"/>
                    </a:lnTo>
                    <a:lnTo>
                      <a:pt x="1160" y="2318"/>
                    </a:lnTo>
                    <a:lnTo>
                      <a:pt x="1122" y="2352"/>
                    </a:lnTo>
                    <a:lnTo>
                      <a:pt x="1088" y="2390"/>
                    </a:lnTo>
                    <a:lnTo>
                      <a:pt x="1059" y="2432"/>
                    </a:lnTo>
                    <a:lnTo>
                      <a:pt x="1033" y="2476"/>
                    </a:lnTo>
                    <a:lnTo>
                      <a:pt x="1013" y="2525"/>
                    </a:lnTo>
                    <a:lnTo>
                      <a:pt x="998" y="2575"/>
                    </a:lnTo>
                    <a:lnTo>
                      <a:pt x="989" y="2628"/>
                    </a:lnTo>
                    <a:lnTo>
                      <a:pt x="986" y="2683"/>
                    </a:lnTo>
                    <a:lnTo>
                      <a:pt x="986" y="2868"/>
                    </a:lnTo>
                    <a:lnTo>
                      <a:pt x="1062" y="2915"/>
                    </a:lnTo>
                    <a:lnTo>
                      <a:pt x="1140" y="2957"/>
                    </a:lnTo>
                    <a:lnTo>
                      <a:pt x="1222" y="2994"/>
                    </a:lnTo>
                    <a:lnTo>
                      <a:pt x="1307" y="3026"/>
                    </a:lnTo>
                    <a:lnTo>
                      <a:pt x="1393" y="3052"/>
                    </a:lnTo>
                    <a:lnTo>
                      <a:pt x="1483" y="3072"/>
                    </a:lnTo>
                    <a:lnTo>
                      <a:pt x="1574" y="3087"/>
                    </a:lnTo>
                    <a:lnTo>
                      <a:pt x="1668" y="3096"/>
                    </a:lnTo>
                    <a:lnTo>
                      <a:pt x="1668" y="2861"/>
                    </a:lnTo>
                    <a:lnTo>
                      <a:pt x="1824" y="2861"/>
                    </a:lnTo>
                    <a:lnTo>
                      <a:pt x="1824" y="3096"/>
                    </a:lnTo>
                    <a:lnTo>
                      <a:pt x="1915" y="3087"/>
                    </a:lnTo>
                    <a:lnTo>
                      <a:pt x="2004" y="3072"/>
                    </a:lnTo>
                    <a:lnTo>
                      <a:pt x="2092" y="3052"/>
                    </a:lnTo>
                    <a:lnTo>
                      <a:pt x="2176" y="3027"/>
                    </a:lnTo>
                    <a:lnTo>
                      <a:pt x="2260" y="2995"/>
                    </a:lnTo>
                    <a:lnTo>
                      <a:pt x="2340" y="2959"/>
                    </a:lnTo>
                    <a:lnTo>
                      <a:pt x="2417" y="2918"/>
                    </a:lnTo>
                    <a:lnTo>
                      <a:pt x="2491" y="2872"/>
                    </a:lnTo>
                    <a:lnTo>
                      <a:pt x="2491" y="2683"/>
                    </a:lnTo>
                    <a:lnTo>
                      <a:pt x="2488" y="2628"/>
                    </a:lnTo>
                    <a:lnTo>
                      <a:pt x="2478" y="2575"/>
                    </a:lnTo>
                    <a:lnTo>
                      <a:pt x="2463" y="2525"/>
                    </a:lnTo>
                    <a:lnTo>
                      <a:pt x="2443" y="2476"/>
                    </a:lnTo>
                    <a:lnTo>
                      <a:pt x="2418" y="2432"/>
                    </a:lnTo>
                    <a:lnTo>
                      <a:pt x="2388" y="2390"/>
                    </a:lnTo>
                    <a:lnTo>
                      <a:pt x="2355" y="2352"/>
                    </a:lnTo>
                    <a:lnTo>
                      <a:pt x="2317" y="2318"/>
                    </a:lnTo>
                    <a:lnTo>
                      <a:pt x="2275" y="2288"/>
                    </a:lnTo>
                    <a:lnTo>
                      <a:pt x="2230" y="2263"/>
                    </a:lnTo>
                    <a:lnTo>
                      <a:pt x="2182" y="2243"/>
                    </a:lnTo>
                    <a:lnTo>
                      <a:pt x="2131" y="2228"/>
                    </a:lnTo>
                    <a:lnTo>
                      <a:pt x="2078" y="2219"/>
                    </a:lnTo>
                    <a:lnTo>
                      <a:pt x="2023" y="2215"/>
                    </a:lnTo>
                    <a:lnTo>
                      <a:pt x="1453" y="2215"/>
                    </a:lnTo>
                    <a:close/>
                    <a:moveTo>
                      <a:pt x="1668" y="386"/>
                    </a:moveTo>
                    <a:lnTo>
                      <a:pt x="1575" y="395"/>
                    </a:lnTo>
                    <a:lnTo>
                      <a:pt x="1483" y="410"/>
                    </a:lnTo>
                    <a:lnTo>
                      <a:pt x="1394" y="430"/>
                    </a:lnTo>
                    <a:lnTo>
                      <a:pt x="1308" y="456"/>
                    </a:lnTo>
                    <a:lnTo>
                      <a:pt x="1223" y="488"/>
                    </a:lnTo>
                    <a:lnTo>
                      <a:pt x="1141" y="525"/>
                    </a:lnTo>
                    <a:lnTo>
                      <a:pt x="1063" y="567"/>
                    </a:lnTo>
                    <a:lnTo>
                      <a:pt x="988" y="614"/>
                    </a:lnTo>
                    <a:lnTo>
                      <a:pt x="916" y="666"/>
                    </a:lnTo>
                    <a:lnTo>
                      <a:pt x="848" y="722"/>
                    </a:lnTo>
                    <a:lnTo>
                      <a:pt x="783" y="782"/>
                    </a:lnTo>
                    <a:lnTo>
                      <a:pt x="722" y="846"/>
                    </a:lnTo>
                    <a:lnTo>
                      <a:pt x="666" y="915"/>
                    </a:lnTo>
                    <a:lnTo>
                      <a:pt x="614" y="987"/>
                    </a:lnTo>
                    <a:lnTo>
                      <a:pt x="568" y="1063"/>
                    </a:lnTo>
                    <a:lnTo>
                      <a:pt x="526" y="1141"/>
                    </a:lnTo>
                    <a:lnTo>
                      <a:pt x="489" y="1222"/>
                    </a:lnTo>
                    <a:lnTo>
                      <a:pt x="457" y="1307"/>
                    </a:lnTo>
                    <a:lnTo>
                      <a:pt x="431" y="1393"/>
                    </a:lnTo>
                    <a:lnTo>
                      <a:pt x="410" y="1483"/>
                    </a:lnTo>
                    <a:lnTo>
                      <a:pt x="396" y="1574"/>
                    </a:lnTo>
                    <a:lnTo>
                      <a:pt x="387" y="1667"/>
                    </a:lnTo>
                    <a:lnTo>
                      <a:pt x="622" y="1667"/>
                    </a:lnTo>
                    <a:lnTo>
                      <a:pt x="622" y="1823"/>
                    </a:lnTo>
                    <a:lnTo>
                      <a:pt x="387" y="1823"/>
                    </a:lnTo>
                    <a:lnTo>
                      <a:pt x="396" y="1915"/>
                    </a:lnTo>
                    <a:lnTo>
                      <a:pt x="411" y="2004"/>
                    </a:lnTo>
                    <a:lnTo>
                      <a:pt x="432" y="2093"/>
                    </a:lnTo>
                    <a:lnTo>
                      <a:pt x="457" y="2178"/>
                    </a:lnTo>
                    <a:lnTo>
                      <a:pt x="489" y="2262"/>
                    </a:lnTo>
                    <a:lnTo>
                      <a:pt x="526" y="2343"/>
                    </a:lnTo>
                    <a:lnTo>
                      <a:pt x="568" y="2420"/>
                    </a:lnTo>
                    <a:lnTo>
                      <a:pt x="614" y="2495"/>
                    </a:lnTo>
                    <a:lnTo>
                      <a:pt x="666" y="2566"/>
                    </a:lnTo>
                    <a:lnTo>
                      <a:pt x="721" y="2634"/>
                    </a:lnTo>
                    <a:lnTo>
                      <a:pt x="781" y="2698"/>
                    </a:lnTo>
                    <a:lnTo>
                      <a:pt x="844" y="2758"/>
                    </a:lnTo>
                    <a:lnTo>
                      <a:pt x="844" y="2682"/>
                    </a:lnTo>
                    <a:lnTo>
                      <a:pt x="846" y="2619"/>
                    </a:lnTo>
                    <a:lnTo>
                      <a:pt x="855" y="2557"/>
                    </a:lnTo>
                    <a:lnTo>
                      <a:pt x="869" y="2498"/>
                    </a:lnTo>
                    <a:lnTo>
                      <a:pt x="890" y="2440"/>
                    </a:lnTo>
                    <a:lnTo>
                      <a:pt x="915" y="2386"/>
                    </a:lnTo>
                    <a:lnTo>
                      <a:pt x="946" y="2335"/>
                    </a:lnTo>
                    <a:lnTo>
                      <a:pt x="982" y="2287"/>
                    </a:lnTo>
                    <a:lnTo>
                      <a:pt x="1021" y="2243"/>
                    </a:lnTo>
                    <a:lnTo>
                      <a:pt x="1065" y="2203"/>
                    </a:lnTo>
                    <a:lnTo>
                      <a:pt x="1112" y="2166"/>
                    </a:lnTo>
                    <a:lnTo>
                      <a:pt x="1164" y="2135"/>
                    </a:lnTo>
                    <a:lnTo>
                      <a:pt x="1218" y="2109"/>
                    </a:lnTo>
                    <a:lnTo>
                      <a:pt x="1275" y="2088"/>
                    </a:lnTo>
                    <a:lnTo>
                      <a:pt x="1334" y="2072"/>
                    </a:lnTo>
                    <a:lnTo>
                      <a:pt x="1396" y="2062"/>
                    </a:lnTo>
                    <a:lnTo>
                      <a:pt x="1460" y="2059"/>
                    </a:lnTo>
                    <a:lnTo>
                      <a:pt x="2030" y="2059"/>
                    </a:lnTo>
                    <a:lnTo>
                      <a:pt x="2093" y="2062"/>
                    </a:lnTo>
                    <a:lnTo>
                      <a:pt x="2155" y="2072"/>
                    </a:lnTo>
                    <a:lnTo>
                      <a:pt x="2214" y="2087"/>
                    </a:lnTo>
                    <a:lnTo>
                      <a:pt x="2271" y="2108"/>
                    </a:lnTo>
                    <a:lnTo>
                      <a:pt x="2325" y="2133"/>
                    </a:lnTo>
                    <a:lnTo>
                      <a:pt x="2377" y="2165"/>
                    </a:lnTo>
                    <a:lnTo>
                      <a:pt x="2425" y="2200"/>
                    </a:lnTo>
                    <a:lnTo>
                      <a:pt x="2470" y="2240"/>
                    </a:lnTo>
                    <a:lnTo>
                      <a:pt x="2510" y="2284"/>
                    </a:lnTo>
                    <a:lnTo>
                      <a:pt x="2546" y="2331"/>
                    </a:lnTo>
                    <a:lnTo>
                      <a:pt x="2577" y="2383"/>
                    </a:lnTo>
                    <a:lnTo>
                      <a:pt x="2604" y="2438"/>
                    </a:lnTo>
                    <a:lnTo>
                      <a:pt x="2625" y="2495"/>
                    </a:lnTo>
                    <a:lnTo>
                      <a:pt x="2640" y="2555"/>
                    </a:lnTo>
                    <a:lnTo>
                      <a:pt x="2649" y="2618"/>
                    </a:lnTo>
                    <a:lnTo>
                      <a:pt x="2652" y="2682"/>
                    </a:lnTo>
                    <a:lnTo>
                      <a:pt x="2652" y="2744"/>
                    </a:lnTo>
                    <a:lnTo>
                      <a:pt x="2715" y="2685"/>
                    </a:lnTo>
                    <a:lnTo>
                      <a:pt x="2773" y="2622"/>
                    </a:lnTo>
                    <a:lnTo>
                      <a:pt x="2827" y="2554"/>
                    </a:lnTo>
                    <a:lnTo>
                      <a:pt x="2876" y="2483"/>
                    </a:lnTo>
                    <a:lnTo>
                      <a:pt x="2920" y="2411"/>
                    </a:lnTo>
                    <a:lnTo>
                      <a:pt x="2962" y="2334"/>
                    </a:lnTo>
                    <a:lnTo>
                      <a:pt x="2996" y="2254"/>
                    </a:lnTo>
                    <a:lnTo>
                      <a:pt x="3027" y="2172"/>
                    </a:lnTo>
                    <a:lnTo>
                      <a:pt x="3052" y="2088"/>
                    </a:lnTo>
                    <a:lnTo>
                      <a:pt x="3072" y="2001"/>
                    </a:lnTo>
                    <a:lnTo>
                      <a:pt x="3086" y="1912"/>
                    </a:lnTo>
                    <a:lnTo>
                      <a:pt x="3095" y="1823"/>
                    </a:lnTo>
                    <a:lnTo>
                      <a:pt x="2860" y="1823"/>
                    </a:lnTo>
                    <a:lnTo>
                      <a:pt x="2860" y="1667"/>
                    </a:lnTo>
                    <a:lnTo>
                      <a:pt x="3096" y="1667"/>
                    </a:lnTo>
                    <a:lnTo>
                      <a:pt x="3087" y="1574"/>
                    </a:lnTo>
                    <a:lnTo>
                      <a:pt x="3073" y="1483"/>
                    </a:lnTo>
                    <a:lnTo>
                      <a:pt x="3052" y="1394"/>
                    </a:lnTo>
                    <a:lnTo>
                      <a:pt x="3027" y="1308"/>
                    </a:lnTo>
                    <a:lnTo>
                      <a:pt x="2995" y="1224"/>
                    </a:lnTo>
                    <a:lnTo>
                      <a:pt x="2958" y="1143"/>
                    </a:lnTo>
                    <a:lnTo>
                      <a:pt x="2917" y="1064"/>
                    </a:lnTo>
                    <a:lnTo>
                      <a:pt x="2870" y="989"/>
                    </a:lnTo>
                    <a:lnTo>
                      <a:pt x="2819" y="917"/>
                    </a:lnTo>
                    <a:lnTo>
                      <a:pt x="2763" y="850"/>
                    </a:lnTo>
                    <a:lnTo>
                      <a:pt x="2703" y="785"/>
                    </a:lnTo>
                    <a:lnTo>
                      <a:pt x="2639" y="724"/>
                    </a:lnTo>
                    <a:lnTo>
                      <a:pt x="2571" y="668"/>
                    </a:lnTo>
                    <a:lnTo>
                      <a:pt x="2499" y="616"/>
                    </a:lnTo>
                    <a:lnTo>
                      <a:pt x="2424" y="569"/>
                    </a:lnTo>
                    <a:lnTo>
                      <a:pt x="2346" y="527"/>
                    </a:lnTo>
                    <a:lnTo>
                      <a:pt x="2265" y="490"/>
                    </a:lnTo>
                    <a:lnTo>
                      <a:pt x="2182" y="458"/>
                    </a:lnTo>
                    <a:lnTo>
                      <a:pt x="2095" y="432"/>
                    </a:lnTo>
                    <a:lnTo>
                      <a:pt x="2006" y="411"/>
                    </a:lnTo>
                    <a:lnTo>
                      <a:pt x="1916" y="396"/>
                    </a:lnTo>
                    <a:lnTo>
                      <a:pt x="1823" y="387"/>
                    </a:lnTo>
                    <a:lnTo>
                      <a:pt x="1823" y="622"/>
                    </a:lnTo>
                    <a:lnTo>
                      <a:pt x="1668" y="622"/>
                    </a:lnTo>
                    <a:lnTo>
                      <a:pt x="1668" y="386"/>
                    </a:lnTo>
                    <a:close/>
                    <a:moveTo>
                      <a:pt x="1667" y="0"/>
                    </a:moveTo>
                    <a:lnTo>
                      <a:pt x="1823" y="0"/>
                    </a:lnTo>
                    <a:lnTo>
                      <a:pt x="1823" y="232"/>
                    </a:lnTo>
                    <a:lnTo>
                      <a:pt x="1922" y="241"/>
                    </a:lnTo>
                    <a:lnTo>
                      <a:pt x="2019" y="256"/>
                    </a:lnTo>
                    <a:lnTo>
                      <a:pt x="2115" y="278"/>
                    </a:lnTo>
                    <a:lnTo>
                      <a:pt x="2208" y="305"/>
                    </a:lnTo>
                    <a:lnTo>
                      <a:pt x="2299" y="338"/>
                    </a:lnTo>
                    <a:lnTo>
                      <a:pt x="2386" y="376"/>
                    </a:lnTo>
                    <a:lnTo>
                      <a:pt x="2471" y="420"/>
                    </a:lnTo>
                    <a:lnTo>
                      <a:pt x="2553" y="469"/>
                    </a:lnTo>
                    <a:lnTo>
                      <a:pt x="2631" y="522"/>
                    </a:lnTo>
                    <a:lnTo>
                      <a:pt x="2706" y="582"/>
                    </a:lnTo>
                    <a:lnTo>
                      <a:pt x="2777" y="644"/>
                    </a:lnTo>
                    <a:lnTo>
                      <a:pt x="2843" y="711"/>
                    </a:lnTo>
                    <a:lnTo>
                      <a:pt x="2907" y="782"/>
                    </a:lnTo>
                    <a:lnTo>
                      <a:pt x="2965" y="857"/>
                    </a:lnTo>
                    <a:lnTo>
                      <a:pt x="3019" y="936"/>
                    </a:lnTo>
                    <a:lnTo>
                      <a:pt x="3067" y="1017"/>
                    </a:lnTo>
                    <a:lnTo>
                      <a:pt x="3110" y="1103"/>
                    </a:lnTo>
                    <a:lnTo>
                      <a:pt x="3148" y="1191"/>
                    </a:lnTo>
                    <a:lnTo>
                      <a:pt x="3181" y="1281"/>
                    </a:lnTo>
                    <a:lnTo>
                      <a:pt x="3208" y="1375"/>
                    </a:lnTo>
                    <a:lnTo>
                      <a:pt x="3229" y="1470"/>
                    </a:lnTo>
                    <a:lnTo>
                      <a:pt x="3243" y="1568"/>
                    </a:lnTo>
                    <a:lnTo>
                      <a:pt x="3251" y="1668"/>
                    </a:lnTo>
                    <a:lnTo>
                      <a:pt x="3483" y="1668"/>
                    </a:lnTo>
                    <a:lnTo>
                      <a:pt x="3483" y="1823"/>
                    </a:lnTo>
                    <a:lnTo>
                      <a:pt x="3251" y="1823"/>
                    </a:lnTo>
                    <a:lnTo>
                      <a:pt x="3242" y="1922"/>
                    </a:lnTo>
                    <a:lnTo>
                      <a:pt x="3227" y="2019"/>
                    </a:lnTo>
                    <a:lnTo>
                      <a:pt x="3205" y="2114"/>
                    </a:lnTo>
                    <a:lnTo>
                      <a:pt x="3179" y="2207"/>
                    </a:lnTo>
                    <a:lnTo>
                      <a:pt x="3146" y="2298"/>
                    </a:lnTo>
                    <a:lnTo>
                      <a:pt x="3107" y="2385"/>
                    </a:lnTo>
                    <a:lnTo>
                      <a:pt x="3064" y="2470"/>
                    </a:lnTo>
                    <a:lnTo>
                      <a:pt x="3015" y="2551"/>
                    </a:lnTo>
                    <a:lnTo>
                      <a:pt x="2962" y="2629"/>
                    </a:lnTo>
                    <a:lnTo>
                      <a:pt x="2904" y="2704"/>
                    </a:lnTo>
                    <a:lnTo>
                      <a:pt x="2841" y="2775"/>
                    </a:lnTo>
                    <a:lnTo>
                      <a:pt x="2774" y="2841"/>
                    </a:lnTo>
                    <a:lnTo>
                      <a:pt x="2703" y="2905"/>
                    </a:lnTo>
                    <a:lnTo>
                      <a:pt x="2629" y="2963"/>
                    </a:lnTo>
                    <a:lnTo>
                      <a:pt x="2551" y="3016"/>
                    </a:lnTo>
                    <a:lnTo>
                      <a:pt x="2469" y="3065"/>
                    </a:lnTo>
                    <a:lnTo>
                      <a:pt x="2384" y="3108"/>
                    </a:lnTo>
                    <a:lnTo>
                      <a:pt x="2297" y="3146"/>
                    </a:lnTo>
                    <a:lnTo>
                      <a:pt x="2207" y="3179"/>
                    </a:lnTo>
                    <a:lnTo>
                      <a:pt x="2114" y="3206"/>
                    </a:lnTo>
                    <a:lnTo>
                      <a:pt x="2019" y="3228"/>
                    </a:lnTo>
                    <a:lnTo>
                      <a:pt x="1922" y="3242"/>
                    </a:lnTo>
                    <a:lnTo>
                      <a:pt x="1823" y="3251"/>
                    </a:lnTo>
                    <a:lnTo>
                      <a:pt x="1823" y="3483"/>
                    </a:lnTo>
                    <a:lnTo>
                      <a:pt x="1667" y="3483"/>
                    </a:lnTo>
                    <a:lnTo>
                      <a:pt x="1667" y="3252"/>
                    </a:lnTo>
                    <a:lnTo>
                      <a:pt x="1567" y="3243"/>
                    </a:lnTo>
                    <a:lnTo>
                      <a:pt x="1470" y="3229"/>
                    </a:lnTo>
                    <a:lnTo>
                      <a:pt x="1374" y="3209"/>
                    </a:lnTo>
                    <a:lnTo>
                      <a:pt x="1281" y="3181"/>
                    </a:lnTo>
                    <a:lnTo>
                      <a:pt x="1191" y="3148"/>
                    </a:lnTo>
                    <a:lnTo>
                      <a:pt x="1102" y="3110"/>
                    </a:lnTo>
                    <a:lnTo>
                      <a:pt x="1017" y="3067"/>
                    </a:lnTo>
                    <a:lnTo>
                      <a:pt x="935" y="3019"/>
                    </a:lnTo>
                    <a:lnTo>
                      <a:pt x="857" y="2965"/>
                    </a:lnTo>
                    <a:lnTo>
                      <a:pt x="782" y="2907"/>
                    </a:lnTo>
                    <a:lnTo>
                      <a:pt x="710" y="2844"/>
                    </a:lnTo>
                    <a:lnTo>
                      <a:pt x="643" y="2777"/>
                    </a:lnTo>
                    <a:lnTo>
                      <a:pt x="581" y="2706"/>
                    </a:lnTo>
                    <a:lnTo>
                      <a:pt x="521" y="2632"/>
                    </a:lnTo>
                    <a:lnTo>
                      <a:pt x="468" y="2553"/>
                    </a:lnTo>
                    <a:lnTo>
                      <a:pt x="419" y="2472"/>
                    </a:lnTo>
                    <a:lnTo>
                      <a:pt x="376" y="2387"/>
                    </a:lnTo>
                    <a:lnTo>
                      <a:pt x="337" y="2299"/>
                    </a:lnTo>
                    <a:lnTo>
                      <a:pt x="304" y="2209"/>
                    </a:lnTo>
                    <a:lnTo>
                      <a:pt x="277" y="2115"/>
                    </a:lnTo>
                    <a:lnTo>
                      <a:pt x="255" y="2020"/>
                    </a:lnTo>
                    <a:lnTo>
                      <a:pt x="241" y="1923"/>
                    </a:lnTo>
                    <a:lnTo>
                      <a:pt x="232" y="1823"/>
                    </a:lnTo>
                    <a:lnTo>
                      <a:pt x="0" y="1823"/>
                    </a:lnTo>
                    <a:lnTo>
                      <a:pt x="0" y="1668"/>
                    </a:lnTo>
                    <a:lnTo>
                      <a:pt x="232" y="1668"/>
                    </a:lnTo>
                    <a:lnTo>
                      <a:pt x="240" y="1567"/>
                    </a:lnTo>
                    <a:lnTo>
                      <a:pt x="254" y="1470"/>
                    </a:lnTo>
                    <a:lnTo>
                      <a:pt x="275" y="1374"/>
                    </a:lnTo>
                    <a:lnTo>
                      <a:pt x="303" y="1280"/>
                    </a:lnTo>
                    <a:lnTo>
                      <a:pt x="336" y="1189"/>
                    </a:lnTo>
                    <a:lnTo>
                      <a:pt x="374" y="1101"/>
                    </a:lnTo>
                    <a:lnTo>
                      <a:pt x="417" y="1015"/>
                    </a:lnTo>
                    <a:lnTo>
                      <a:pt x="467" y="934"/>
                    </a:lnTo>
                    <a:lnTo>
                      <a:pt x="519" y="855"/>
                    </a:lnTo>
                    <a:lnTo>
                      <a:pt x="578" y="780"/>
                    </a:lnTo>
                    <a:lnTo>
                      <a:pt x="641" y="708"/>
                    </a:lnTo>
                    <a:lnTo>
                      <a:pt x="708" y="642"/>
                    </a:lnTo>
                    <a:lnTo>
                      <a:pt x="780" y="578"/>
                    </a:lnTo>
                    <a:lnTo>
                      <a:pt x="855" y="519"/>
                    </a:lnTo>
                    <a:lnTo>
                      <a:pt x="933" y="467"/>
                    </a:lnTo>
                    <a:lnTo>
                      <a:pt x="1015" y="417"/>
                    </a:lnTo>
                    <a:lnTo>
                      <a:pt x="1101" y="374"/>
                    </a:lnTo>
                    <a:lnTo>
                      <a:pt x="1189" y="336"/>
                    </a:lnTo>
                    <a:lnTo>
                      <a:pt x="1280" y="303"/>
                    </a:lnTo>
                    <a:lnTo>
                      <a:pt x="1373" y="275"/>
                    </a:lnTo>
                    <a:lnTo>
                      <a:pt x="1469" y="254"/>
                    </a:lnTo>
                    <a:lnTo>
                      <a:pt x="1567" y="240"/>
                    </a:lnTo>
                    <a:lnTo>
                      <a:pt x="1667" y="232"/>
                    </a:lnTo>
                    <a:lnTo>
                      <a:pt x="1667" y="0"/>
                    </a:lnTo>
                    <a:close/>
                  </a:path>
                </a:pathLst>
              </a:custGeom>
              <a:grpFill/>
              <a:ln w="10183" cap="flat">
                <a:noFill/>
                <a:prstDash val="solid"/>
                <a:miter/>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a:ea typeface="+mn-ea"/>
                  <a:cs typeface="+mn-cs"/>
                </a:endParaRPr>
              </a:p>
            </p:txBody>
          </p:sp>
          <p:sp>
            <p:nvSpPr>
              <p:cNvPr id="22" name="Freeform 113">
                <a:extLst>
                  <a:ext uri="{FF2B5EF4-FFF2-40B4-BE49-F238E27FC236}">
                    <a16:creationId xmlns:a16="http://schemas.microsoft.com/office/drawing/2014/main" id="{DFC14D4E-1CA0-6F18-D24E-1D79A2FF1E7C}"/>
                  </a:ext>
                </a:extLst>
              </p:cNvPr>
              <p:cNvSpPr>
                <a:spLocks noEditPoints="1"/>
              </p:cNvSpPr>
              <p:nvPr/>
            </p:nvSpPr>
            <p:spPr bwMode="auto">
              <a:xfrm>
                <a:off x="11169650" y="2805113"/>
                <a:ext cx="173037" cy="173037"/>
              </a:xfrm>
              <a:custGeom>
                <a:avLst/>
                <a:gdLst>
                  <a:gd name="T0" fmla="*/ 443 w 977"/>
                  <a:gd name="T1" fmla="*/ 151 h 977"/>
                  <a:gd name="T2" fmla="*/ 359 w 977"/>
                  <a:gd name="T3" fmla="*/ 173 h 977"/>
                  <a:gd name="T4" fmla="*/ 285 w 977"/>
                  <a:gd name="T5" fmla="*/ 216 h 977"/>
                  <a:gd name="T6" fmla="*/ 225 w 977"/>
                  <a:gd name="T7" fmla="*/ 276 h 977"/>
                  <a:gd name="T8" fmla="*/ 181 w 977"/>
                  <a:gd name="T9" fmla="*/ 350 h 977"/>
                  <a:gd name="T10" fmla="*/ 158 w 977"/>
                  <a:gd name="T11" fmla="*/ 434 h 977"/>
                  <a:gd name="T12" fmla="*/ 158 w 977"/>
                  <a:gd name="T13" fmla="*/ 526 h 977"/>
                  <a:gd name="T14" fmla="*/ 181 w 977"/>
                  <a:gd name="T15" fmla="*/ 611 h 977"/>
                  <a:gd name="T16" fmla="*/ 225 w 977"/>
                  <a:gd name="T17" fmla="*/ 685 h 977"/>
                  <a:gd name="T18" fmla="*/ 284 w 977"/>
                  <a:gd name="T19" fmla="*/ 745 h 977"/>
                  <a:gd name="T20" fmla="*/ 358 w 977"/>
                  <a:gd name="T21" fmla="*/ 788 h 977"/>
                  <a:gd name="T22" fmla="*/ 443 w 977"/>
                  <a:gd name="T23" fmla="*/ 811 h 977"/>
                  <a:gd name="T24" fmla="*/ 534 w 977"/>
                  <a:gd name="T25" fmla="*/ 811 h 977"/>
                  <a:gd name="T26" fmla="*/ 619 w 977"/>
                  <a:gd name="T27" fmla="*/ 788 h 977"/>
                  <a:gd name="T28" fmla="*/ 693 w 977"/>
                  <a:gd name="T29" fmla="*/ 745 h 977"/>
                  <a:gd name="T30" fmla="*/ 752 w 977"/>
                  <a:gd name="T31" fmla="*/ 685 h 977"/>
                  <a:gd name="T32" fmla="*/ 796 w 977"/>
                  <a:gd name="T33" fmla="*/ 611 h 977"/>
                  <a:gd name="T34" fmla="*/ 819 w 977"/>
                  <a:gd name="T35" fmla="*/ 526 h 977"/>
                  <a:gd name="T36" fmla="*/ 819 w 977"/>
                  <a:gd name="T37" fmla="*/ 436 h 977"/>
                  <a:gd name="T38" fmla="*/ 796 w 977"/>
                  <a:gd name="T39" fmla="*/ 350 h 977"/>
                  <a:gd name="T40" fmla="*/ 752 w 977"/>
                  <a:gd name="T41" fmla="*/ 276 h 977"/>
                  <a:gd name="T42" fmla="*/ 692 w 977"/>
                  <a:gd name="T43" fmla="*/ 216 h 977"/>
                  <a:gd name="T44" fmla="*/ 618 w 977"/>
                  <a:gd name="T45" fmla="*/ 173 h 977"/>
                  <a:gd name="T46" fmla="*/ 534 w 977"/>
                  <a:gd name="T47" fmla="*/ 151 h 977"/>
                  <a:gd name="T48" fmla="*/ 489 w 977"/>
                  <a:gd name="T49" fmla="*/ 0 h 977"/>
                  <a:gd name="T50" fmla="*/ 599 w 977"/>
                  <a:gd name="T51" fmla="*/ 12 h 977"/>
                  <a:gd name="T52" fmla="*/ 702 w 977"/>
                  <a:gd name="T53" fmla="*/ 49 h 977"/>
                  <a:gd name="T54" fmla="*/ 792 w 977"/>
                  <a:gd name="T55" fmla="*/ 107 h 977"/>
                  <a:gd name="T56" fmla="*/ 868 w 977"/>
                  <a:gd name="T57" fmla="*/ 183 h 977"/>
                  <a:gd name="T58" fmla="*/ 928 w 977"/>
                  <a:gd name="T59" fmla="*/ 274 h 977"/>
                  <a:gd name="T60" fmla="*/ 965 w 977"/>
                  <a:gd name="T61" fmla="*/ 377 h 977"/>
                  <a:gd name="T62" fmla="*/ 977 w 977"/>
                  <a:gd name="T63" fmla="*/ 488 h 977"/>
                  <a:gd name="T64" fmla="*/ 965 w 977"/>
                  <a:gd name="T65" fmla="*/ 599 h 977"/>
                  <a:gd name="T66" fmla="*/ 928 w 977"/>
                  <a:gd name="T67" fmla="*/ 702 h 977"/>
                  <a:gd name="T68" fmla="*/ 868 w 977"/>
                  <a:gd name="T69" fmla="*/ 792 h 977"/>
                  <a:gd name="T70" fmla="*/ 792 w 977"/>
                  <a:gd name="T71" fmla="*/ 868 h 977"/>
                  <a:gd name="T72" fmla="*/ 702 w 977"/>
                  <a:gd name="T73" fmla="*/ 927 h 977"/>
                  <a:gd name="T74" fmla="*/ 599 w 977"/>
                  <a:gd name="T75" fmla="*/ 964 h 977"/>
                  <a:gd name="T76" fmla="*/ 489 w 977"/>
                  <a:gd name="T77" fmla="*/ 977 h 977"/>
                  <a:gd name="T78" fmla="*/ 378 w 977"/>
                  <a:gd name="T79" fmla="*/ 964 h 977"/>
                  <a:gd name="T80" fmla="*/ 275 w 977"/>
                  <a:gd name="T81" fmla="*/ 927 h 977"/>
                  <a:gd name="T82" fmla="*/ 185 w 977"/>
                  <a:gd name="T83" fmla="*/ 868 h 977"/>
                  <a:gd name="T84" fmla="*/ 109 w 977"/>
                  <a:gd name="T85" fmla="*/ 792 h 977"/>
                  <a:gd name="T86" fmla="*/ 49 w 977"/>
                  <a:gd name="T87" fmla="*/ 702 h 977"/>
                  <a:gd name="T88" fmla="*/ 12 w 977"/>
                  <a:gd name="T89" fmla="*/ 599 h 977"/>
                  <a:gd name="T90" fmla="*/ 0 w 977"/>
                  <a:gd name="T91" fmla="*/ 488 h 977"/>
                  <a:gd name="T92" fmla="*/ 12 w 977"/>
                  <a:gd name="T93" fmla="*/ 377 h 977"/>
                  <a:gd name="T94" fmla="*/ 49 w 977"/>
                  <a:gd name="T95" fmla="*/ 275 h 977"/>
                  <a:gd name="T96" fmla="*/ 109 w 977"/>
                  <a:gd name="T97" fmla="*/ 184 h 977"/>
                  <a:gd name="T98" fmla="*/ 185 w 977"/>
                  <a:gd name="T99" fmla="*/ 107 h 977"/>
                  <a:gd name="T100" fmla="*/ 275 w 977"/>
                  <a:gd name="T101" fmla="*/ 49 h 977"/>
                  <a:gd name="T102" fmla="*/ 378 w 977"/>
                  <a:gd name="T103" fmla="*/ 12 h 977"/>
                  <a:gd name="T104" fmla="*/ 489 w 977"/>
                  <a:gd name="T105"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7" h="977">
                    <a:moveTo>
                      <a:pt x="489" y="147"/>
                    </a:moveTo>
                    <a:lnTo>
                      <a:pt x="443" y="151"/>
                    </a:lnTo>
                    <a:lnTo>
                      <a:pt x="400" y="159"/>
                    </a:lnTo>
                    <a:lnTo>
                      <a:pt x="359" y="173"/>
                    </a:lnTo>
                    <a:lnTo>
                      <a:pt x="320" y="193"/>
                    </a:lnTo>
                    <a:lnTo>
                      <a:pt x="285" y="216"/>
                    </a:lnTo>
                    <a:lnTo>
                      <a:pt x="252" y="245"/>
                    </a:lnTo>
                    <a:lnTo>
                      <a:pt x="225" y="276"/>
                    </a:lnTo>
                    <a:lnTo>
                      <a:pt x="200" y="312"/>
                    </a:lnTo>
                    <a:lnTo>
                      <a:pt x="181" y="350"/>
                    </a:lnTo>
                    <a:lnTo>
                      <a:pt x="167" y="391"/>
                    </a:lnTo>
                    <a:lnTo>
                      <a:pt x="158" y="434"/>
                    </a:lnTo>
                    <a:lnTo>
                      <a:pt x="155" y="481"/>
                    </a:lnTo>
                    <a:lnTo>
                      <a:pt x="158" y="526"/>
                    </a:lnTo>
                    <a:lnTo>
                      <a:pt x="167" y="570"/>
                    </a:lnTo>
                    <a:lnTo>
                      <a:pt x="181" y="611"/>
                    </a:lnTo>
                    <a:lnTo>
                      <a:pt x="200" y="649"/>
                    </a:lnTo>
                    <a:lnTo>
                      <a:pt x="225" y="685"/>
                    </a:lnTo>
                    <a:lnTo>
                      <a:pt x="252" y="716"/>
                    </a:lnTo>
                    <a:lnTo>
                      <a:pt x="284" y="745"/>
                    </a:lnTo>
                    <a:lnTo>
                      <a:pt x="320" y="768"/>
                    </a:lnTo>
                    <a:lnTo>
                      <a:pt x="358" y="788"/>
                    </a:lnTo>
                    <a:lnTo>
                      <a:pt x="400" y="802"/>
                    </a:lnTo>
                    <a:lnTo>
                      <a:pt x="443" y="811"/>
                    </a:lnTo>
                    <a:lnTo>
                      <a:pt x="489" y="813"/>
                    </a:lnTo>
                    <a:lnTo>
                      <a:pt x="534" y="811"/>
                    </a:lnTo>
                    <a:lnTo>
                      <a:pt x="577" y="802"/>
                    </a:lnTo>
                    <a:lnTo>
                      <a:pt x="619" y="788"/>
                    </a:lnTo>
                    <a:lnTo>
                      <a:pt x="657" y="769"/>
                    </a:lnTo>
                    <a:lnTo>
                      <a:pt x="693" y="745"/>
                    </a:lnTo>
                    <a:lnTo>
                      <a:pt x="725" y="716"/>
                    </a:lnTo>
                    <a:lnTo>
                      <a:pt x="752" y="685"/>
                    </a:lnTo>
                    <a:lnTo>
                      <a:pt x="777" y="650"/>
                    </a:lnTo>
                    <a:lnTo>
                      <a:pt x="796" y="611"/>
                    </a:lnTo>
                    <a:lnTo>
                      <a:pt x="810" y="570"/>
                    </a:lnTo>
                    <a:lnTo>
                      <a:pt x="819" y="526"/>
                    </a:lnTo>
                    <a:lnTo>
                      <a:pt x="822" y="481"/>
                    </a:lnTo>
                    <a:lnTo>
                      <a:pt x="819" y="436"/>
                    </a:lnTo>
                    <a:lnTo>
                      <a:pt x="810" y="391"/>
                    </a:lnTo>
                    <a:lnTo>
                      <a:pt x="796" y="350"/>
                    </a:lnTo>
                    <a:lnTo>
                      <a:pt x="777" y="312"/>
                    </a:lnTo>
                    <a:lnTo>
                      <a:pt x="752" y="276"/>
                    </a:lnTo>
                    <a:lnTo>
                      <a:pt x="725" y="245"/>
                    </a:lnTo>
                    <a:lnTo>
                      <a:pt x="692" y="216"/>
                    </a:lnTo>
                    <a:lnTo>
                      <a:pt x="657" y="193"/>
                    </a:lnTo>
                    <a:lnTo>
                      <a:pt x="618" y="173"/>
                    </a:lnTo>
                    <a:lnTo>
                      <a:pt x="577" y="159"/>
                    </a:lnTo>
                    <a:lnTo>
                      <a:pt x="534" y="151"/>
                    </a:lnTo>
                    <a:lnTo>
                      <a:pt x="489" y="147"/>
                    </a:lnTo>
                    <a:close/>
                    <a:moveTo>
                      <a:pt x="489" y="0"/>
                    </a:moveTo>
                    <a:lnTo>
                      <a:pt x="544" y="3"/>
                    </a:lnTo>
                    <a:lnTo>
                      <a:pt x="599" y="12"/>
                    </a:lnTo>
                    <a:lnTo>
                      <a:pt x="652" y="28"/>
                    </a:lnTo>
                    <a:lnTo>
                      <a:pt x="702" y="49"/>
                    </a:lnTo>
                    <a:lnTo>
                      <a:pt x="749" y="76"/>
                    </a:lnTo>
                    <a:lnTo>
                      <a:pt x="792" y="107"/>
                    </a:lnTo>
                    <a:lnTo>
                      <a:pt x="833" y="143"/>
                    </a:lnTo>
                    <a:lnTo>
                      <a:pt x="868" y="183"/>
                    </a:lnTo>
                    <a:lnTo>
                      <a:pt x="900" y="228"/>
                    </a:lnTo>
                    <a:lnTo>
                      <a:pt x="928" y="274"/>
                    </a:lnTo>
                    <a:lnTo>
                      <a:pt x="949" y="325"/>
                    </a:lnTo>
                    <a:lnTo>
                      <a:pt x="965" y="377"/>
                    </a:lnTo>
                    <a:lnTo>
                      <a:pt x="974" y="431"/>
                    </a:lnTo>
                    <a:lnTo>
                      <a:pt x="977" y="488"/>
                    </a:lnTo>
                    <a:lnTo>
                      <a:pt x="974" y="544"/>
                    </a:lnTo>
                    <a:lnTo>
                      <a:pt x="965" y="599"/>
                    </a:lnTo>
                    <a:lnTo>
                      <a:pt x="949" y="652"/>
                    </a:lnTo>
                    <a:lnTo>
                      <a:pt x="928" y="702"/>
                    </a:lnTo>
                    <a:lnTo>
                      <a:pt x="900" y="749"/>
                    </a:lnTo>
                    <a:lnTo>
                      <a:pt x="868" y="792"/>
                    </a:lnTo>
                    <a:lnTo>
                      <a:pt x="833" y="832"/>
                    </a:lnTo>
                    <a:lnTo>
                      <a:pt x="792" y="868"/>
                    </a:lnTo>
                    <a:lnTo>
                      <a:pt x="749" y="900"/>
                    </a:lnTo>
                    <a:lnTo>
                      <a:pt x="702" y="927"/>
                    </a:lnTo>
                    <a:lnTo>
                      <a:pt x="652" y="948"/>
                    </a:lnTo>
                    <a:lnTo>
                      <a:pt x="599" y="964"/>
                    </a:lnTo>
                    <a:lnTo>
                      <a:pt x="544" y="974"/>
                    </a:lnTo>
                    <a:lnTo>
                      <a:pt x="489" y="977"/>
                    </a:lnTo>
                    <a:lnTo>
                      <a:pt x="433" y="974"/>
                    </a:lnTo>
                    <a:lnTo>
                      <a:pt x="378" y="964"/>
                    </a:lnTo>
                    <a:lnTo>
                      <a:pt x="325" y="948"/>
                    </a:lnTo>
                    <a:lnTo>
                      <a:pt x="275" y="927"/>
                    </a:lnTo>
                    <a:lnTo>
                      <a:pt x="228" y="900"/>
                    </a:lnTo>
                    <a:lnTo>
                      <a:pt x="185" y="868"/>
                    </a:lnTo>
                    <a:lnTo>
                      <a:pt x="144" y="832"/>
                    </a:lnTo>
                    <a:lnTo>
                      <a:pt x="109" y="792"/>
                    </a:lnTo>
                    <a:lnTo>
                      <a:pt x="77" y="749"/>
                    </a:lnTo>
                    <a:lnTo>
                      <a:pt x="49" y="702"/>
                    </a:lnTo>
                    <a:lnTo>
                      <a:pt x="28" y="652"/>
                    </a:lnTo>
                    <a:lnTo>
                      <a:pt x="12" y="599"/>
                    </a:lnTo>
                    <a:lnTo>
                      <a:pt x="3" y="544"/>
                    </a:lnTo>
                    <a:lnTo>
                      <a:pt x="0" y="488"/>
                    </a:lnTo>
                    <a:lnTo>
                      <a:pt x="3" y="432"/>
                    </a:lnTo>
                    <a:lnTo>
                      <a:pt x="12" y="377"/>
                    </a:lnTo>
                    <a:lnTo>
                      <a:pt x="28" y="325"/>
                    </a:lnTo>
                    <a:lnTo>
                      <a:pt x="49" y="275"/>
                    </a:lnTo>
                    <a:lnTo>
                      <a:pt x="77" y="228"/>
                    </a:lnTo>
                    <a:lnTo>
                      <a:pt x="109" y="184"/>
                    </a:lnTo>
                    <a:lnTo>
                      <a:pt x="144" y="144"/>
                    </a:lnTo>
                    <a:lnTo>
                      <a:pt x="185" y="107"/>
                    </a:lnTo>
                    <a:lnTo>
                      <a:pt x="228" y="77"/>
                    </a:lnTo>
                    <a:lnTo>
                      <a:pt x="275" y="49"/>
                    </a:lnTo>
                    <a:lnTo>
                      <a:pt x="325" y="28"/>
                    </a:lnTo>
                    <a:lnTo>
                      <a:pt x="378" y="12"/>
                    </a:lnTo>
                    <a:lnTo>
                      <a:pt x="433" y="3"/>
                    </a:lnTo>
                    <a:lnTo>
                      <a:pt x="489" y="0"/>
                    </a:lnTo>
                    <a:close/>
                  </a:path>
                </a:pathLst>
              </a:custGeom>
              <a:grpFill/>
              <a:ln w="10183" cap="flat">
                <a:noFill/>
                <a:prstDash val="solid"/>
                <a:miter/>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a:ea typeface="+mn-ea"/>
                  <a:cs typeface="+mn-cs"/>
                </a:endParaRPr>
              </a:p>
            </p:txBody>
          </p:sp>
        </p:grpSp>
        <p:sp>
          <p:nvSpPr>
            <p:cNvPr id="23" name="Rectangle 22">
              <a:extLst>
                <a:ext uri="{FF2B5EF4-FFF2-40B4-BE49-F238E27FC236}">
                  <a16:creationId xmlns:a16="http://schemas.microsoft.com/office/drawing/2014/main" id="{99E1B5D6-4D86-7934-4E19-C3B00E0A0F8E}"/>
                </a:ext>
              </a:extLst>
            </p:cNvPr>
            <p:cNvSpPr/>
            <p:nvPr/>
          </p:nvSpPr>
          <p:spPr>
            <a:xfrm>
              <a:off x="7542769" y="3553964"/>
              <a:ext cx="2135242" cy="679569"/>
            </a:xfrm>
            <a:prstGeom prst="rect">
              <a:avLst/>
            </a:prstGeom>
            <a:solidFill>
              <a:schemeClr val="bg1"/>
            </a:solidFill>
            <a:ln w="19050">
              <a:solidFill>
                <a:srgbClr val="10253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0253F"/>
                  </a:solidFill>
                  <a:effectLst/>
                  <a:uLnTx/>
                  <a:uFillTx/>
                  <a:latin typeface="Calibri" panose="020F0502020204030204" pitchFamily="34" charset="0"/>
                  <a:ea typeface="+mn-ea"/>
                  <a:cs typeface="Calibri" panose="020F0502020204030204" pitchFamily="34" charset="0"/>
                </a:rPr>
                <a:t>Eligible</a:t>
              </a:r>
              <a:r>
                <a:rPr kumimoji="0" lang="en-US" sz="1100" b="0" i="0" u="none" strike="noStrike" kern="1200" cap="none" spc="0" normalizeH="0" baseline="0" noProof="0">
                  <a:ln>
                    <a:noFill/>
                  </a:ln>
                  <a:solidFill>
                    <a:srgbClr val="10253F"/>
                  </a:solidFill>
                  <a:effectLst/>
                  <a:uLnTx/>
                  <a:uFillTx/>
                  <a:latin typeface="Calibri" panose="020F0502020204030204" pitchFamily="34" charset="0"/>
                  <a:ea typeface="+mn-ea"/>
                  <a:cs typeface="Calibri" panose="020F0502020204030204" pitchFamily="34" charset="0"/>
                </a:rPr>
                <a:t>: Renewal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0253F"/>
                  </a:solidFill>
                  <a:effectLst/>
                  <a:uLnTx/>
                  <a:uFillTx/>
                  <a:latin typeface="Calibri" panose="020F0502020204030204" pitchFamily="34" charset="0"/>
                  <a:ea typeface="+mn-ea"/>
                  <a:cs typeface="Calibri" panose="020F0502020204030204" pitchFamily="34" charset="0"/>
                </a:rPr>
                <a:t>Received Bot engaged &amp;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0253F"/>
                  </a:solidFill>
                  <a:effectLst/>
                  <a:uLnTx/>
                  <a:uFillTx/>
                  <a:latin typeface="Calibri" panose="020F0502020204030204" pitchFamily="34" charset="0"/>
                  <a:ea typeface="+mn-ea"/>
                  <a:cs typeface="Calibri" panose="020F0502020204030204" pitchFamily="34" charset="0"/>
                </a:rPr>
                <a:t>caseworker attempts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0253F"/>
                  </a:solidFill>
                  <a:effectLst/>
                  <a:uLnTx/>
                  <a:uFillTx/>
                  <a:latin typeface="Calibri" panose="020F0502020204030204" pitchFamily="34" charset="0"/>
                  <a:ea typeface="+mn-ea"/>
                  <a:cs typeface="Calibri" panose="020F0502020204030204" pitchFamily="34" charset="0"/>
                </a:rPr>
                <a:t>manual ex parte</a:t>
              </a:r>
            </a:p>
          </p:txBody>
        </p:sp>
        <p:sp>
          <p:nvSpPr>
            <p:cNvPr id="24" name="Rectangle 23">
              <a:extLst>
                <a:ext uri="{FF2B5EF4-FFF2-40B4-BE49-F238E27FC236}">
                  <a16:creationId xmlns:a16="http://schemas.microsoft.com/office/drawing/2014/main" id="{781D1F38-A211-912A-1089-C0363017CB12}"/>
                </a:ext>
              </a:extLst>
            </p:cNvPr>
            <p:cNvSpPr/>
            <p:nvPr/>
          </p:nvSpPr>
          <p:spPr>
            <a:xfrm>
              <a:off x="7549503" y="4316857"/>
              <a:ext cx="2135242" cy="679569"/>
            </a:xfrm>
            <a:prstGeom prst="rect">
              <a:avLst/>
            </a:prstGeom>
            <a:solidFill>
              <a:schemeClr val="bg1"/>
            </a:solidFill>
            <a:ln w="19050">
              <a:solidFill>
                <a:srgbClr val="10253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0253F"/>
                  </a:solidFill>
                  <a:effectLst/>
                  <a:uLnTx/>
                  <a:uFillTx/>
                  <a:latin typeface="Calibri" panose="020F0502020204030204" pitchFamily="34" charset="0"/>
                  <a:ea typeface="+mn-ea"/>
                  <a:cs typeface="Calibri" panose="020F0502020204030204" pitchFamily="34" charset="0"/>
                </a:rPr>
                <a:t>Likely Eligible &amp;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0253F"/>
                  </a:solidFill>
                  <a:effectLst/>
                  <a:uLnTx/>
                  <a:uFillTx/>
                  <a:latin typeface="Calibri" panose="020F0502020204030204" pitchFamily="34" charset="0"/>
                  <a:ea typeface="+mn-ea"/>
                  <a:cs typeface="Calibri" panose="020F0502020204030204" pitchFamily="34" charset="0"/>
                </a:rPr>
                <a:t>Likely Ineligible: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0253F"/>
                  </a:solidFill>
                  <a:effectLst/>
                  <a:uLnTx/>
                  <a:uFillTx/>
                  <a:latin typeface="Calibri" panose="020F0502020204030204" pitchFamily="34" charset="0"/>
                  <a:ea typeface="+mn-ea"/>
                  <a:cs typeface="Calibri" panose="020F0502020204030204" pitchFamily="34" charset="0"/>
                </a:rPr>
                <a:t>Renewal Packets Sent</a:t>
              </a:r>
            </a:p>
          </p:txBody>
        </p:sp>
        <p:pic>
          <p:nvPicPr>
            <p:cNvPr id="25" name="Graphic 24" descr="Robot outline">
              <a:extLst>
                <a:ext uri="{FF2B5EF4-FFF2-40B4-BE49-F238E27FC236}">
                  <a16:creationId xmlns:a16="http://schemas.microsoft.com/office/drawing/2014/main" id="{51B88B4F-0DD7-4CB2-F256-71637E0118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08696" y="3597619"/>
              <a:ext cx="597610" cy="597610"/>
            </a:xfrm>
            <a:prstGeom prst="rect">
              <a:avLst/>
            </a:prstGeom>
          </p:spPr>
        </p:pic>
        <p:grpSp>
          <p:nvGrpSpPr>
            <p:cNvPr id="26" name="Group 25">
              <a:extLst>
                <a:ext uri="{FF2B5EF4-FFF2-40B4-BE49-F238E27FC236}">
                  <a16:creationId xmlns:a16="http://schemas.microsoft.com/office/drawing/2014/main" id="{D9D03E7C-F333-0A57-07C8-FE4FBD21FBAA}"/>
                </a:ext>
              </a:extLst>
            </p:cNvPr>
            <p:cNvGrpSpPr/>
            <p:nvPr/>
          </p:nvGrpSpPr>
          <p:grpSpPr>
            <a:xfrm>
              <a:off x="7683974" y="4494525"/>
              <a:ext cx="447088" cy="319907"/>
              <a:chOff x="290346" y="1176106"/>
              <a:chExt cx="603736" cy="409062"/>
            </a:xfrm>
            <a:solidFill>
              <a:srgbClr val="10253F"/>
            </a:solidFill>
          </p:grpSpPr>
          <p:sp>
            <p:nvSpPr>
              <p:cNvPr id="27" name="Freeform 657">
                <a:extLst>
                  <a:ext uri="{FF2B5EF4-FFF2-40B4-BE49-F238E27FC236}">
                    <a16:creationId xmlns:a16="http://schemas.microsoft.com/office/drawing/2014/main" id="{B506137A-360B-2967-0330-0DE53CAE480E}"/>
                  </a:ext>
                </a:extLst>
              </p:cNvPr>
              <p:cNvSpPr>
                <a:spLocks noEditPoints="1"/>
              </p:cNvSpPr>
              <p:nvPr/>
            </p:nvSpPr>
            <p:spPr bwMode="auto">
              <a:xfrm>
                <a:off x="696533" y="1243873"/>
                <a:ext cx="135533" cy="163460"/>
              </a:xfrm>
              <a:custGeom>
                <a:avLst/>
                <a:gdLst>
                  <a:gd name="T0" fmla="*/ 7 w 48"/>
                  <a:gd name="T1" fmla="*/ 58 h 58"/>
                  <a:gd name="T2" fmla="*/ 41 w 48"/>
                  <a:gd name="T3" fmla="*/ 58 h 58"/>
                  <a:gd name="T4" fmla="*/ 48 w 48"/>
                  <a:gd name="T5" fmla="*/ 51 h 58"/>
                  <a:gd name="T6" fmla="*/ 48 w 48"/>
                  <a:gd name="T7" fmla="*/ 7 h 58"/>
                  <a:gd name="T8" fmla="*/ 41 w 48"/>
                  <a:gd name="T9" fmla="*/ 0 h 58"/>
                  <a:gd name="T10" fmla="*/ 7 w 48"/>
                  <a:gd name="T11" fmla="*/ 0 h 58"/>
                  <a:gd name="T12" fmla="*/ 0 w 48"/>
                  <a:gd name="T13" fmla="*/ 7 h 58"/>
                  <a:gd name="T14" fmla="*/ 0 w 48"/>
                  <a:gd name="T15" fmla="*/ 51 h 58"/>
                  <a:gd name="T16" fmla="*/ 7 w 48"/>
                  <a:gd name="T17" fmla="*/ 58 h 58"/>
                  <a:gd name="T18" fmla="*/ 8 w 48"/>
                  <a:gd name="T19" fmla="*/ 9 h 58"/>
                  <a:gd name="T20" fmla="*/ 39 w 48"/>
                  <a:gd name="T21" fmla="*/ 9 h 58"/>
                  <a:gd name="T22" fmla="*/ 39 w 48"/>
                  <a:gd name="T23" fmla="*/ 49 h 58"/>
                  <a:gd name="T24" fmla="*/ 8 w 48"/>
                  <a:gd name="T25" fmla="*/ 49 h 58"/>
                  <a:gd name="T26" fmla="*/ 8 w 48"/>
                  <a:gd name="T27" fmla="*/ 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58">
                    <a:moveTo>
                      <a:pt x="7" y="58"/>
                    </a:moveTo>
                    <a:cubicBezTo>
                      <a:pt x="41" y="58"/>
                      <a:pt x="41" y="58"/>
                      <a:pt x="41" y="58"/>
                    </a:cubicBezTo>
                    <a:cubicBezTo>
                      <a:pt x="45" y="58"/>
                      <a:pt x="48" y="55"/>
                      <a:pt x="48" y="51"/>
                    </a:cubicBezTo>
                    <a:cubicBezTo>
                      <a:pt x="48" y="7"/>
                      <a:pt x="48" y="7"/>
                      <a:pt x="48" y="7"/>
                    </a:cubicBezTo>
                    <a:cubicBezTo>
                      <a:pt x="48" y="3"/>
                      <a:pt x="45" y="0"/>
                      <a:pt x="41" y="0"/>
                    </a:cubicBezTo>
                    <a:cubicBezTo>
                      <a:pt x="7" y="0"/>
                      <a:pt x="7" y="0"/>
                      <a:pt x="7" y="0"/>
                    </a:cubicBezTo>
                    <a:cubicBezTo>
                      <a:pt x="3" y="0"/>
                      <a:pt x="0" y="3"/>
                      <a:pt x="0" y="7"/>
                    </a:cubicBezTo>
                    <a:cubicBezTo>
                      <a:pt x="0" y="51"/>
                      <a:pt x="0" y="51"/>
                      <a:pt x="0" y="51"/>
                    </a:cubicBezTo>
                    <a:cubicBezTo>
                      <a:pt x="0" y="55"/>
                      <a:pt x="3" y="58"/>
                      <a:pt x="7" y="58"/>
                    </a:cubicBezTo>
                    <a:close/>
                    <a:moveTo>
                      <a:pt x="8" y="9"/>
                    </a:moveTo>
                    <a:cubicBezTo>
                      <a:pt x="39" y="9"/>
                      <a:pt x="39" y="9"/>
                      <a:pt x="39" y="9"/>
                    </a:cubicBezTo>
                    <a:cubicBezTo>
                      <a:pt x="39" y="49"/>
                      <a:pt x="39" y="49"/>
                      <a:pt x="39" y="49"/>
                    </a:cubicBezTo>
                    <a:cubicBezTo>
                      <a:pt x="8" y="49"/>
                      <a:pt x="8" y="49"/>
                      <a:pt x="8" y="49"/>
                    </a:cubicBezTo>
                    <a:lnTo>
                      <a:pt x="8"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658">
                <a:extLst>
                  <a:ext uri="{FF2B5EF4-FFF2-40B4-BE49-F238E27FC236}">
                    <a16:creationId xmlns:a16="http://schemas.microsoft.com/office/drawing/2014/main" id="{9A497E3D-8E6C-F323-7073-6646D1BB5BD4}"/>
                  </a:ext>
                </a:extLst>
              </p:cNvPr>
              <p:cNvSpPr>
                <a:spLocks/>
              </p:cNvSpPr>
              <p:nvPr/>
            </p:nvSpPr>
            <p:spPr bwMode="auto">
              <a:xfrm>
                <a:off x="366327" y="1472225"/>
                <a:ext cx="203299" cy="25464"/>
              </a:xfrm>
              <a:custGeom>
                <a:avLst/>
                <a:gdLst>
                  <a:gd name="T0" fmla="*/ 68 w 72"/>
                  <a:gd name="T1" fmla="*/ 0 h 9"/>
                  <a:gd name="T2" fmla="*/ 5 w 72"/>
                  <a:gd name="T3" fmla="*/ 0 h 9"/>
                  <a:gd name="T4" fmla="*/ 0 w 72"/>
                  <a:gd name="T5" fmla="*/ 5 h 9"/>
                  <a:gd name="T6" fmla="*/ 5 w 72"/>
                  <a:gd name="T7" fmla="*/ 9 h 9"/>
                  <a:gd name="T8" fmla="*/ 68 w 72"/>
                  <a:gd name="T9" fmla="*/ 9 h 9"/>
                  <a:gd name="T10" fmla="*/ 72 w 72"/>
                  <a:gd name="T11" fmla="*/ 5 h 9"/>
                  <a:gd name="T12" fmla="*/ 68 w 7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2" h="9">
                    <a:moveTo>
                      <a:pt x="68" y="0"/>
                    </a:moveTo>
                    <a:cubicBezTo>
                      <a:pt x="5" y="0"/>
                      <a:pt x="5" y="0"/>
                      <a:pt x="5" y="0"/>
                    </a:cubicBezTo>
                    <a:cubicBezTo>
                      <a:pt x="2" y="0"/>
                      <a:pt x="0" y="2"/>
                      <a:pt x="0" y="5"/>
                    </a:cubicBezTo>
                    <a:cubicBezTo>
                      <a:pt x="0" y="7"/>
                      <a:pt x="2" y="9"/>
                      <a:pt x="5" y="9"/>
                    </a:cubicBezTo>
                    <a:cubicBezTo>
                      <a:pt x="68" y="9"/>
                      <a:pt x="68" y="9"/>
                      <a:pt x="68" y="9"/>
                    </a:cubicBezTo>
                    <a:cubicBezTo>
                      <a:pt x="70" y="9"/>
                      <a:pt x="72" y="7"/>
                      <a:pt x="72" y="5"/>
                    </a:cubicBezTo>
                    <a:cubicBezTo>
                      <a:pt x="72" y="2"/>
                      <a:pt x="70" y="0"/>
                      <a:pt x="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659">
                <a:extLst>
                  <a:ext uri="{FF2B5EF4-FFF2-40B4-BE49-F238E27FC236}">
                    <a16:creationId xmlns:a16="http://schemas.microsoft.com/office/drawing/2014/main" id="{0AD78D2D-D09C-BDA1-6151-7528E65D2252}"/>
                  </a:ext>
                </a:extLst>
              </p:cNvPr>
              <p:cNvSpPr>
                <a:spLocks/>
              </p:cNvSpPr>
              <p:nvPr/>
            </p:nvSpPr>
            <p:spPr bwMode="auto">
              <a:xfrm>
                <a:off x="366327" y="1410208"/>
                <a:ext cx="203299" cy="25464"/>
              </a:xfrm>
              <a:custGeom>
                <a:avLst/>
                <a:gdLst>
                  <a:gd name="T0" fmla="*/ 5 w 72"/>
                  <a:gd name="T1" fmla="*/ 9 h 9"/>
                  <a:gd name="T2" fmla="*/ 68 w 72"/>
                  <a:gd name="T3" fmla="*/ 9 h 9"/>
                  <a:gd name="T4" fmla="*/ 72 w 72"/>
                  <a:gd name="T5" fmla="*/ 5 h 9"/>
                  <a:gd name="T6" fmla="*/ 68 w 72"/>
                  <a:gd name="T7" fmla="*/ 0 h 9"/>
                  <a:gd name="T8" fmla="*/ 5 w 72"/>
                  <a:gd name="T9" fmla="*/ 0 h 9"/>
                  <a:gd name="T10" fmla="*/ 0 w 72"/>
                  <a:gd name="T11" fmla="*/ 5 h 9"/>
                  <a:gd name="T12" fmla="*/ 5 w 7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72" h="9">
                    <a:moveTo>
                      <a:pt x="5" y="9"/>
                    </a:moveTo>
                    <a:cubicBezTo>
                      <a:pt x="68" y="9"/>
                      <a:pt x="68" y="9"/>
                      <a:pt x="68" y="9"/>
                    </a:cubicBezTo>
                    <a:cubicBezTo>
                      <a:pt x="70" y="9"/>
                      <a:pt x="72" y="7"/>
                      <a:pt x="72" y="5"/>
                    </a:cubicBezTo>
                    <a:cubicBezTo>
                      <a:pt x="72" y="2"/>
                      <a:pt x="70" y="0"/>
                      <a:pt x="68" y="0"/>
                    </a:cubicBezTo>
                    <a:cubicBezTo>
                      <a:pt x="5" y="0"/>
                      <a:pt x="5" y="0"/>
                      <a:pt x="5" y="0"/>
                    </a:cubicBezTo>
                    <a:cubicBezTo>
                      <a:pt x="2" y="0"/>
                      <a:pt x="0" y="2"/>
                      <a:pt x="0" y="5"/>
                    </a:cubicBezTo>
                    <a:cubicBezTo>
                      <a:pt x="0" y="7"/>
                      <a:pt x="2" y="9"/>
                      <a:pt x="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660">
                <a:extLst>
                  <a:ext uri="{FF2B5EF4-FFF2-40B4-BE49-F238E27FC236}">
                    <a16:creationId xmlns:a16="http://schemas.microsoft.com/office/drawing/2014/main" id="{2554598E-B117-D649-76D0-CF7981606241}"/>
                  </a:ext>
                </a:extLst>
              </p:cNvPr>
              <p:cNvSpPr>
                <a:spLocks/>
              </p:cNvSpPr>
              <p:nvPr/>
            </p:nvSpPr>
            <p:spPr bwMode="auto">
              <a:xfrm>
                <a:off x="366327" y="1348192"/>
                <a:ext cx="84605" cy="25464"/>
              </a:xfrm>
              <a:custGeom>
                <a:avLst/>
                <a:gdLst>
                  <a:gd name="T0" fmla="*/ 5 w 30"/>
                  <a:gd name="T1" fmla="*/ 9 h 9"/>
                  <a:gd name="T2" fmla="*/ 26 w 30"/>
                  <a:gd name="T3" fmla="*/ 9 h 9"/>
                  <a:gd name="T4" fmla="*/ 30 w 30"/>
                  <a:gd name="T5" fmla="*/ 4 h 9"/>
                  <a:gd name="T6" fmla="*/ 26 w 30"/>
                  <a:gd name="T7" fmla="*/ 0 h 9"/>
                  <a:gd name="T8" fmla="*/ 5 w 30"/>
                  <a:gd name="T9" fmla="*/ 0 h 9"/>
                  <a:gd name="T10" fmla="*/ 0 w 30"/>
                  <a:gd name="T11" fmla="*/ 4 h 9"/>
                  <a:gd name="T12" fmla="*/ 5 w 30"/>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0" h="9">
                    <a:moveTo>
                      <a:pt x="5" y="9"/>
                    </a:moveTo>
                    <a:cubicBezTo>
                      <a:pt x="26" y="9"/>
                      <a:pt x="26" y="9"/>
                      <a:pt x="26" y="9"/>
                    </a:cubicBezTo>
                    <a:cubicBezTo>
                      <a:pt x="28" y="9"/>
                      <a:pt x="30" y="7"/>
                      <a:pt x="30" y="4"/>
                    </a:cubicBezTo>
                    <a:cubicBezTo>
                      <a:pt x="30" y="2"/>
                      <a:pt x="28" y="0"/>
                      <a:pt x="26" y="0"/>
                    </a:cubicBezTo>
                    <a:cubicBezTo>
                      <a:pt x="5" y="0"/>
                      <a:pt x="5" y="0"/>
                      <a:pt x="5" y="0"/>
                    </a:cubicBezTo>
                    <a:cubicBezTo>
                      <a:pt x="2" y="0"/>
                      <a:pt x="0" y="2"/>
                      <a:pt x="0" y="4"/>
                    </a:cubicBezTo>
                    <a:cubicBezTo>
                      <a:pt x="0" y="7"/>
                      <a:pt x="2" y="9"/>
                      <a:pt x="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661">
                <a:extLst>
                  <a:ext uri="{FF2B5EF4-FFF2-40B4-BE49-F238E27FC236}">
                    <a16:creationId xmlns:a16="http://schemas.microsoft.com/office/drawing/2014/main" id="{792B63FD-BFD5-67D1-8A79-C79502EAD095}"/>
                  </a:ext>
                </a:extLst>
              </p:cNvPr>
              <p:cNvSpPr>
                <a:spLocks noEditPoints="1"/>
              </p:cNvSpPr>
              <p:nvPr/>
            </p:nvSpPr>
            <p:spPr bwMode="auto">
              <a:xfrm>
                <a:off x="290346" y="1176106"/>
                <a:ext cx="603736" cy="409062"/>
              </a:xfrm>
              <a:custGeom>
                <a:avLst/>
                <a:gdLst>
                  <a:gd name="T0" fmla="*/ 210 w 214"/>
                  <a:gd name="T1" fmla="*/ 0 h 145"/>
                  <a:gd name="T2" fmla="*/ 4 w 214"/>
                  <a:gd name="T3" fmla="*/ 0 h 145"/>
                  <a:gd name="T4" fmla="*/ 0 w 214"/>
                  <a:gd name="T5" fmla="*/ 4 h 145"/>
                  <a:gd name="T6" fmla="*/ 0 w 214"/>
                  <a:gd name="T7" fmla="*/ 140 h 145"/>
                  <a:gd name="T8" fmla="*/ 4 w 214"/>
                  <a:gd name="T9" fmla="*/ 145 h 145"/>
                  <a:gd name="T10" fmla="*/ 210 w 214"/>
                  <a:gd name="T11" fmla="*/ 145 h 145"/>
                  <a:gd name="T12" fmla="*/ 214 w 214"/>
                  <a:gd name="T13" fmla="*/ 140 h 145"/>
                  <a:gd name="T14" fmla="*/ 214 w 214"/>
                  <a:gd name="T15" fmla="*/ 4 h 145"/>
                  <a:gd name="T16" fmla="*/ 210 w 214"/>
                  <a:gd name="T17" fmla="*/ 0 h 145"/>
                  <a:gd name="T18" fmla="*/ 206 w 214"/>
                  <a:gd name="T19" fmla="*/ 136 h 145"/>
                  <a:gd name="T20" fmla="*/ 8 w 214"/>
                  <a:gd name="T21" fmla="*/ 136 h 145"/>
                  <a:gd name="T22" fmla="*/ 8 w 214"/>
                  <a:gd name="T23" fmla="*/ 9 h 145"/>
                  <a:gd name="T24" fmla="*/ 206 w 214"/>
                  <a:gd name="T25" fmla="*/ 9 h 145"/>
                  <a:gd name="T26" fmla="*/ 206 w 214"/>
                  <a:gd name="T2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4" h="145">
                    <a:moveTo>
                      <a:pt x="210" y="0"/>
                    </a:moveTo>
                    <a:cubicBezTo>
                      <a:pt x="4" y="0"/>
                      <a:pt x="4" y="0"/>
                      <a:pt x="4" y="0"/>
                    </a:cubicBezTo>
                    <a:cubicBezTo>
                      <a:pt x="2" y="0"/>
                      <a:pt x="0" y="2"/>
                      <a:pt x="0" y="4"/>
                    </a:cubicBezTo>
                    <a:cubicBezTo>
                      <a:pt x="0" y="140"/>
                      <a:pt x="0" y="140"/>
                      <a:pt x="0" y="140"/>
                    </a:cubicBezTo>
                    <a:cubicBezTo>
                      <a:pt x="0" y="143"/>
                      <a:pt x="2" y="145"/>
                      <a:pt x="4" y="145"/>
                    </a:cubicBezTo>
                    <a:cubicBezTo>
                      <a:pt x="210" y="145"/>
                      <a:pt x="210" y="145"/>
                      <a:pt x="210" y="145"/>
                    </a:cubicBezTo>
                    <a:cubicBezTo>
                      <a:pt x="212" y="145"/>
                      <a:pt x="214" y="143"/>
                      <a:pt x="214" y="140"/>
                    </a:cubicBezTo>
                    <a:cubicBezTo>
                      <a:pt x="214" y="4"/>
                      <a:pt x="214" y="4"/>
                      <a:pt x="214" y="4"/>
                    </a:cubicBezTo>
                    <a:cubicBezTo>
                      <a:pt x="214" y="2"/>
                      <a:pt x="212" y="0"/>
                      <a:pt x="210" y="0"/>
                    </a:cubicBezTo>
                    <a:close/>
                    <a:moveTo>
                      <a:pt x="206" y="136"/>
                    </a:moveTo>
                    <a:cubicBezTo>
                      <a:pt x="8" y="136"/>
                      <a:pt x="8" y="136"/>
                      <a:pt x="8" y="136"/>
                    </a:cubicBezTo>
                    <a:cubicBezTo>
                      <a:pt x="8" y="9"/>
                      <a:pt x="8" y="9"/>
                      <a:pt x="8" y="9"/>
                    </a:cubicBezTo>
                    <a:cubicBezTo>
                      <a:pt x="206" y="9"/>
                      <a:pt x="206" y="9"/>
                      <a:pt x="206" y="9"/>
                    </a:cubicBezTo>
                    <a:lnTo>
                      <a:pt x="206" y="1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Arrow: Right 31">
              <a:extLst>
                <a:ext uri="{FF2B5EF4-FFF2-40B4-BE49-F238E27FC236}">
                  <a16:creationId xmlns:a16="http://schemas.microsoft.com/office/drawing/2014/main" id="{BBD0DE16-AEFF-7017-612B-440A3BBF5D37}"/>
                </a:ext>
              </a:extLst>
            </p:cNvPr>
            <p:cNvSpPr/>
            <p:nvPr/>
          </p:nvSpPr>
          <p:spPr>
            <a:xfrm>
              <a:off x="7379464" y="4081594"/>
              <a:ext cx="257807" cy="375049"/>
            </a:xfrm>
            <a:prstGeom prst="rightArrow">
              <a:avLst/>
            </a:prstGeom>
            <a:solidFill>
              <a:schemeClr val="bg1"/>
            </a:solid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690BE520-E6B5-CB0D-202E-FAB06AAF2857}"/>
                </a:ext>
              </a:extLst>
            </p:cNvPr>
            <p:cNvSpPr txBox="1"/>
            <p:nvPr/>
          </p:nvSpPr>
          <p:spPr>
            <a:xfrm>
              <a:off x="9935749" y="3066496"/>
              <a:ext cx="2210703" cy="1912768"/>
            </a:xfrm>
            <a:prstGeom prst="rect">
              <a:avLst/>
            </a:prstGeom>
            <a:noFill/>
            <a:ln>
              <a:noFill/>
            </a:ln>
          </p:spPr>
          <p:txBody>
            <a:bodyPr wrap="square">
              <a:spAutoFit/>
            </a:bodyPr>
            <a:lstStyle/>
            <a:p>
              <a:pPr marL="0" marR="0" lvl="0" indent="0" algn="l" defTabSz="1219485" rtl="0" eaLnBrk="1" fontAlgn="auto" latinLnBrk="0" hangingPunct="1">
                <a:lnSpc>
                  <a:spcPct val="110000"/>
                </a:lnSpc>
                <a:spcBef>
                  <a:spcPts val="0"/>
                </a:spcBef>
                <a:spcAft>
                  <a:spcPts val="400"/>
                </a:spcAft>
                <a:buClr>
                  <a:srgbClr val="10253F"/>
                </a:buClr>
                <a:buSzTx/>
                <a:buFontTx/>
                <a:buNone/>
                <a:tabLst/>
                <a:defRPr/>
              </a:pPr>
              <a:r>
                <a:rPr kumimoji="0" lang="en-US" sz="1100" b="1" i="0" u="sng" strike="noStrike" kern="1200" cap="none" spc="0" normalizeH="0" baseline="0" noProof="0">
                  <a:ln>
                    <a:noFill/>
                  </a:ln>
                  <a:solidFill>
                    <a:srgbClr val="10253F"/>
                  </a:solidFill>
                  <a:effectLst/>
                  <a:uLnTx/>
                  <a:uFillTx/>
                  <a:latin typeface="Calibri"/>
                  <a:ea typeface="Open Sans"/>
                  <a:cs typeface="Open Sans"/>
                </a:rPr>
                <a:t>Communications</a:t>
              </a:r>
            </a:p>
            <a:p>
              <a:pPr marL="227013" marR="0" lvl="0" indent="-171450" algn="l" defTabSz="1219485" rtl="0" eaLnBrk="1" fontAlgn="auto" latinLnBrk="0" hangingPunct="1">
                <a:lnSpc>
                  <a:spcPct val="110000"/>
                </a:lnSpc>
                <a:spcBef>
                  <a:spcPts val="0"/>
                </a:spcBef>
                <a:spcAft>
                  <a:spcPts val="400"/>
                </a:spcAft>
                <a:buClr>
                  <a:srgbClr val="10253F"/>
                </a:buClr>
                <a:buSzTx/>
                <a:buFont typeface="Arial" panose="020B0604020202020204" pitchFamily="34" charset="0"/>
                <a:buChar char="•"/>
                <a:tabLst/>
                <a:defRPr/>
              </a:pPr>
              <a:r>
                <a:rPr kumimoji="0" lang="en-US" sz="1100" b="1" i="0" u="none" strike="noStrike" kern="1200" cap="none" spc="0" normalizeH="0" baseline="0" noProof="0">
                  <a:ln>
                    <a:noFill/>
                  </a:ln>
                  <a:solidFill>
                    <a:srgbClr val="10253F"/>
                  </a:solidFill>
                  <a:effectLst/>
                  <a:uLnTx/>
                  <a:uFillTx/>
                  <a:latin typeface="Calibri"/>
                  <a:ea typeface="Open Sans"/>
                  <a:cs typeface="Open Sans"/>
                </a:rPr>
                <a:t>IVR: </a:t>
              </a:r>
              <a:r>
                <a:rPr kumimoji="0" lang="en-US" sz="1100" b="0" i="0" u="none" strike="noStrike" kern="1200" cap="none" spc="0" normalizeH="0" baseline="0" noProof="0">
                  <a:ln>
                    <a:noFill/>
                  </a:ln>
                  <a:solidFill>
                    <a:srgbClr val="10253F"/>
                  </a:solidFill>
                  <a:effectLst/>
                  <a:uLnTx/>
                  <a:uFillTx/>
                  <a:latin typeface="Calibri"/>
                  <a:ea typeface="Open Sans"/>
                  <a:cs typeface="Open Sans"/>
                </a:rPr>
                <a:t>automated reminder calls to members</a:t>
              </a:r>
            </a:p>
            <a:p>
              <a:pPr marL="227013" marR="0" lvl="0" indent="-171450" algn="l" defTabSz="1219485" rtl="0" eaLnBrk="1" fontAlgn="auto" latinLnBrk="0" hangingPunct="1">
                <a:lnSpc>
                  <a:spcPct val="110000"/>
                </a:lnSpc>
                <a:spcBef>
                  <a:spcPts val="0"/>
                </a:spcBef>
                <a:spcAft>
                  <a:spcPts val="400"/>
                </a:spcAft>
                <a:buClr>
                  <a:srgbClr val="10253F"/>
                </a:buClr>
                <a:buSzTx/>
                <a:buFont typeface="Arial" panose="020B0604020202020204" pitchFamily="34" charset="0"/>
                <a:buChar char="•"/>
                <a:tabLst/>
                <a:defRPr/>
              </a:pPr>
              <a:r>
                <a:rPr kumimoji="0" lang="en-US" sz="1100" b="1" i="0" u="none" strike="noStrike" kern="1200" cap="none" spc="0" normalizeH="0" baseline="0" noProof="0">
                  <a:ln>
                    <a:noFill/>
                  </a:ln>
                  <a:solidFill>
                    <a:srgbClr val="10253F"/>
                  </a:solidFill>
                  <a:effectLst/>
                  <a:uLnTx/>
                  <a:uFillTx/>
                  <a:latin typeface="Calibri"/>
                  <a:ea typeface="Open Sans"/>
                  <a:cs typeface="Open Sans"/>
                </a:rPr>
                <a:t>ProComm: </a:t>
              </a:r>
              <a:r>
                <a:rPr kumimoji="0" lang="en-US" sz="1100" b="0" i="0" u="none" strike="noStrike" kern="1200" cap="none" spc="0" normalizeH="0" baseline="0" noProof="0">
                  <a:ln>
                    <a:noFill/>
                  </a:ln>
                  <a:solidFill>
                    <a:srgbClr val="10253F"/>
                  </a:solidFill>
                  <a:effectLst/>
                  <a:uLnTx/>
                  <a:uFillTx/>
                  <a:latin typeface="Calibri"/>
                  <a:ea typeface="Open Sans"/>
                  <a:cs typeface="Open Sans"/>
                </a:rPr>
                <a:t>state automated reminder texts to members &amp; updates member addresses in Ohio Benefits</a:t>
              </a:r>
            </a:p>
            <a:p>
              <a:pPr marL="227013" marR="0" lvl="0" indent="-171450" algn="l" defTabSz="1219485" rtl="0" eaLnBrk="1" fontAlgn="auto" latinLnBrk="0" hangingPunct="1">
                <a:lnSpc>
                  <a:spcPct val="110000"/>
                </a:lnSpc>
                <a:spcBef>
                  <a:spcPts val="0"/>
                </a:spcBef>
                <a:spcAft>
                  <a:spcPts val="400"/>
                </a:spcAft>
                <a:buClr>
                  <a:srgbClr val="10253F"/>
                </a:buClr>
                <a:buSzTx/>
                <a:buFont typeface="Arial" panose="020B0604020202020204" pitchFamily="34" charset="0"/>
                <a:buChar char="•"/>
                <a:tabLst/>
                <a:defRPr/>
              </a:pPr>
              <a:r>
                <a:rPr kumimoji="0" lang="en-US" sz="1100" b="1" i="0" u="none" strike="noStrike" kern="1200" cap="none" spc="0" normalizeH="0" baseline="0" noProof="0">
                  <a:ln>
                    <a:noFill/>
                  </a:ln>
                  <a:solidFill>
                    <a:srgbClr val="10253F"/>
                  </a:solidFill>
                  <a:effectLst/>
                  <a:uLnTx/>
                  <a:uFillTx/>
                  <a:latin typeface="Calibri"/>
                  <a:ea typeface="Open Sans"/>
                  <a:cs typeface="Open Sans"/>
                </a:rPr>
                <a:t>CMA/MCO </a:t>
              </a:r>
              <a:r>
                <a:rPr kumimoji="0" lang="en-US" sz="1100" b="0" i="0" u="none" strike="noStrike" kern="1200" cap="none" spc="0" normalizeH="0" baseline="0" noProof="0">
                  <a:ln>
                    <a:noFill/>
                  </a:ln>
                  <a:solidFill>
                    <a:srgbClr val="10253F"/>
                  </a:solidFill>
                  <a:effectLst/>
                  <a:uLnTx/>
                  <a:uFillTx/>
                  <a:latin typeface="Calibri"/>
                  <a:ea typeface="Open Sans"/>
                  <a:cs typeface="Open Sans"/>
                </a:rPr>
                <a:t>outreach to members </a:t>
              </a:r>
            </a:p>
          </p:txBody>
        </p:sp>
        <p:sp>
          <p:nvSpPr>
            <p:cNvPr id="43" name="TextBox 42">
              <a:extLst>
                <a:ext uri="{FF2B5EF4-FFF2-40B4-BE49-F238E27FC236}">
                  <a16:creationId xmlns:a16="http://schemas.microsoft.com/office/drawing/2014/main" id="{F0F2C272-207B-84A2-EED0-5A132B55BFE6}"/>
                </a:ext>
              </a:extLst>
            </p:cNvPr>
            <p:cNvSpPr txBox="1"/>
            <p:nvPr/>
          </p:nvSpPr>
          <p:spPr>
            <a:xfrm>
              <a:off x="9935749" y="901889"/>
              <a:ext cx="2163127" cy="2047676"/>
            </a:xfrm>
            <a:prstGeom prst="rect">
              <a:avLst/>
            </a:prstGeom>
            <a:noFill/>
          </p:spPr>
          <p:txBody>
            <a:bodyPr wrap="square" lIns="91440" tIns="45720" rIns="91440" bIns="45720" anchor="t">
              <a:spAutoFit/>
            </a:bodyPr>
            <a:lstStyle/>
            <a:p>
              <a:pPr marL="0" marR="0" lvl="0" indent="0" algn="l" defTabSz="1219485" rtl="0" eaLnBrk="1" fontAlgn="auto" latinLnBrk="0" hangingPunct="1">
                <a:lnSpc>
                  <a:spcPct val="110000"/>
                </a:lnSpc>
                <a:spcBef>
                  <a:spcPts val="0"/>
                </a:spcBef>
                <a:spcAft>
                  <a:spcPts val="400"/>
                </a:spcAft>
                <a:buClr>
                  <a:srgbClr val="10253F"/>
                </a:buClr>
                <a:buSzTx/>
                <a:buFontTx/>
                <a:buNone/>
                <a:tabLst/>
                <a:defRPr/>
              </a:pPr>
              <a:r>
                <a:rPr kumimoji="0" lang="en-US" sz="1100" b="1" i="0" u="sng" strike="noStrike" kern="1200" cap="none" spc="0" normalizeH="0" baseline="0" noProof="0">
                  <a:ln>
                    <a:noFill/>
                  </a:ln>
                  <a:solidFill>
                    <a:srgbClr val="10253F"/>
                  </a:solidFill>
                  <a:effectLst/>
                  <a:uLnTx/>
                  <a:uFillTx/>
                  <a:latin typeface="Calibri"/>
                  <a:ea typeface="Open Sans"/>
                  <a:cs typeface="Open Sans"/>
                </a:rPr>
                <a:t>Eligibility process data highlights</a:t>
              </a:r>
            </a:p>
            <a:p>
              <a:pPr marL="226695" marR="0" lvl="0" indent="-171450" algn="l" defTabSz="1219485" rtl="0" eaLnBrk="1" fontAlgn="auto" latinLnBrk="0" hangingPunct="1">
                <a:lnSpc>
                  <a:spcPct val="110000"/>
                </a:lnSpc>
                <a:spcBef>
                  <a:spcPts val="0"/>
                </a:spcBef>
                <a:spcAft>
                  <a:spcPts val="400"/>
                </a:spcAft>
                <a:buClr>
                  <a:srgbClr val="10253F"/>
                </a:buClr>
                <a:buSzTx/>
                <a:buFont typeface="+mj-lt"/>
                <a:buAutoNum type="arabicPeriod"/>
                <a:tabLst/>
                <a:defRPr/>
              </a:pPr>
              <a:r>
                <a:rPr kumimoji="0" lang="en-US" sz="1100" b="0" i="0" u="none" strike="noStrike" kern="1200" cap="none" spc="0" normalizeH="0" baseline="0" noProof="0">
                  <a:ln>
                    <a:noFill/>
                  </a:ln>
                  <a:solidFill>
                    <a:srgbClr val="10253F"/>
                  </a:solidFill>
                  <a:effectLst/>
                  <a:uLnTx/>
                  <a:uFillTx/>
                  <a:latin typeface="Calibri"/>
                  <a:ea typeface="Open Sans"/>
                  <a:cs typeface="Open Sans"/>
                </a:rPr>
                <a:t>50% of procedural terminations were found “likely ineligible”</a:t>
              </a:r>
              <a:endParaRPr lang="en-US" sz="1100" b="0" i="0" u="none" strike="noStrike" kern="1200" cap="none" spc="0" normalizeH="0" baseline="0" noProof="0">
                <a:ln>
                  <a:noFill/>
                </a:ln>
                <a:solidFill>
                  <a:srgbClr val="10253F"/>
                </a:solidFill>
                <a:effectLst/>
                <a:uLnTx/>
                <a:uFillTx/>
                <a:latin typeface="Calibri"/>
                <a:ea typeface="Open Sans"/>
                <a:cs typeface="Open Sans"/>
              </a:endParaRPr>
            </a:p>
            <a:p>
              <a:pPr marL="226695" indent="-171450" defTabSz="1219485">
                <a:lnSpc>
                  <a:spcPct val="110000"/>
                </a:lnSpc>
                <a:spcAft>
                  <a:spcPts val="400"/>
                </a:spcAft>
                <a:buClr>
                  <a:srgbClr val="10253F"/>
                </a:buClr>
                <a:buFont typeface="Arial" panose="020B0604020202020204" pitchFamily="34" charset="0"/>
                <a:buAutoNum type="arabicPeriod"/>
                <a:defRPr/>
              </a:pPr>
              <a:r>
                <a:rPr kumimoji="0" lang="en-US" sz="1100" b="0" i="0" u="none" strike="noStrike" kern="1200" cap="none" spc="0" normalizeH="0" baseline="0" noProof="0">
                  <a:ln>
                    <a:noFill/>
                  </a:ln>
                  <a:solidFill>
                    <a:srgbClr val="10253F"/>
                  </a:solidFill>
                  <a:effectLst/>
                  <a:uLnTx/>
                  <a:uFillTx/>
                  <a:latin typeface="Calibri"/>
                  <a:ea typeface="Open Sans"/>
                  <a:cs typeface="Open Sans"/>
                </a:rPr>
                <a:t>Approximately half of cases categorized as "prepopulated form" renewals are manual ex </a:t>
              </a:r>
              <a:r>
                <a:rPr kumimoji="0" lang="en-US" sz="1100" b="0" i="0" u="none" strike="noStrike" kern="1200" cap="none" spc="0" normalizeH="0" baseline="0" noProof="0" err="1">
                  <a:ln>
                    <a:noFill/>
                  </a:ln>
                  <a:solidFill>
                    <a:srgbClr val="10253F"/>
                  </a:solidFill>
                  <a:effectLst/>
                  <a:uLnTx/>
                  <a:uFillTx/>
                  <a:latin typeface="Calibri"/>
                  <a:ea typeface="Open Sans"/>
                  <a:cs typeface="Open Sans"/>
                </a:rPr>
                <a:t>parte</a:t>
              </a:r>
              <a:r>
                <a:rPr kumimoji="0" lang="en-US" sz="1100" b="0" i="0" u="none" strike="noStrike" kern="1200" cap="none" spc="0" normalizeH="0" baseline="0" noProof="0">
                  <a:ln>
                    <a:noFill/>
                  </a:ln>
                  <a:solidFill>
                    <a:srgbClr val="10253F"/>
                  </a:solidFill>
                  <a:effectLst/>
                  <a:uLnTx/>
                  <a:uFillTx/>
                  <a:latin typeface="Calibri"/>
                  <a:ea typeface="Open Sans"/>
                  <a:cs typeface="Open Sans"/>
                </a:rPr>
                <a:t> renewals conducted without a prepopulated renewal form</a:t>
              </a:r>
              <a:r>
                <a:rPr lang="en-US" sz="1100">
                  <a:solidFill>
                    <a:srgbClr val="10253F"/>
                  </a:solidFill>
                  <a:latin typeface="Calibri"/>
                  <a:ea typeface="Open Sans"/>
                  <a:cs typeface="Open Sans"/>
                </a:rPr>
                <a:t> returned</a:t>
              </a:r>
              <a:endParaRPr lang="en-US" sz="1100" b="0" i="0" u="none" strike="noStrike" kern="1200" cap="none" spc="0" normalizeH="0" baseline="0" noProof="0">
                <a:ln>
                  <a:noFill/>
                </a:ln>
                <a:solidFill>
                  <a:srgbClr val="10253F"/>
                </a:solidFill>
                <a:effectLst/>
                <a:uLnTx/>
                <a:uFillTx/>
                <a:latin typeface="Calibri"/>
                <a:ea typeface="Open Sans"/>
                <a:cs typeface="Open Sans"/>
              </a:endParaRPr>
            </a:p>
          </p:txBody>
        </p:sp>
        <p:sp>
          <p:nvSpPr>
            <p:cNvPr id="46" name="Arrow: Left 45">
              <a:extLst>
                <a:ext uri="{FF2B5EF4-FFF2-40B4-BE49-F238E27FC236}">
                  <a16:creationId xmlns:a16="http://schemas.microsoft.com/office/drawing/2014/main" id="{99A7E01B-DDEB-C051-00E3-CD3A77FC9173}"/>
                </a:ext>
              </a:extLst>
            </p:cNvPr>
            <p:cNvSpPr/>
            <p:nvPr/>
          </p:nvSpPr>
          <p:spPr>
            <a:xfrm>
              <a:off x="9219615" y="3059413"/>
              <a:ext cx="757306" cy="352168"/>
            </a:xfrm>
            <a:prstGeom prst="leftArrow">
              <a:avLst/>
            </a:prstGeom>
            <a:solidFill>
              <a:srgbClr val="1025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8" name="Straight Connector 47">
              <a:extLst>
                <a:ext uri="{FF2B5EF4-FFF2-40B4-BE49-F238E27FC236}">
                  <a16:creationId xmlns:a16="http://schemas.microsoft.com/office/drawing/2014/main" id="{E7CB4119-3B60-B94F-4633-9558DD0E1CE3}"/>
                </a:ext>
              </a:extLst>
            </p:cNvPr>
            <p:cNvCxnSpPr>
              <a:cxnSpLocks/>
            </p:cNvCxnSpPr>
            <p:nvPr/>
          </p:nvCxnSpPr>
          <p:spPr>
            <a:xfrm flipH="1">
              <a:off x="10103667" y="3024125"/>
              <a:ext cx="18288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B97DDE4-FD0E-C948-808C-051DBE67F647}"/>
              </a:ext>
            </a:extLst>
          </p:cNvPr>
          <p:cNvSpPr txBox="1"/>
          <p:nvPr/>
        </p:nvSpPr>
        <p:spPr>
          <a:xfrm>
            <a:off x="7614781" y="6446989"/>
            <a:ext cx="457721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100" i="1" dirty="0">
                <a:solidFill>
                  <a:srgbClr val="10253F"/>
                </a:solidFill>
                <a:latin typeface="Calibri"/>
                <a:ea typeface="Open Sans"/>
                <a:cs typeface="Open Sans"/>
              </a:rPr>
              <a:t>*NOTE: the remaining 8% are cases that were </a:t>
            </a:r>
            <a:endParaRPr lang="en-US" i="1">
              <a:solidFill>
                <a:srgbClr val="000000"/>
              </a:solidFill>
              <a:latin typeface="Calibri"/>
              <a:ea typeface="Open Sans"/>
              <a:cs typeface="Calibri"/>
            </a:endParaRPr>
          </a:p>
          <a:p>
            <a:pPr algn="r"/>
            <a:r>
              <a:rPr lang="en-US" sz="1100" i="1" dirty="0">
                <a:solidFill>
                  <a:srgbClr val="10253F"/>
                </a:solidFill>
                <a:latin typeface="Calibri"/>
                <a:ea typeface="Open Sans"/>
                <a:cs typeface="Open Sans"/>
              </a:rPr>
              <a:t>not yet processed at the time of reporting</a:t>
            </a:r>
            <a:endParaRPr lang="en-US" i="1">
              <a:cs typeface="Calibri"/>
            </a:endParaRPr>
          </a:p>
        </p:txBody>
      </p:sp>
    </p:spTree>
    <p:extLst>
      <p:ext uri="{BB962C8B-B14F-4D97-AF65-F5344CB8AC3E}">
        <p14:creationId xmlns:p14="http://schemas.microsoft.com/office/powerpoint/2010/main" val="260631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24929-DE7B-9E93-EBDA-C94DF129752B}"/>
              </a:ext>
            </a:extLst>
          </p:cNvPr>
          <p:cNvSpPr/>
          <p:nvPr/>
        </p:nvSpPr>
        <p:spPr>
          <a:xfrm>
            <a:off x="0" y="2419867"/>
            <a:ext cx="12192000" cy="1555735"/>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400" y="2854834"/>
            <a:ext cx="11785600" cy="685800"/>
          </a:xfrm>
        </p:spPr>
        <p:txBody>
          <a:bodyPr/>
          <a:lstStyle/>
          <a:p>
            <a:r>
              <a:rPr lang="en-US" dirty="0">
                <a:solidFill>
                  <a:schemeClr val="bg1">
                    <a:lumMod val="95000"/>
                  </a:schemeClr>
                </a:solidFill>
              </a:rPr>
              <a:t>Next Generation</a:t>
            </a:r>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7895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CE6C34-DCDB-6578-0549-69201F267AAC}"/>
              </a:ext>
            </a:extLst>
          </p:cNvPr>
          <p:cNvPicPr>
            <a:picLocks noChangeAspect="1"/>
          </p:cNvPicPr>
          <p:nvPr/>
        </p:nvPicPr>
        <p:blipFill>
          <a:blip r:embed="rId2"/>
          <a:stretch>
            <a:fillRect/>
          </a:stretch>
        </p:blipFill>
        <p:spPr>
          <a:xfrm>
            <a:off x="1706880" y="1252005"/>
            <a:ext cx="9340057" cy="4316066"/>
          </a:xfrm>
          <a:prstGeom prst="rect">
            <a:avLst/>
          </a:prstGeom>
        </p:spPr>
      </p:pic>
      <p:sp>
        <p:nvSpPr>
          <p:cNvPr id="4" name="Rectangle 3">
            <a:extLst>
              <a:ext uri="{FF2B5EF4-FFF2-40B4-BE49-F238E27FC236}">
                <a16:creationId xmlns:a16="http://schemas.microsoft.com/office/drawing/2014/main" id="{0EB1A010-EAA0-1DFF-9B9C-4405B3F017BC}"/>
              </a:ext>
            </a:extLst>
          </p:cNvPr>
          <p:cNvSpPr/>
          <p:nvPr/>
        </p:nvSpPr>
        <p:spPr>
          <a:xfrm>
            <a:off x="2743201" y="3724835"/>
            <a:ext cx="1048870" cy="2375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C4D4A13-9428-B61D-75F6-0E8F7DFF35AC}"/>
              </a:ext>
            </a:extLst>
          </p:cNvPr>
          <p:cNvSpPr/>
          <p:nvPr/>
        </p:nvSpPr>
        <p:spPr>
          <a:xfrm>
            <a:off x="6947648" y="3487270"/>
            <a:ext cx="815787" cy="2375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66E46F-112A-7ABE-8263-A3E6E06B3D1A}"/>
              </a:ext>
            </a:extLst>
          </p:cNvPr>
          <p:cNvSpPr/>
          <p:nvPr/>
        </p:nvSpPr>
        <p:spPr>
          <a:xfrm>
            <a:off x="5387789" y="3962400"/>
            <a:ext cx="815787" cy="2151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1DB34D5-F247-01DB-89CE-E95C786A18B6}"/>
              </a:ext>
            </a:extLst>
          </p:cNvPr>
          <p:cNvPicPr>
            <a:picLocks noChangeAspect="1"/>
          </p:cNvPicPr>
          <p:nvPr/>
        </p:nvPicPr>
        <p:blipFill>
          <a:blip r:embed="rId3"/>
          <a:stretch>
            <a:fillRect/>
          </a:stretch>
        </p:blipFill>
        <p:spPr>
          <a:xfrm>
            <a:off x="136803" y="478302"/>
            <a:ext cx="2016519" cy="1320643"/>
          </a:xfrm>
          <a:prstGeom prst="rect">
            <a:avLst/>
          </a:prstGeom>
        </p:spPr>
      </p:pic>
    </p:spTree>
    <p:extLst>
      <p:ext uri="{BB962C8B-B14F-4D97-AF65-F5344CB8AC3E}">
        <p14:creationId xmlns:p14="http://schemas.microsoft.com/office/powerpoint/2010/main" val="1661310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1F9762-9282-38E1-975C-00D8DD1D6EE4}"/>
              </a:ext>
            </a:extLst>
          </p:cNvPr>
          <p:cNvSpPr>
            <a:spLocks noGrp="1"/>
          </p:cNvSpPr>
          <p:nvPr>
            <p:ph type="sldNum" sz="quarter" idx="12"/>
          </p:nvPr>
        </p:nvSpPr>
        <p:spPr>
          <a:xfrm>
            <a:off x="9042400" y="6356355"/>
            <a:ext cx="2988232" cy="365125"/>
          </a:xfrm>
        </p:spPr>
        <p:txBody>
          <a:bodyPr/>
          <a:lstStyle/>
          <a:p>
            <a:fld id="{2E0F7AD5-E45F-4736-83CE-D8C26C993A39}" type="slidenum">
              <a:rPr lang="en-US" smtClean="0">
                <a:solidFill>
                  <a:prstClr val="black">
                    <a:tint val="75000"/>
                  </a:prstClr>
                </a:solidFill>
              </a:rPr>
              <a:pPr/>
              <a:t>20</a:t>
            </a:fld>
            <a:endParaRPr lang="en-US">
              <a:solidFill>
                <a:prstClr val="black">
                  <a:tint val="75000"/>
                </a:prstClr>
              </a:solidFill>
            </a:endParaRPr>
          </a:p>
        </p:txBody>
      </p:sp>
      <p:sp>
        <p:nvSpPr>
          <p:cNvPr id="8" name="Title 1">
            <a:extLst>
              <a:ext uri="{FF2B5EF4-FFF2-40B4-BE49-F238E27FC236}">
                <a16:creationId xmlns:a16="http://schemas.microsoft.com/office/drawing/2014/main" id="{2A7F0EE5-7466-A1E5-A428-3032B53AEA1C}"/>
              </a:ext>
            </a:extLst>
          </p:cNvPr>
          <p:cNvSpPr txBox="1">
            <a:spLocks/>
          </p:cNvSpPr>
          <p:nvPr/>
        </p:nvSpPr>
        <p:spPr>
          <a:xfrm>
            <a:off x="245032" y="510992"/>
            <a:ext cx="11785600" cy="685800"/>
          </a:xfrm>
          <a:prstGeom prst="rect">
            <a:avLst/>
          </a:prstGeom>
        </p:spPr>
        <p:txBody>
          <a:bodyPr/>
          <a:lstStyle>
            <a:lvl1pPr algn="l" defTabSz="685800" rtl="0" eaLnBrk="1" latinLnBrk="0" hangingPunct="1">
              <a:spcBef>
                <a:spcPct val="0"/>
              </a:spcBef>
              <a:buNone/>
              <a:defRPr sz="3000" b="1" kern="1200">
                <a:solidFill>
                  <a:srgbClr val="435363"/>
                </a:solidFill>
                <a:latin typeface="+mn-lt"/>
                <a:ea typeface="+mj-ea"/>
                <a:cs typeface="+mj-cs"/>
              </a:defRPr>
            </a:lvl1pPr>
          </a:lstStyle>
          <a:p>
            <a:pPr algn="ctr"/>
            <a:r>
              <a:rPr lang="en-US" dirty="0"/>
              <a:t> Next Gen Update &amp; Other ODM BH Policy</a:t>
            </a:r>
          </a:p>
        </p:txBody>
      </p:sp>
      <p:sp>
        <p:nvSpPr>
          <p:cNvPr id="51" name="TextBox 50">
            <a:extLst>
              <a:ext uri="{FF2B5EF4-FFF2-40B4-BE49-F238E27FC236}">
                <a16:creationId xmlns:a16="http://schemas.microsoft.com/office/drawing/2014/main" id="{A0B068D9-5FB0-7496-CA73-1E64EAE88553}"/>
              </a:ext>
            </a:extLst>
          </p:cNvPr>
          <p:cNvSpPr txBox="1"/>
          <p:nvPr/>
        </p:nvSpPr>
        <p:spPr>
          <a:xfrm>
            <a:off x="1626466" y="3176408"/>
            <a:ext cx="10565534" cy="400110"/>
          </a:xfrm>
          <a:prstGeom prst="rect">
            <a:avLst/>
          </a:prstGeom>
          <a:noFill/>
        </p:spPr>
        <p:txBody>
          <a:bodyPr wrap="square">
            <a:spAutoFit/>
          </a:bodyPr>
          <a:lstStyle/>
          <a:p>
            <a:r>
              <a:rPr lang="en-US" sz="2000" dirty="0">
                <a:solidFill>
                  <a:schemeClr val="tx1">
                    <a:lumMod val="65000"/>
                    <a:lumOff val="35000"/>
                  </a:schemeClr>
                </a:solidFill>
                <a:cs typeface="Calibri"/>
              </a:rPr>
              <a:t>MRSS &amp; crisis continuum</a:t>
            </a:r>
            <a:endParaRPr lang="en-US" dirty="0">
              <a:solidFill>
                <a:schemeClr val="tx1">
                  <a:lumMod val="65000"/>
                  <a:lumOff val="35000"/>
                </a:schemeClr>
              </a:solidFill>
              <a:cs typeface="Calibri"/>
            </a:endParaRPr>
          </a:p>
        </p:txBody>
      </p:sp>
      <p:sp>
        <p:nvSpPr>
          <p:cNvPr id="61" name="TextBox 60">
            <a:extLst>
              <a:ext uri="{FF2B5EF4-FFF2-40B4-BE49-F238E27FC236}">
                <a16:creationId xmlns:a16="http://schemas.microsoft.com/office/drawing/2014/main" id="{FE7289D7-9AFF-0980-4FF8-2D9A64D6F02B}"/>
              </a:ext>
            </a:extLst>
          </p:cNvPr>
          <p:cNvSpPr txBox="1"/>
          <p:nvPr/>
        </p:nvSpPr>
        <p:spPr>
          <a:xfrm>
            <a:off x="1465857" y="1300109"/>
            <a:ext cx="9343949" cy="1600438"/>
          </a:xfrm>
          <a:prstGeom prst="rect">
            <a:avLst/>
          </a:prstGeom>
          <a:noFill/>
        </p:spPr>
        <p:txBody>
          <a:bodyPr wrap="square">
            <a:spAutoFit/>
          </a:bodyPr>
          <a:lstStyle/>
          <a:p>
            <a:r>
              <a:rPr lang="en-US" sz="2000" dirty="0">
                <a:solidFill>
                  <a:schemeClr val="tx1">
                    <a:lumMod val="65000"/>
                    <a:lumOff val="35000"/>
                  </a:schemeClr>
                </a:solidFill>
                <a:cs typeface="Calibri"/>
              </a:rPr>
              <a:t>Population Health &amp; Next Generation Changes</a:t>
            </a:r>
          </a:p>
          <a:p>
            <a:pPr marL="342900" indent="-342900">
              <a:buFont typeface="Arial" panose="020B0604020202020204" pitchFamily="34" charset="0"/>
              <a:buChar char="•"/>
            </a:pPr>
            <a:r>
              <a:rPr lang="en-US" sz="2000" dirty="0">
                <a:solidFill>
                  <a:schemeClr val="tx1">
                    <a:lumMod val="65000"/>
                    <a:lumOff val="35000"/>
                  </a:schemeClr>
                </a:solidFill>
                <a:cs typeface="Calibri"/>
              </a:rPr>
              <a:t>Inc. changes to care coordination</a:t>
            </a:r>
          </a:p>
          <a:p>
            <a:pPr marL="342900" indent="-342900">
              <a:buFont typeface="Arial" panose="020B0604020202020204" pitchFamily="34" charset="0"/>
              <a:buChar char="•"/>
            </a:pPr>
            <a:r>
              <a:rPr lang="en-US" sz="2000" dirty="0">
                <a:solidFill>
                  <a:schemeClr val="tx1">
                    <a:lumMod val="65000"/>
                    <a:lumOff val="35000"/>
                  </a:schemeClr>
                </a:solidFill>
                <a:cs typeface="Calibri"/>
              </a:rPr>
              <a:t>CPC, CPC-Kids, CMC</a:t>
            </a:r>
          </a:p>
          <a:p>
            <a:pPr marL="342900" indent="-342900">
              <a:buFont typeface="Arial" panose="020B0604020202020204" pitchFamily="34" charset="0"/>
              <a:buChar char="•"/>
            </a:pPr>
            <a:r>
              <a:rPr lang="en-US" sz="2000" dirty="0">
                <a:solidFill>
                  <a:schemeClr val="tx1">
                    <a:lumMod val="65000"/>
                    <a:lumOff val="35000"/>
                  </a:schemeClr>
                </a:solidFill>
                <a:cs typeface="Calibri"/>
              </a:rPr>
              <a:t>APM &amp; Other value based relationships </a:t>
            </a:r>
          </a:p>
          <a:p>
            <a:pPr lvl="1"/>
            <a:r>
              <a:rPr lang="en-US" dirty="0">
                <a:solidFill>
                  <a:schemeClr val="tx1">
                    <a:lumMod val="65000"/>
                    <a:lumOff val="35000"/>
                  </a:schemeClr>
                </a:solidFill>
                <a:cs typeface="Calibri"/>
              </a:rPr>
              <a:t>(beginning Dec.23 to count for SFY24)</a:t>
            </a:r>
          </a:p>
        </p:txBody>
      </p:sp>
      <p:grpSp>
        <p:nvGrpSpPr>
          <p:cNvPr id="71" name="Group 70">
            <a:extLst>
              <a:ext uri="{FF2B5EF4-FFF2-40B4-BE49-F238E27FC236}">
                <a16:creationId xmlns:a16="http://schemas.microsoft.com/office/drawing/2014/main" id="{A1517182-8E40-1381-0963-409E6402670A}"/>
              </a:ext>
            </a:extLst>
          </p:cNvPr>
          <p:cNvGrpSpPr/>
          <p:nvPr/>
        </p:nvGrpSpPr>
        <p:grpSpPr>
          <a:xfrm>
            <a:off x="889651" y="1473752"/>
            <a:ext cx="441383" cy="457200"/>
            <a:chOff x="860037" y="1641481"/>
            <a:chExt cx="441383" cy="457200"/>
          </a:xfrm>
        </p:grpSpPr>
        <p:grpSp>
          <p:nvGrpSpPr>
            <p:cNvPr id="72" name="object 5">
              <a:extLst>
                <a:ext uri="{FF2B5EF4-FFF2-40B4-BE49-F238E27FC236}">
                  <a16:creationId xmlns:a16="http://schemas.microsoft.com/office/drawing/2014/main" id="{6CC7B71D-57BA-AE71-6003-E13D9ABB254B}"/>
                </a:ext>
              </a:extLst>
            </p:cNvPr>
            <p:cNvGrpSpPr/>
            <p:nvPr/>
          </p:nvGrpSpPr>
          <p:grpSpPr>
            <a:xfrm>
              <a:off x="860037" y="1925900"/>
              <a:ext cx="441383" cy="172781"/>
              <a:chOff x="4821935" y="2496311"/>
              <a:chExt cx="544195" cy="212090"/>
            </a:xfrm>
          </p:grpSpPr>
          <p:pic>
            <p:nvPicPr>
              <p:cNvPr id="74" name="object 6">
                <a:extLst>
                  <a:ext uri="{FF2B5EF4-FFF2-40B4-BE49-F238E27FC236}">
                    <a16:creationId xmlns:a16="http://schemas.microsoft.com/office/drawing/2014/main" id="{D79F5641-7D43-9E52-4A5B-E17DAD79CC61}"/>
                  </a:ext>
                </a:extLst>
              </p:cNvPr>
              <p:cNvPicPr/>
              <p:nvPr/>
            </p:nvPicPr>
            <p:blipFill>
              <a:blip r:embed="rId2" cstate="print"/>
              <a:stretch>
                <a:fillRect/>
              </a:stretch>
            </p:blipFill>
            <p:spPr>
              <a:xfrm>
                <a:off x="4821935" y="2496311"/>
                <a:ext cx="544067" cy="211835"/>
              </a:xfrm>
              <a:prstGeom prst="rect">
                <a:avLst/>
              </a:prstGeom>
            </p:spPr>
          </p:pic>
          <p:sp>
            <p:nvSpPr>
              <p:cNvPr id="75" name="object 7">
                <a:extLst>
                  <a:ext uri="{FF2B5EF4-FFF2-40B4-BE49-F238E27FC236}">
                    <a16:creationId xmlns:a16="http://schemas.microsoft.com/office/drawing/2014/main" id="{5B1826C0-E11F-EB5C-3C19-135F29832847}"/>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73" name="object 8">
              <a:extLst>
                <a:ext uri="{FF2B5EF4-FFF2-40B4-BE49-F238E27FC236}">
                  <a16:creationId xmlns:a16="http://schemas.microsoft.com/office/drawing/2014/main" id="{C5EBDC70-DFB1-FBCB-4877-AF8239529996}"/>
                </a:ext>
              </a:extLst>
            </p:cNvPr>
            <p:cNvPicPr/>
            <p:nvPr/>
          </p:nvPicPr>
          <p:blipFill>
            <a:blip r:embed="rId3" cstate="print"/>
            <a:stretch>
              <a:fillRect/>
            </a:stretch>
          </p:blipFill>
          <p:spPr>
            <a:xfrm>
              <a:off x="929257" y="1641481"/>
              <a:ext cx="372059" cy="372463"/>
            </a:xfrm>
            <a:prstGeom prst="rect">
              <a:avLst/>
            </a:prstGeom>
          </p:spPr>
        </p:pic>
      </p:grpSp>
      <p:grpSp>
        <p:nvGrpSpPr>
          <p:cNvPr id="76" name="Group 75">
            <a:extLst>
              <a:ext uri="{FF2B5EF4-FFF2-40B4-BE49-F238E27FC236}">
                <a16:creationId xmlns:a16="http://schemas.microsoft.com/office/drawing/2014/main" id="{55994963-4A8E-8145-FA14-1B6F6D1D27D0}"/>
              </a:ext>
            </a:extLst>
          </p:cNvPr>
          <p:cNvGrpSpPr/>
          <p:nvPr/>
        </p:nvGrpSpPr>
        <p:grpSpPr>
          <a:xfrm>
            <a:off x="843452" y="3038923"/>
            <a:ext cx="441383" cy="457200"/>
            <a:chOff x="860037" y="1641481"/>
            <a:chExt cx="441383" cy="457200"/>
          </a:xfrm>
        </p:grpSpPr>
        <p:grpSp>
          <p:nvGrpSpPr>
            <p:cNvPr id="77" name="object 5">
              <a:extLst>
                <a:ext uri="{FF2B5EF4-FFF2-40B4-BE49-F238E27FC236}">
                  <a16:creationId xmlns:a16="http://schemas.microsoft.com/office/drawing/2014/main" id="{5C0F4206-9D46-A3FC-F271-14C9ECDE73B7}"/>
                </a:ext>
              </a:extLst>
            </p:cNvPr>
            <p:cNvGrpSpPr/>
            <p:nvPr/>
          </p:nvGrpSpPr>
          <p:grpSpPr>
            <a:xfrm>
              <a:off x="860037" y="1925900"/>
              <a:ext cx="441383" cy="172781"/>
              <a:chOff x="4821935" y="2496311"/>
              <a:chExt cx="544195" cy="212090"/>
            </a:xfrm>
          </p:grpSpPr>
          <p:pic>
            <p:nvPicPr>
              <p:cNvPr id="79" name="object 6">
                <a:extLst>
                  <a:ext uri="{FF2B5EF4-FFF2-40B4-BE49-F238E27FC236}">
                    <a16:creationId xmlns:a16="http://schemas.microsoft.com/office/drawing/2014/main" id="{DC23CDF6-F3CC-19D4-5084-0CA4596AA78D}"/>
                  </a:ext>
                </a:extLst>
              </p:cNvPr>
              <p:cNvPicPr/>
              <p:nvPr/>
            </p:nvPicPr>
            <p:blipFill>
              <a:blip r:embed="rId2" cstate="print"/>
              <a:stretch>
                <a:fillRect/>
              </a:stretch>
            </p:blipFill>
            <p:spPr>
              <a:xfrm>
                <a:off x="4821935" y="2496311"/>
                <a:ext cx="544067" cy="211835"/>
              </a:xfrm>
              <a:prstGeom prst="rect">
                <a:avLst/>
              </a:prstGeom>
            </p:spPr>
          </p:pic>
          <p:sp>
            <p:nvSpPr>
              <p:cNvPr id="80" name="object 7">
                <a:extLst>
                  <a:ext uri="{FF2B5EF4-FFF2-40B4-BE49-F238E27FC236}">
                    <a16:creationId xmlns:a16="http://schemas.microsoft.com/office/drawing/2014/main" id="{B30ADBE2-07D0-52D4-E524-770C09C1F452}"/>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78" name="object 8">
              <a:extLst>
                <a:ext uri="{FF2B5EF4-FFF2-40B4-BE49-F238E27FC236}">
                  <a16:creationId xmlns:a16="http://schemas.microsoft.com/office/drawing/2014/main" id="{119D7B92-2EB8-0667-8418-E2E1D16BF86F}"/>
                </a:ext>
              </a:extLst>
            </p:cNvPr>
            <p:cNvPicPr/>
            <p:nvPr/>
          </p:nvPicPr>
          <p:blipFill>
            <a:blip r:embed="rId3" cstate="print"/>
            <a:stretch>
              <a:fillRect/>
            </a:stretch>
          </p:blipFill>
          <p:spPr>
            <a:xfrm>
              <a:off x="929257" y="1641481"/>
              <a:ext cx="372059" cy="372463"/>
            </a:xfrm>
            <a:prstGeom prst="rect">
              <a:avLst/>
            </a:prstGeom>
          </p:spPr>
        </p:pic>
      </p:grpSp>
      <p:pic>
        <p:nvPicPr>
          <p:cNvPr id="2" name="Picture 1" descr="A logo of a state&#10;&#10;Description automatically generated">
            <a:extLst>
              <a:ext uri="{FF2B5EF4-FFF2-40B4-BE49-F238E27FC236}">
                <a16:creationId xmlns:a16="http://schemas.microsoft.com/office/drawing/2014/main" id="{E3791DD2-CA78-BE3D-9730-5363F0CC63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991"/>
            <a:ext cx="2220686" cy="1056021"/>
          </a:xfrm>
          <a:prstGeom prst="rect">
            <a:avLst/>
          </a:prstGeom>
        </p:spPr>
      </p:pic>
      <p:sp>
        <p:nvSpPr>
          <p:cNvPr id="11" name="Right Brace 10">
            <a:extLst>
              <a:ext uri="{FF2B5EF4-FFF2-40B4-BE49-F238E27FC236}">
                <a16:creationId xmlns:a16="http://schemas.microsoft.com/office/drawing/2014/main" id="{8E78F7CB-1D5A-BEAD-8C62-4E53D1E23F3B}"/>
              </a:ext>
            </a:extLst>
          </p:cNvPr>
          <p:cNvSpPr/>
          <p:nvPr/>
        </p:nvSpPr>
        <p:spPr>
          <a:xfrm>
            <a:off x="6574961" y="1856759"/>
            <a:ext cx="668544" cy="7859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6F9DEED7-463F-0A42-986A-34D68D98AD9C}"/>
              </a:ext>
            </a:extLst>
          </p:cNvPr>
          <p:cNvSpPr txBox="1"/>
          <p:nvPr/>
        </p:nvSpPr>
        <p:spPr>
          <a:xfrm>
            <a:off x="7399084" y="1878476"/>
            <a:ext cx="2778826" cy="646331"/>
          </a:xfrm>
          <a:prstGeom prst="rect">
            <a:avLst/>
          </a:prstGeom>
          <a:noFill/>
        </p:spPr>
        <p:txBody>
          <a:bodyPr wrap="square" rtlCol="0">
            <a:spAutoFit/>
          </a:bodyPr>
          <a:lstStyle/>
          <a:p>
            <a:r>
              <a:rPr lang="en-US" dirty="0"/>
              <a:t>CCBHC &amp; associated service/coding refinements</a:t>
            </a:r>
          </a:p>
        </p:txBody>
      </p:sp>
    </p:spTree>
    <p:extLst>
      <p:ext uri="{BB962C8B-B14F-4D97-AF65-F5344CB8AC3E}">
        <p14:creationId xmlns:p14="http://schemas.microsoft.com/office/powerpoint/2010/main" val="14209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C3406E-349E-42E7-B1D2-57CA38235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657331"/>
            <a:ext cx="6377074" cy="4699022"/>
          </a:xfrm>
          <a:prstGeom prst="rect">
            <a:avLst/>
          </a:prstGeom>
        </p:spPr>
      </p:pic>
      <p:sp>
        <p:nvSpPr>
          <p:cNvPr id="3" name="Slide Number Placeholder 3">
            <a:extLst>
              <a:ext uri="{FF2B5EF4-FFF2-40B4-BE49-F238E27FC236}">
                <a16:creationId xmlns:a16="http://schemas.microsoft.com/office/drawing/2014/main" id="{218DFB6E-1565-4A2E-B58B-B2FBF1FCB3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le 4">
            <a:extLst>
              <a:ext uri="{FF2B5EF4-FFF2-40B4-BE49-F238E27FC236}">
                <a16:creationId xmlns:a16="http://schemas.microsoft.com/office/drawing/2014/main" id="{56D5D8E1-A07A-406F-9EAD-8FE33BBA9366}"/>
              </a:ext>
            </a:extLst>
          </p:cNvPr>
          <p:cNvSpPr txBox="1">
            <a:spLocks/>
          </p:cNvSpPr>
          <p:nvPr/>
        </p:nvSpPr>
        <p:spPr>
          <a:xfrm>
            <a:off x="203200" y="533400"/>
            <a:ext cx="11785600" cy="685800"/>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US" sz="3200" b="1">
                <a:solidFill>
                  <a:srgbClr val="435363"/>
                </a:solidFill>
                <a:latin typeface="+mn-lt"/>
              </a:rPr>
              <a:t>Ohio’s Next Generation Medicaid Program</a:t>
            </a:r>
            <a:br>
              <a:rPr lang="en-US" sz="3200"/>
            </a:br>
            <a:r>
              <a:rPr lang="en-US" sz="2000">
                <a:solidFill>
                  <a:srgbClr val="8CB7E8"/>
                </a:solidFill>
              </a:rPr>
              <a:t>Mission Statement</a:t>
            </a:r>
            <a:endParaRPr lang="en-US"/>
          </a:p>
        </p:txBody>
      </p:sp>
    </p:spTree>
    <p:extLst>
      <p:ext uri="{BB962C8B-B14F-4D97-AF65-F5344CB8AC3E}">
        <p14:creationId xmlns:p14="http://schemas.microsoft.com/office/powerpoint/2010/main" val="1461892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1EEC675-5EAF-435D-B651-29A9FE19BF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91EEC675-5EAF-435D-B651-29A9FE19BF6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B762782-39E1-4AA3-9597-7AD06002B3E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hronicle Display Black" pitchFamily="50" charset="0"/>
              <a:ea typeface="+mn-ea"/>
              <a:cs typeface="+mn-cs"/>
              <a:sym typeface="Chronicle Display Black" pitchFamily="50" charset="0"/>
            </a:endParaRPr>
          </a:p>
        </p:txBody>
      </p:sp>
      <p:sp>
        <p:nvSpPr>
          <p:cNvPr id="3" name="Title 2">
            <a:extLst>
              <a:ext uri="{FF2B5EF4-FFF2-40B4-BE49-F238E27FC236}">
                <a16:creationId xmlns:a16="http://schemas.microsoft.com/office/drawing/2014/main" id="{83F5B22B-14FC-4F25-B174-B16E591D034D}"/>
              </a:ext>
            </a:extLst>
          </p:cNvPr>
          <p:cNvSpPr>
            <a:spLocks noGrp="1"/>
          </p:cNvSpPr>
          <p:nvPr>
            <p:ph type="title"/>
          </p:nvPr>
        </p:nvSpPr>
        <p:spPr>
          <a:xfrm>
            <a:off x="188128" y="511529"/>
            <a:ext cx="11785600" cy="685800"/>
          </a:xfrm>
        </p:spPr>
        <p:txBody>
          <a:bodyPr/>
          <a:lstStyle/>
          <a:p>
            <a:r>
              <a:rPr lang="en-US" sz="3200"/>
              <a:t>Next Generation Ohio Medicaid Implementation</a:t>
            </a:r>
          </a:p>
        </p:txBody>
      </p:sp>
      <p:sp>
        <p:nvSpPr>
          <p:cNvPr id="21" name="Rectangular Callout 40">
            <a:extLst>
              <a:ext uri="{FF2B5EF4-FFF2-40B4-BE49-F238E27FC236}">
                <a16:creationId xmlns:a16="http://schemas.microsoft.com/office/drawing/2014/main" id="{8BEC8899-3FDD-45C2-9703-EF35F45CD924}"/>
              </a:ext>
            </a:extLst>
          </p:cNvPr>
          <p:cNvSpPr/>
          <p:nvPr/>
        </p:nvSpPr>
        <p:spPr>
          <a:xfrm>
            <a:off x="6994636" y="1259539"/>
            <a:ext cx="5088407" cy="2358267"/>
          </a:xfrm>
          <a:prstGeom prst="rect">
            <a:avLst/>
          </a:prstGeom>
          <a:solidFill>
            <a:srgbClr val="F79646">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914400" rtl="0" eaLnBrk="1" fontAlgn="auto" latinLnBrk="0" hangingPunct="1">
              <a:lnSpc>
                <a:spcPct val="100000"/>
              </a:lnSpc>
              <a:spcBef>
                <a:spcPts val="2000"/>
              </a:spcBef>
              <a:spcAft>
                <a:spcPts val="0"/>
              </a:spcAft>
              <a:buClr>
                <a:prstClr val="black"/>
              </a:buClr>
              <a:buSzPct val="100000"/>
              <a:buFontTx/>
              <a:buNone/>
              <a:tabLst/>
              <a:defRPr/>
            </a:pPr>
            <a:endParaRPr kumimoji="0" lang="en-US" sz="200" b="1"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2000"/>
              </a:spcBef>
              <a:spcAft>
                <a:spcPts val="0"/>
              </a:spcAft>
              <a:buClr>
                <a:prstClr val="black"/>
              </a:buClr>
              <a:buSzPct val="100000"/>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mn-cs"/>
              </a:rPr>
              <a:t>Centralized Provider Credentialing</a:t>
            </a:r>
            <a:r>
              <a:rPr kumimoji="0" lang="en-US" sz="1800" b="0" i="0" u="none" strike="noStrike" kern="1200" cap="none" spc="0" normalizeH="0" baseline="0" noProof="0">
                <a:ln>
                  <a:noFill/>
                </a:ln>
                <a:solidFill>
                  <a:srgbClr val="00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
                <a:prstClr val="black"/>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reduces duplication, </a:t>
            </a:r>
          </a:p>
          <a:p>
            <a:pPr marL="0" marR="0" lvl="0" indent="0" algn="ctr"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providers have more time for members.</a:t>
            </a:r>
          </a:p>
          <a:p>
            <a:pPr marL="0" marR="0" lvl="0" indent="0" algn="ctr" defTabSz="914400" rtl="0" eaLnBrk="1" fontAlgn="auto" latinLnBrk="0" hangingPunct="1">
              <a:lnSpc>
                <a:spcPct val="100000"/>
              </a:lnSpc>
              <a:spcBef>
                <a:spcPts val="0"/>
              </a:spcBef>
              <a:spcAft>
                <a:spcPts val="0"/>
              </a:spcAft>
              <a:buClr>
                <a:prstClr val="black"/>
              </a:buClr>
              <a:buSzPct val="100000"/>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mn-cs"/>
              </a:rPr>
              <a:t>Single Pharmacy Benefit Manager (SPBM) </a:t>
            </a:r>
            <a:r>
              <a:rPr kumimoji="0" lang="en-US" sz="1800" b="0" i="0" u="none" strike="noStrike" kern="1200" cap="none" spc="0" normalizeH="0" baseline="0" noProof="0">
                <a:ln>
                  <a:noFill/>
                </a:ln>
                <a:solidFill>
                  <a:srgbClr val="000000"/>
                </a:solidFill>
                <a:effectLst/>
                <a:uLnTx/>
                <a:uFillTx/>
                <a:latin typeface="Calibri"/>
                <a:ea typeface="+mn-ea"/>
                <a:cs typeface="+mn-cs"/>
              </a:rPr>
              <a:t> statewide pharmacy access for members, </a:t>
            </a:r>
          </a:p>
          <a:p>
            <a:pPr marL="0" marR="0" lvl="0" indent="0" algn="ctr"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 statewide payment policies for pharmacies.</a:t>
            </a:r>
          </a:p>
        </p:txBody>
      </p:sp>
      <p:sp>
        <p:nvSpPr>
          <p:cNvPr id="22" name="Rectangle 21">
            <a:extLst>
              <a:ext uri="{FF2B5EF4-FFF2-40B4-BE49-F238E27FC236}">
                <a16:creationId xmlns:a16="http://schemas.microsoft.com/office/drawing/2014/main" id="{235F5B94-15EB-4B5B-8769-C52EC020C588}"/>
              </a:ext>
            </a:extLst>
          </p:cNvPr>
          <p:cNvSpPr/>
          <p:nvPr/>
        </p:nvSpPr>
        <p:spPr>
          <a:xfrm>
            <a:off x="6229961" y="1265145"/>
            <a:ext cx="5836941" cy="2350691"/>
          </a:xfrm>
          <a:prstGeom prst="rect">
            <a:avLst/>
          </a:prstGeom>
          <a:noFill/>
          <a:ln w="28575" cap="sq">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3" name="Rectangle 22">
            <a:extLst>
              <a:ext uri="{FF2B5EF4-FFF2-40B4-BE49-F238E27FC236}">
                <a16:creationId xmlns:a16="http://schemas.microsoft.com/office/drawing/2014/main" id="{943B10D4-93C5-4F2E-BA09-922C4A1F683C}"/>
              </a:ext>
            </a:extLst>
          </p:cNvPr>
          <p:cNvSpPr/>
          <p:nvPr/>
        </p:nvSpPr>
        <p:spPr>
          <a:xfrm>
            <a:off x="6994634" y="1279114"/>
            <a:ext cx="1655878" cy="353943"/>
          </a:xfrm>
          <a:prstGeom prst="rect">
            <a:avLst/>
          </a:prstGeom>
          <a:noFill/>
          <a:ln w="19050">
            <a:no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Calibri" panose="020F0502020204030204" pitchFamily="34" charset="0"/>
                <a:ea typeface="Open Sans"/>
                <a:cs typeface="Calibri" panose="020F0502020204030204" pitchFamily="34" charset="0"/>
              </a:rPr>
              <a:t>October 1, 2022</a:t>
            </a:r>
            <a:endParaRPr kumimoji="0" lang="en-US" sz="1700" b="1" i="0" u="none" strike="noStrike" kern="1200" cap="none" spc="0" normalizeH="0" baseline="0" noProof="0">
              <a:ln>
                <a:noFill/>
              </a:ln>
              <a:solidFill>
                <a:srgbClr val="000000"/>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DA9639D8-E75A-4374-A741-E2A8F570F912}"/>
              </a:ext>
            </a:extLst>
          </p:cNvPr>
          <p:cNvGrpSpPr/>
          <p:nvPr/>
        </p:nvGrpSpPr>
        <p:grpSpPr>
          <a:xfrm>
            <a:off x="6398307" y="1351164"/>
            <a:ext cx="427979" cy="523220"/>
            <a:chOff x="2660971" y="1344578"/>
            <a:chExt cx="598045" cy="731132"/>
          </a:xfrm>
        </p:grpSpPr>
        <p:sp>
          <p:nvSpPr>
            <p:cNvPr id="25" name="Oval 24">
              <a:extLst>
                <a:ext uri="{FF2B5EF4-FFF2-40B4-BE49-F238E27FC236}">
                  <a16:creationId xmlns:a16="http://schemas.microsoft.com/office/drawing/2014/main" id="{C74EE548-D22D-4289-97B3-03CCD0AC2655}"/>
                </a:ext>
              </a:extLst>
            </p:cNvPr>
            <p:cNvSpPr/>
            <p:nvPr/>
          </p:nvSpPr>
          <p:spPr>
            <a:xfrm>
              <a:off x="2704443" y="1465554"/>
              <a:ext cx="511102" cy="511102"/>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6A5E1F9D-5748-49B1-97C9-2263729C7765}"/>
                </a:ext>
              </a:extLst>
            </p:cNvPr>
            <p:cNvSpPr txBox="1"/>
            <p:nvPr/>
          </p:nvSpPr>
          <p:spPr>
            <a:xfrm>
              <a:off x="2660971" y="1344579"/>
              <a:ext cx="598045" cy="7311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2</a:t>
              </a:r>
            </a:p>
          </p:txBody>
        </p:sp>
      </p:grpSp>
      <p:sp>
        <p:nvSpPr>
          <p:cNvPr id="27" name="Rectangular Callout 1">
            <a:extLst>
              <a:ext uri="{FF2B5EF4-FFF2-40B4-BE49-F238E27FC236}">
                <a16:creationId xmlns:a16="http://schemas.microsoft.com/office/drawing/2014/main" id="{BAB9411C-C45B-4DA3-BAF7-6077D1E3D1FD}"/>
              </a:ext>
            </a:extLst>
          </p:cNvPr>
          <p:cNvSpPr/>
          <p:nvPr/>
        </p:nvSpPr>
        <p:spPr>
          <a:xfrm>
            <a:off x="841149" y="1278376"/>
            <a:ext cx="5175340" cy="2332801"/>
          </a:xfrm>
          <a:prstGeom prst="rect">
            <a:avLst/>
          </a:prstGeom>
          <a:solidFill>
            <a:schemeClr val="accent3">
              <a:lumMod val="20000"/>
              <a:lumOff val="80000"/>
            </a:schemeClr>
          </a:solidFill>
          <a:ln w="53975" cap="sq">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544222" rtl="0" eaLnBrk="1" fontAlgn="base" latinLnBrk="0" hangingPunct="1">
              <a:lnSpc>
                <a:spcPct val="100000"/>
              </a:lnSpc>
              <a:spcBef>
                <a:spcPct val="0"/>
              </a:spcBef>
              <a:spcAft>
                <a:spcPts val="5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544222" rtl="0" eaLnBrk="1" fontAlgn="base" latinLnBrk="0" hangingPunct="1">
              <a:lnSpc>
                <a:spcPct val="100000"/>
              </a:lnSpc>
              <a:spcBef>
                <a:spcPct val="0"/>
              </a:spcBef>
              <a:spcAft>
                <a:spcPts val="5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544222" rtl="0" eaLnBrk="1" fontAlgn="base" latinLnBrk="0" hangingPunct="1">
              <a:lnSpc>
                <a:spcPct val="100000"/>
              </a:lnSpc>
              <a:spcBef>
                <a:spcPct val="0"/>
              </a:spcBef>
              <a:spcAft>
                <a:spcPts val="5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launched to help children and youth with behavioral health and multi-system needs.</a:t>
            </a:r>
          </a:p>
        </p:txBody>
      </p:sp>
      <p:sp>
        <p:nvSpPr>
          <p:cNvPr id="28" name="Rectangle 27">
            <a:extLst>
              <a:ext uri="{FF2B5EF4-FFF2-40B4-BE49-F238E27FC236}">
                <a16:creationId xmlns:a16="http://schemas.microsoft.com/office/drawing/2014/main" id="{994DEC68-CB31-4CC2-9461-8B22D27FAE32}"/>
              </a:ext>
            </a:extLst>
          </p:cNvPr>
          <p:cNvSpPr/>
          <p:nvPr/>
        </p:nvSpPr>
        <p:spPr>
          <a:xfrm>
            <a:off x="128701" y="1259287"/>
            <a:ext cx="5887786" cy="2361104"/>
          </a:xfrm>
          <a:prstGeom prst="rect">
            <a:avLst/>
          </a:prstGeom>
          <a:noFill/>
          <a:ln w="28575" cap="sq">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9" name="Rectangle 28">
            <a:extLst>
              <a:ext uri="{FF2B5EF4-FFF2-40B4-BE49-F238E27FC236}">
                <a16:creationId xmlns:a16="http://schemas.microsoft.com/office/drawing/2014/main" id="{54F08A30-1A51-4B7B-A57D-00E0327A4609}"/>
              </a:ext>
            </a:extLst>
          </p:cNvPr>
          <p:cNvSpPr/>
          <p:nvPr/>
        </p:nvSpPr>
        <p:spPr>
          <a:xfrm>
            <a:off x="860925" y="1279114"/>
            <a:ext cx="1249550" cy="353943"/>
          </a:xfrm>
          <a:prstGeom prst="rect">
            <a:avLst/>
          </a:prstGeom>
          <a:noFill/>
          <a:ln w="19050">
            <a:no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Calibri" panose="020F0502020204030204" pitchFamily="34" charset="0"/>
                <a:ea typeface="Open Sans"/>
                <a:cs typeface="Calibri" panose="020F0502020204030204" pitchFamily="34" charset="0"/>
              </a:rPr>
              <a:t>July 1, 2022</a:t>
            </a:r>
            <a:endParaRPr kumimoji="0" lang="en-US" sz="17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30" name="Group 29">
            <a:extLst>
              <a:ext uri="{FF2B5EF4-FFF2-40B4-BE49-F238E27FC236}">
                <a16:creationId xmlns:a16="http://schemas.microsoft.com/office/drawing/2014/main" id="{D2605529-769D-4130-9BA5-0DDBC15769DA}"/>
              </a:ext>
            </a:extLst>
          </p:cNvPr>
          <p:cNvGrpSpPr/>
          <p:nvPr/>
        </p:nvGrpSpPr>
        <p:grpSpPr>
          <a:xfrm>
            <a:off x="246004" y="1382562"/>
            <a:ext cx="430517" cy="523220"/>
            <a:chOff x="2660970" y="1344578"/>
            <a:chExt cx="598045" cy="731132"/>
          </a:xfrm>
        </p:grpSpPr>
        <p:sp>
          <p:nvSpPr>
            <p:cNvPr id="31" name="Oval 30">
              <a:extLst>
                <a:ext uri="{FF2B5EF4-FFF2-40B4-BE49-F238E27FC236}">
                  <a16:creationId xmlns:a16="http://schemas.microsoft.com/office/drawing/2014/main" id="{4323F410-890E-4F0A-AC6F-43366A074BE7}"/>
                </a:ext>
              </a:extLst>
            </p:cNvPr>
            <p:cNvSpPr/>
            <p:nvPr/>
          </p:nvSpPr>
          <p:spPr>
            <a:xfrm>
              <a:off x="2704443" y="1465554"/>
              <a:ext cx="511102" cy="511102"/>
            </a:xfrm>
            <a:prstGeom prst="ellips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EA1C70AA-260A-480B-98E8-E48F3E2EB626}"/>
                </a:ext>
              </a:extLst>
            </p:cNvPr>
            <p:cNvSpPr txBox="1"/>
            <p:nvPr/>
          </p:nvSpPr>
          <p:spPr>
            <a:xfrm>
              <a:off x="2660971" y="1344579"/>
              <a:ext cx="598045" cy="7311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1</a:t>
              </a:r>
            </a:p>
          </p:txBody>
        </p:sp>
      </p:grpSp>
      <p:sp>
        <p:nvSpPr>
          <p:cNvPr id="36" name="Rectangular Callout 40">
            <a:extLst>
              <a:ext uri="{FF2B5EF4-FFF2-40B4-BE49-F238E27FC236}">
                <a16:creationId xmlns:a16="http://schemas.microsoft.com/office/drawing/2014/main" id="{CE2DD54B-5574-426E-8A2A-3F165D0D4FC5}"/>
              </a:ext>
            </a:extLst>
          </p:cNvPr>
          <p:cNvSpPr/>
          <p:nvPr/>
        </p:nvSpPr>
        <p:spPr>
          <a:xfrm>
            <a:off x="6994636" y="3822458"/>
            <a:ext cx="5067723" cy="2712206"/>
          </a:xfrm>
          <a:prstGeom prst="rect">
            <a:avLst/>
          </a:prstGeom>
          <a:solidFill>
            <a:schemeClr val="accent4">
              <a:lumMod val="40000"/>
              <a:lumOff val="60000"/>
              <a:alpha val="2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mn-cs"/>
              </a:rPr>
              <a:t>Final IT Systems Implementation</a:t>
            </a:r>
          </a:p>
          <a:p>
            <a:pPr marL="0" marR="0" lvl="0" indent="0" algn="ctr"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Single point of entry for all claims and prior authorization requests.</a:t>
            </a:r>
          </a:p>
          <a:p>
            <a:pPr marL="0" marR="0" lvl="0" indent="0" algn="ctr"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All data transparently available for ODM to monitor and evaluate our program.</a:t>
            </a:r>
            <a:endParaRPr kumimoji="0" lang="en-US" sz="1800" b="0" i="0" u="none" strike="noStrike" kern="1200" cap="none" spc="0" normalizeH="0" baseline="0" noProof="0">
              <a:ln>
                <a:noFill/>
              </a:ln>
              <a:solidFill>
                <a:srgbClr val="000000"/>
              </a:solidFill>
              <a:effectLst/>
              <a:uLnTx/>
              <a:uFillTx/>
              <a:latin typeface="Calibri"/>
              <a:ea typeface="+mn-lt"/>
              <a:cs typeface="Calibri"/>
            </a:endParaRPr>
          </a:p>
        </p:txBody>
      </p:sp>
      <p:sp>
        <p:nvSpPr>
          <p:cNvPr id="37" name="Rectangle 36">
            <a:extLst>
              <a:ext uri="{FF2B5EF4-FFF2-40B4-BE49-F238E27FC236}">
                <a16:creationId xmlns:a16="http://schemas.microsoft.com/office/drawing/2014/main" id="{00E54098-79B6-4736-A1F9-30CE6995CE27}"/>
              </a:ext>
            </a:extLst>
          </p:cNvPr>
          <p:cNvSpPr/>
          <p:nvPr/>
        </p:nvSpPr>
        <p:spPr>
          <a:xfrm>
            <a:off x="6221125" y="3852534"/>
            <a:ext cx="5853081" cy="2684598"/>
          </a:xfrm>
          <a:prstGeom prst="rect">
            <a:avLst/>
          </a:prstGeom>
          <a:noFill/>
          <a:ln w="28575" cap="sq">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8" name="Rectangle 37">
            <a:extLst>
              <a:ext uri="{FF2B5EF4-FFF2-40B4-BE49-F238E27FC236}">
                <a16:creationId xmlns:a16="http://schemas.microsoft.com/office/drawing/2014/main" id="{E25A6D45-B620-4CD5-9017-4EE53CCDCC50}"/>
              </a:ext>
            </a:extLst>
          </p:cNvPr>
          <p:cNvSpPr/>
          <p:nvPr/>
        </p:nvSpPr>
        <p:spPr>
          <a:xfrm>
            <a:off x="6798670" y="3852534"/>
            <a:ext cx="2343730" cy="353943"/>
          </a:xfrm>
          <a:prstGeom prst="rect">
            <a:avLst/>
          </a:prstGeom>
          <a:noFill/>
          <a:ln w="19050">
            <a:no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Calibri"/>
                <a:ea typeface="Open Sans"/>
                <a:cs typeface="Calibri"/>
              </a:rPr>
              <a:t>Gradual Completion</a:t>
            </a:r>
          </a:p>
        </p:txBody>
      </p:sp>
      <p:grpSp>
        <p:nvGrpSpPr>
          <p:cNvPr id="39" name="Group 38">
            <a:extLst>
              <a:ext uri="{FF2B5EF4-FFF2-40B4-BE49-F238E27FC236}">
                <a16:creationId xmlns:a16="http://schemas.microsoft.com/office/drawing/2014/main" id="{99B4F4AC-1884-407D-AB52-76B04C1DE710}"/>
              </a:ext>
            </a:extLst>
          </p:cNvPr>
          <p:cNvGrpSpPr/>
          <p:nvPr/>
        </p:nvGrpSpPr>
        <p:grpSpPr>
          <a:xfrm>
            <a:off x="6393891" y="4000949"/>
            <a:ext cx="427979" cy="523220"/>
            <a:chOff x="6274910" y="3616234"/>
            <a:chExt cx="427979" cy="523220"/>
          </a:xfrm>
        </p:grpSpPr>
        <p:sp>
          <p:nvSpPr>
            <p:cNvPr id="40" name="Oval 39">
              <a:extLst>
                <a:ext uri="{FF2B5EF4-FFF2-40B4-BE49-F238E27FC236}">
                  <a16:creationId xmlns:a16="http://schemas.microsoft.com/office/drawing/2014/main" id="{3193F406-F2F9-41F4-B8C8-A9C3B7ABD8AF}"/>
                </a:ext>
              </a:extLst>
            </p:cNvPr>
            <p:cNvSpPr/>
            <p:nvPr/>
          </p:nvSpPr>
          <p:spPr>
            <a:xfrm>
              <a:off x="6306021" y="3695114"/>
              <a:ext cx="365760" cy="365760"/>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6B4D1942-63B9-4764-915D-A2E6A8C05D6D}"/>
                </a:ext>
              </a:extLst>
            </p:cNvPr>
            <p:cNvSpPr txBox="1"/>
            <p:nvPr/>
          </p:nvSpPr>
          <p:spPr>
            <a:xfrm>
              <a:off x="6274910" y="3616234"/>
              <a:ext cx="42797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4</a:t>
              </a:r>
            </a:p>
          </p:txBody>
        </p:sp>
      </p:grpSp>
      <p:sp>
        <p:nvSpPr>
          <p:cNvPr id="42" name="Rectangular Callout 1">
            <a:extLst>
              <a:ext uri="{FF2B5EF4-FFF2-40B4-BE49-F238E27FC236}">
                <a16:creationId xmlns:a16="http://schemas.microsoft.com/office/drawing/2014/main" id="{51297613-8299-47A9-A5AC-95513ED6C619}"/>
              </a:ext>
            </a:extLst>
          </p:cNvPr>
          <p:cNvSpPr/>
          <p:nvPr/>
        </p:nvSpPr>
        <p:spPr>
          <a:xfrm>
            <a:off x="841149" y="3826612"/>
            <a:ext cx="5173287" cy="2702236"/>
          </a:xfrm>
          <a:prstGeom prst="rect">
            <a:avLst/>
          </a:prstGeom>
          <a:solidFill>
            <a:schemeClr val="accent1">
              <a:lumMod val="20000"/>
              <a:lumOff val="80000"/>
            </a:schemeClr>
          </a:solidFill>
          <a:ln w="53975" cap="sq">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200"/>
              </a:spcAft>
              <a:buClr>
                <a:prstClr val="black"/>
              </a:buClr>
              <a:buSzPct val="100000"/>
              <a:buFontTx/>
              <a:buNone/>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200"/>
              </a:spcAft>
              <a:buClr>
                <a:prstClr val="black"/>
              </a:buClr>
              <a:buSzPct val="100000"/>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Next Generation Managed Care Plans</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Individualized assistance and coordination for members, focus on quality and outcomes.</a:t>
            </a:r>
          </a:p>
          <a:p>
            <a:pPr marL="0" marR="0" lvl="0" indent="0" algn="ctr" defTabSz="914400" rtl="0" eaLnBrk="1" fontAlgn="auto" latinLnBrk="0" hangingPunct="1">
              <a:lnSpc>
                <a:spcPct val="100000"/>
              </a:lnSpc>
              <a:spcBef>
                <a:spcPts val="0"/>
              </a:spcBef>
              <a:spcAft>
                <a:spcPts val="0"/>
              </a:spcAft>
              <a:buClr>
                <a:prstClr val="black"/>
              </a:buClr>
              <a:buSzPct val="100000"/>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Significant IT Systems Implementation</a:t>
            </a:r>
          </a:p>
          <a:p>
            <a:pPr marL="0" marR="0" lvl="0" indent="0" algn="ctr"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Intake and route majority of claims to appropriate managed care plans, increasing transparency and visibility regarding care and services.</a:t>
            </a:r>
          </a:p>
        </p:txBody>
      </p:sp>
      <p:sp>
        <p:nvSpPr>
          <p:cNvPr id="43" name="Rectangle 42">
            <a:extLst>
              <a:ext uri="{FF2B5EF4-FFF2-40B4-BE49-F238E27FC236}">
                <a16:creationId xmlns:a16="http://schemas.microsoft.com/office/drawing/2014/main" id="{645C03F6-094C-4200-8AC4-6501F0CD1BE3}"/>
              </a:ext>
            </a:extLst>
          </p:cNvPr>
          <p:cNvSpPr/>
          <p:nvPr/>
        </p:nvSpPr>
        <p:spPr>
          <a:xfrm>
            <a:off x="128701" y="3848351"/>
            <a:ext cx="5885735" cy="2688782"/>
          </a:xfrm>
          <a:prstGeom prst="rect">
            <a:avLst/>
          </a:prstGeom>
          <a:noFill/>
          <a:ln w="28575" cap="sq">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4" name="Rectangle 43">
            <a:extLst>
              <a:ext uri="{FF2B5EF4-FFF2-40B4-BE49-F238E27FC236}">
                <a16:creationId xmlns:a16="http://schemas.microsoft.com/office/drawing/2014/main" id="{746EA70F-BB16-4B89-AC85-6CF3556DD815}"/>
              </a:ext>
            </a:extLst>
          </p:cNvPr>
          <p:cNvSpPr/>
          <p:nvPr/>
        </p:nvSpPr>
        <p:spPr>
          <a:xfrm>
            <a:off x="802002" y="3887514"/>
            <a:ext cx="1920164" cy="353943"/>
          </a:xfrm>
          <a:prstGeom prst="rect">
            <a:avLst/>
          </a:prstGeom>
          <a:noFill/>
          <a:ln w="19050">
            <a:no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Calibri"/>
                <a:ea typeface="Open Sans"/>
                <a:cs typeface="Calibri"/>
              </a:rPr>
              <a:t>February 1, 2023</a:t>
            </a:r>
            <a:endParaRPr kumimoji="0" lang="en-US" sz="1700" b="1" i="0" u="none" strike="noStrike" kern="1200" cap="none" spc="0" normalizeH="0" baseline="0" noProof="0">
              <a:ln>
                <a:noFill/>
              </a:ln>
              <a:solidFill>
                <a:srgbClr val="000000"/>
              </a:solidFill>
              <a:effectLst/>
              <a:uLnTx/>
              <a:uFillTx/>
              <a:latin typeface="Calibri"/>
              <a:ea typeface="+mn-ea"/>
              <a:cs typeface="Calibri"/>
            </a:endParaRPr>
          </a:p>
        </p:txBody>
      </p:sp>
      <p:grpSp>
        <p:nvGrpSpPr>
          <p:cNvPr id="45" name="Group 44">
            <a:extLst>
              <a:ext uri="{FF2B5EF4-FFF2-40B4-BE49-F238E27FC236}">
                <a16:creationId xmlns:a16="http://schemas.microsoft.com/office/drawing/2014/main" id="{BBB5A6EC-901C-4BA1-AB79-20EBA99B24FE}"/>
              </a:ext>
            </a:extLst>
          </p:cNvPr>
          <p:cNvGrpSpPr/>
          <p:nvPr/>
        </p:nvGrpSpPr>
        <p:grpSpPr>
          <a:xfrm>
            <a:off x="250093" y="3978822"/>
            <a:ext cx="430517" cy="523220"/>
            <a:chOff x="180039" y="3607076"/>
            <a:chExt cx="430517" cy="523220"/>
          </a:xfrm>
        </p:grpSpPr>
        <p:sp>
          <p:nvSpPr>
            <p:cNvPr id="46" name="Oval 45">
              <a:extLst>
                <a:ext uri="{FF2B5EF4-FFF2-40B4-BE49-F238E27FC236}">
                  <a16:creationId xmlns:a16="http://schemas.microsoft.com/office/drawing/2014/main" id="{9ED8CEE3-4B82-47DD-A6C9-5DE2AF9D09B1}"/>
                </a:ext>
              </a:extLst>
            </p:cNvPr>
            <p:cNvSpPr/>
            <p:nvPr/>
          </p:nvSpPr>
          <p:spPr>
            <a:xfrm>
              <a:off x="211334" y="3690184"/>
              <a:ext cx="367929" cy="365760"/>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5A5AC120-3F88-4790-B934-E37D0E1BCD93}"/>
                </a:ext>
              </a:extLst>
            </p:cNvPr>
            <p:cNvSpPr txBox="1"/>
            <p:nvPr/>
          </p:nvSpPr>
          <p:spPr>
            <a:xfrm>
              <a:off x="180039" y="3607076"/>
              <a:ext cx="43051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3</a:t>
              </a:r>
            </a:p>
          </p:txBody>
        </p:sp>
      </p:grpSp>
      <p:pic>
        <p:nvPicPr>
          <p:cNvPr id="49" name="Picture 48" descr="A close up of a logo&#10;&#10;Description automatically generated">
            <a:extLst>
              <a:ext uri="{FF2B5EF4-FFF2-40B4-BE49-F238E27FC236}">
                <a16:creationId xmlns:a16="http://schemas.microsoft.com/office/drawing/2014/main" id="{4507E636-2FBD-4846-AEC7-FB377FD8F76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0038"/>
          <a:stretch/>
        </p:blipFill>
        <p:spPr>
          <a:xfrm>
            <a:off x="2520675" y="1612774"/>
            <a:ext cx="1743409" cy="706533"/>
          </a:xfrm>
          <a:prstGeom prst="rect">
            <a:avLst/>
          </a:prstGeom>
        </p:spPr>
      </p:pic>
      <p:sp>
        <p:nvSpPr>
          <p:cNvPr id="7" name="Slide Number Placeholder 3">
            <a:extLst>
              <a:ext uri="{FF2B5EF4-FFF2-40B4-BE49-F238E27FC236}">
                <a16:creationId xmlns:a16="http://schemas.microsoft.com/office/drawing/2014/main" id="{D9A1CBEE-5C74-E313-CA54-CBF6746E8D50}"/>
              </a:ext>
            </a:extLst>
          </p:cNvPr>
          <p:cNvSpPr txBox="1">
            <a:spLocks/>
          </p:cNvSpPr>
          <p:nvPr/>
        </p:nvSpPr>
        <p:spPr>
          <a:xfrm>
            <a:off x="9928759" y="6582849"/>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607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1EEC675-5EAF-435D-B651-29A9FE19BF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91EEC675-5EAF-435D-B651-29A9FE19BF6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B762782-39E1-4AA3-9597-7AD06002B3E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hronicle Display Black" pitchFamily="50" charset="0"/>
              <a:ea typeface="+mn-ea"/>
              <a:cs typeface="+mn-cs"/>
              <a:sym typeface="Chronicle Display Black" pitchFamily="50" charset="0"/>
            </a:endParaRPr>
          </a:p>
        </p:txBody>
      </p:sp>
      <p:sp>
        <p:nvSpPr>
          <p:cNvPr id="7" name="Title 6">
            <a:extLst>
              <a:ext uri="{FF2B5EF4-FFF2-40B4-BE49-F238E27FC236}">
                <a16:creationId xmlns:a16="http://schemas.microsoft.com/office/drawing/2014/main" id="{3B90C3E3-D42D-47D6-AA46-C5E47780AB2F}"/>
              </a:ext>
            </a:extLst>
          </p:cNvPr>
          <p:cNvSpPr>
            <a:spLocks noGrp="1"/>
          </p:cNvSpPr>
          <p:nvPr>
            <p:ph type="title"/>
          </p:nvPr>
        </p:nvSpPr>
        <p:spPr>
          <a:xfrm>
            <a:off x="56574" y="570058"/>
            <a:ext cx="2887517" cy="685800"/>
          </a:xfrm>
        </p:spPr>
        <p:txBody>
          <a:bodyPr/>
          <a:lstStyle/>
          <a:p>
            <a:r>
              <a:rPr lang="en-US"/>
              <a:t>Next Generation Program Key Improvements</a:t>
            </a:r>
            <a:br>
              <a:rPr lang="en-US"/>
            </a:br>
            <a:endParaRPr lang="en-US" sz="2000">
              <a:solidFill>
                <a:srgbClr val="8CB7E8"/>
              </a:solidFill>
            </a:endParaRPr>
          </a:p>
        </p:txBody>
      </p:sp>
      <p:sp>
        <p:nvSpPr>
          <p:cNvPr id="292" name="Rectangle 291">
            <a:extLst>
              <a:ext uri="{FF2B5EF4-FFF2-40B4-BE49-F238E27FC236}">
                <a16:creationId xmlns:a16="http://schemas.microsoft.com/office/drawing/2014/main" id="{33A2CF63-D18B-4785-B796-68633C97A391}"/>
              </a:ext>
            </a:extLst>
          </p:cNvPr>
          <p:cNvSpPr/>
          <p:nvPr/>
        </p:nvSpPr>
        <p:spPr>
          <a:xfrm>
            <a:off x="3090718" y="494356"/>
            <a:ext cx="2990088" cy="1737360"/>
          </a:xfrm>
          <a:prstGeom prst="rect">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mn-cs"/>
              </a:rPr>
              <a:t>Better Services for Pregnant Members and Newborns</a:t>
            </a:r>
            <a:endParaRPr kumimoji="0" lang="en-US" sz="1600" b="1" i="0" u="none" strike="noStrike" kern="1200" cap="none" spc="300" normalizeH="0" baseline="0" noProof="0">
              <a:ln>
                <a:noFill/>
              </a:ln>
              <a:solidFill>
                <a:srgbClr val="000000"/>
              </a:solidFill>
              <a:effectLst/>
              <a:uLnTx/>
              <a:uFillTx/>
              <a:latin typeface="Calibri"/>
              <a:ea typeface="Open Sans Extrabold" charset="0"/>
              <a:cs typeface="Open Sans Extrabold"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Support groups and nurse home visits for emotional and physical support during pregnancy. Free breast pump 24/7 help with breastfeeding for newborns.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Open Sans" charset="0"/>
              <a:cs typeface="Open Sans" charset="0"/>
            </a:endParaRPr>
          </a:p>
        </p:txBody>
      </p:sp>
      <p:sp>
        <p:nvSpPr>
          <p:cNvPr id="295" name="Rectangle 294">
            <a:extLst>
              <a:ext uri="{FF2B5EF4-FFF2-40B4-BE49-F238E27FC236}">
                <a16:creationId xmlns:a16="http://schemas.microsoft.com/office/drawing/2014/main" id="{B6859A63-E52F-4157-9F63-F1371188EA5B}"/>
              </a:ext>
            </a:extLst>
          </p:cNvPr>
          <p:cNvSpPr/>
          <p:nvPr/>
        </p:nvSpPr>
        <p:spPr>
          <a:xfrm>
            <a:off x="6124862" y="494356"/>
            <a:ext cx="2990088" cy="1737360"/>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101A"/>
                </a:solidFill>
                <a:effectLst/>
                <a:uLnTx/>
                <a:uFillTx/>
                <a:latin typeface="Calibri"/>
                <a:ea typeface="+mn-ea"/>
                <a:cs typeface="+mn-cs"/>
              </a:rPr>
              <a:t>After-Hours Behavioral Health Crisis Services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Access to an</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after-hours phone number connecting individuals experiencing mental health/addiction-related challenges to a statewide crisis line.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Open Sans" charset="0"/>
              <a:cs typeface="Open Sans" charset="0"/>
            </a:endParaRPr>
          </a:p>
        </p:txBody>
      </p:sp>
      <p:sp>
        <p:nvSpPr>
          <p:cNvPr id="300" name="Rectangle 299">
            <a:extLst>
              <a:ext uri="{FF2B5EF4-FFF2-40B4-BE49-F238E27FC236}">
                <a16:creationId xmlns:a16="http://schemas.microsoft.com/office/drawing/2014/main" id="{28188A17-6EB0-4709-8AA6-A9F6172938CC}"/>
              </a:ext>
            </a:extLst>
          </p:cNvPr>
          <p:cNvSpPr/>
          <p:nvPr/>
        </p:nvSpPr>
        <p:spPr>
          <a:xfrm>
            <a:off x="9159006" y="3762909"/>
            <a:ext cx="2990088" cy="1645920"/>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101A"/>
                </a:solidFill>
                <a:effectLst/>
                <a:uLnTx/>
                <a:uFillTx/>
                <a:latin typeface="Calibri" panose="020F0502020204030204" pitchFamily="34" charset="0"/>
                <a:ea typeface="+mn-ea"/>
                <a:cs typeface="+mn-cs"/>
              </a:rPr>
              <a:t>Individualized Coordination and Care Management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Access to a health navigator to help individuals find services specific to their needs.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Open Sans" charset="0"/>
              <a:cs typeface="Open Sans" charset="0"/>
            </a:endParaRPr>
          </a:p>
        </p:txBody>
      </p:sp>
      <p:sp>
        <p:nvSpPr>
          <p:cNvPr id="301" name="Rectangle 300">
            <a:extLst>
              <a:ext uri="{FF2B5EF4-FFF2-40B4-BE49-F238E27FC236}">
                <a16:creationId xmlns:a16="http://schemas.microsoft.com/office/drawing/2014/main" id="{83FB2921-8CBC-463E-AD4C-032208B12B06}"/>
              </a:ext>
            </a:extLst>
          </p:cNvPr>
          <p:cNvSpPr/>
          <p:nvPr/>
        </p:nvSpPr>
        <p:spPr>
          <a:xfrm>
            <a:off x="3090718" y="2304234"/>
            <a:ext cx="2990088" cy="1371600"/>
          </a:xfrm>
          <a:prstGeom prst="rect">
            <a:avLst/>
          </a:prstGeom>
          <a:noFill/>
          <a:ln w="222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101A"/>
                </a:solidFill>
                <a:effectLst/>
                <a:uLnTx/>
                <a:uFillTx/>
                <a:latin typeface="Calibri"/>
                <a:ea typeface="+mn-ea"/>
                <a:cs typeface="+mn-cs"/>
              </a:rPr>
              <a:t>24/7 Medical Advice Line</a:t>
            </a:r>
          </a:p>
          <a:p>
            <a:pPr marL="0" marR="0" lvl="0" indent="0" algn="l" defTabSz="914400" rtl="0" eaLnBrk="1" fontAlgn="auto" latinLnBrk="0" hangingPunct="1">
              <a:lnSpc>
                <a:spcPct val="120000"/>
              </a:lnSpc>
              <a:spcBef>
                <a:spcPts val="0"/>
              </a:spcBef>
              <a:spcAft>
                <a:spcPts val="1800"/>
              </a:spcAft>
              <a:buClrTx/>
              <a:buSzTx/>
              <a:buFontTx/>
              <a:buNone/>
              <a:tabLst/>
              <a:defRPr/>
            </a:pPr>
            <a:r>
              <a:rPr kumimoji="0" lang="en-US" sz="1400" b="0" i="0" u="none" strike="noStrike" kern="1200" cap="none" spc="0" normalizeH="0" baseline="0" noProof="0">
                <a:ln>
                  <a:noFill/>
                </a:ln>
                <a:solidFill>
                  <a:srgbClr val="0E101A"/>
                </a:solidFill>
                <a:effectLst/>
                <a:uLnTx/>
                <a:uFillTx/>
                <a:latin typeface="Calibri"/>
                <a:ea typeface="+mn-ea"/>
                <a:cs typeface="+mn-cs"/>
              </a:rPr>
              <a:t>Call your managed care plan’s 24/7 medical advice line anytime you have a medical question or need help. </a:t>
            </a:r>
            <a:endParaRPr kumimoji="0" lang="en-US" sz="1400" b="0" i="0" u="none" strike="noStrike" kern="1200" cap="none" spc="0" normalizeH="0" baseline="0" noProof="0">
              <a:ln>
                <a:noFill/>
              </a:ln>
              <a:solidFill>
                <a:srgbClr val="000000"/>
              </a:solidFill>
              <a:effectLst/>
              <a:uLnTx/>
              <a:uFillTx/>
              <a:latin typeface="Calibri"/>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Open Sans" charset="0"/>
              <a:cs typeface="Open Sans" charset="0"/>
            </a:endParaRPr>
          </a:p>
        </p:txBody>
      </p:sp>
      <p:sp>
        <p:nvSpPr>
          <p:cNvPr id="302" name="Rectangle 301">
            <a:extLst>
              <a:ext uri="{FF2B5EF4-FFF2-40B4-BE49-F238E27FC236}">
                <a16:creationId xmlns:a16="http://schemas.microsoft.com/office/drawing/2014/main" id="{419F97D2-55B8-4F8B-87F4-F1DCCEAB445D}"/>
              </a:ext>
            </a:extLst>
          </p:cNvPr>
          <p:cNvSpPr/>
          <p:nvPr/>
        </p:nvSpPr>
        <p:spPr>
          <a:xfrm>
            <a:off x="6124862" y="2304234"/>
            <a:ext cx="2990088" cy="1371600"/>
          </a:xfrm>
          <a:prstGeom prst="rect">
            <a:avLst/>
          </a:pr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101A"/>
                </a:solidFill>
                <a:effectLst/>
                <a:uLnTx/>
                <a:uFillTx/>
                <a:latin typeface="Calibri"/>
                <a:ea typeface="+mn-ea"/>
                <a:cs typeface="+mn-cs"/>
              </a:rPr>
              <a:t>OhioRISE</a:t>
            </a:r>
            <a:endParaRPr kumimoji="0" lang="en-US" sz="1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1800"/>
              </a:spcAft>
              <a:buClrTx/>
              <a:buSzTx/>
              <a:buFontTx/>
              <a:buNone/>
              <a:tabLst/>
              <a:defRPr/>
            </a:pPr>
            <a:r>
              <a:rPr kumimoji="0" lang="en-US" sz="1400" b="0" i="0" u="none" strike="noStrike" kern="1200" cap="none" spc="0" normalizeH="0" baseline="0" noProof="0">
                <a:ln>
                  <a:noFill/>
                </a:ln>
                <a:solidFill>
                  <a:srgbClr val="0E101A"/>
                </a:solidFill>
                <a:effectLst/>
                <a:uLnTx/>
                <a:uFillTx/>
                <a:latin typeface="Calibri" panose="020F0502020204030204" pitchFamily="34" charset="0"/>
                <a:ea typeface="+mn-ea"/>
                <a:cs typeface="+mn-cs"/>
              </a:rPr>
              <a:t>OhioRISE is a specialized managed care program for children and youth with complex behavioral health and multisystem needs.</a:t>
            </a:r>
            <a:endPar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Open Sans" charset="0"/>
              <a:cs typeface="Open Sans" charset="0"/>
            </a:endParaRPr>
          </a:p>
        </p:txBody>
      </p:sp>
      <p:sp>
        <p:nvSpPr>
          <p:cNvPr id="303" name="Rectangle 302">
            <a:extLst>
              <a:ext uri="{FF2B5EF4-FFF2-40B4-BE49-F238E27FC236}">
                <a16:creationId xmlns:a16="http://schemas.microsoft.com/office/drawing/2014/main" id="{86F5A09E-9E02-4D46-813F-F67BF92A71EF}"/>
              </a:ext>
            </a:extLst>
          </p:cNvPr>
          <p:cNvSpPr/>
          <p:nvPr/>
        </p:nvSpPr>
        <p:spPr>
          <a:xfrm>
            <a:off x="3090718" y="3762909"/>
            <a:ext cx="2990088" cy="1645920"/>
          </a:xfrm>
          <a:prstGeom prst="rect">
            <a:avLst/>
          </a:prstGeom>
          <a:noFill/>
          <a:ln w="222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101A"/>
                </a:solidFill>
                <a:effectLst/>
                <a:uLnTx/>
                <a:uFillTx/>
                <a:latin typeface="Calibri"/>
                <a:ea typeface="+mn-ea"/>
                <a:cs typeface="+mn-cs"/>
              </a:rPr>
              <a:t>Commitment to Individual’s Health and Cultural Respect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 are supporting healthcare staff by providing programs and trainings that include cultural understanding and respect for everyone’s experiences.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Open Sans" charset="0"/>
              <a:cs typeface="Open Sans" charset="0"/>
            </a:endParaRPr>
          </a:p>
        </p:txBody>
      </p:sp>
      <p:sp>
        <p:nvSpPr>
          <p:cNvPr id="304" name="Rectangle 303">
            <a:extLst>
              <a:ext uri="{FF2B5EF4-FFF2-40B4-BE49-F238E27FC236}">
                <a16:creationId xmlns:a16="http://schemas.microsoft.com/office/drawing/2014/main" id="{5E1BA677-B7FF-4EA1-ADBE-54320EB53CBB}"/>
              </a:ext>
            </a:extLst>
          </p:cNvPr>
          <p:cNvSpPr/>
          <p:nvPr/>
        </p:nvSpPr>
        <p:spPr>
          <a:xfrm>
            <a:off x="56574" y="2304234"/>
            <a:ext cx="2990088" cy="1371600"/>
          </a:xfrm>
          <a:prstGeom prst="rect">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101A"/>
                </a:solidFill>
                <a:effectLst/>
                <a:uLnTx/>
                <a:uFillTx/>
                <a:latin typeface="Calibri" panose="020F0502020204030204" pitchFamily="34" charset="0"/>
                <a:ea typeface="+mn-ea"/>
                <a:cs typeface="+mn-cs"/>
              </a:rPr>
              <a:t>Community Investment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Ohio Medicaid is investing in local communities by partnering with community organizations and supporting local programs to help improve health outcomes.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Open Sans" charset="0"/>
              <a:cs typeface="Open Sans" charset="0"/>
            </a:endParaRPr>
          </a:p>
        </p:txBody>
      </p:sp>
      <p:sp>
        <p:nvSpPr>
          <p:cNvPr id="305" name="Rectangle 304">
            <a:extLst>
              <a:ext uri="{FF2B5EF4-FFF2-40B4-BE49-F238E27FC236}">
                <a16:creationId xmlns:a16="http://schemas.microsoft.com/office/drawing/2014/main" id="{502197A8-ABF5-4FC6-A733-07FB099A318D}"/>
              </a:ext>
            </a:extLst>
          </p:cNvPr>
          <p:cNvSpPr/>
          <p:nvPr/>
        </p:nvSpPr>
        <p:spPr>
          <a:xfrm>
            <a:off x="9159006" y="494356"/>
            <a:ext cx="2990088" cy="1737360"/>
          </a:xfrm>
          <a:prstGeom prst="rect">
            <a:avLst/>
          </a:prstGeom>
          <a:no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101A"/>
                </a:solidFill>
                <a:effectLst/>
                <a:uLnTx/>
                <a:uFillTx/>
                <a:latin typeface="Calibri"/>
                <a:ea typeface="+mn-ea"/>
                <a:cs typeface="+mn-cs"/>
              </a:rPr>
              <a:t>Enhanced Support for Member Transportation</a:t>
            </a:r>
          </a:p>
          <a:p>
            <a:pPr marL="0" marR="0" lvl="0" indent="0" algn="l" defTabSz="914400" rtl="0" eaLnBrk="1" fontAlgn="auto" latinLnBrk="0" hangingPunct="1">
              <a:lnSpc>
                <a:spcPct val="120000"/>
              </a:lnSpc>
              <a:spcBef>
                <a:spcPts val="0"/>
              </a:spcBef>
              <a:spcAft>
                <a:spcPts val="1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Improved trips to appointments and pharmacies include ambulance, wheelchair van, and other emergency transportation and county non-emergency transportation.</a:t>
            </a:r>
            <a:endParaRPr kumimoji="0" lang="en-US" sz="1400" b="0" i="0" u="none" strike="noStrike" kern="1200" cap="none" spc="0" normalizeH="0" baseline="0" noProof="0">
              <a:ln>
                <a:noFill/>
              </a:ln>
              <a:solidFill>
                <a:srgbClr val="000000"/>
              </a:solidFill>
              <a:effectLst/>
              <a:uLnTx/>
              <a:uFillTx/>
              <a:latin typeface="Calibri"/>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Open Sans" charset="0"/>
              <a:cs typeface="Open Sans" charset="0"/>
            </a:endParaRPr>
          </a:p>
        </p:txBody>
      </p:sp>
      <p:sp>
        <p:nvSpPr>
          <p:cNvPr id="306" name="Rectangle 305">
            <a:extLst>
              <a:ext uri="{FF2B5EF4-FFF2-40B4-BE49-F238E27FC236}">
                <a16:creationId xmlns:a16="http://schemas.microsoft.com/office/drawing/2014/main" id="{3C2683BF-62CA-412C-98BF-7388BFA65ED1}"/>
              </a:ext>
            </a:extLst>
          </p:cNvPr>
          <p:cNvSpPr/>
          <p:nvPr/>
        </p:nvSpPr>
        <p:spPr>
          <a:xfrm>
            <a:off x="6124862" y="3762909"/>
            <a:ext cx="2990088" cy="164592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101A"/>
                </a:solidFill>
                <a:effectLst/>
                <a:uLnTx/>
                <a:uFillTx/>
                <a:latin typeface="Calibri"/>
                <a:ea typeface="+mn-ea"/>
                <a:cs typeface="+mn-cs"/>
              </a:rPr>
              <a:t>Increased Accessibility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English is not your primary language or you are hard of hearing, your plan has a toll-free number and telephone services available to make sure you can easily get the information and services you need.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Open Sans" charset="0"/>
              <a:cs typeface="Open Sans" charset="0"/>
            </a:endParaRPr>
          </a:p>
        </p:txBody>
      </p:sp>
      <p:sp>
        <p:nvSpPr>
          <p:cNvPr id="307" name="Rectangle 306">
            <a:extLst>
              <a:ext uri="{FF2B5EF4-FFF2-40B4-BE49-F238E27FC236}">
                <a16:creationId xmlns:a16="http://schemas.microsoft.com/office/drawing/2014/main" id="{9BED3B6F-EA8A-41CC-B701-732D386E4017}"/>
              </a:ext>
            </a:extLst>
          </p:cNvPr>
          <p:cNvSpPr/>
          <p:nvPr/>
        </p:nvSpPr>
        <p:spPr>
          <a:xfrm>
            <a:off x="9145338" y="2304234"/>
            <a:ext cx="2990088" cy="1371600"/>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101A"/>
                </a:solidFill>
                <a:effectLst/>
                <a:uLnTx/>
                <a:uFillTx/>
                <a:latin typeface="WordVisi_MSFontService"/>
                <a:ea typeface="+mn-ea"/>
                <a:cs typeface="+mn-cs"/>
              </a:rPr>
              <a:t>Additional Support for Children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Additional behavioral health services include therapy and substance use disorder treatment services.</a:t>
            </a:r>
          </a:p>
        </p:txBody>
      </p:sp>
      <p:sp>
        <p:nvSpPr>
          <p:cNvPr id="308" name="Rectangle 307">
            <a:extLst>
              <a:ext uri="{FF2B5EF4-FFF2-40B4-BE49-F238E27FC236}">
                <a16:creationId xmlns:a16="http://schemas.microsoft.com/office/drawing/2014/main" id="{91A1F4C4-B8A7-4042-8932-9C67A28F671C}"/>
              </a:ext>
            </a:extLst>
          </p:cNvPr>
          <p:cNvSpPr/>
          <p:nvPr/>
        </p:nvSpPr>
        <p:spPr>
          <a:xfrm>
            <a:off x="56574" y="3762909"/>
            <a:ext cx="2990088" cy="1645920"/>
          </a:xfrm>
          <a:prstGeom prst="rect">
            <a:avLst/>
          </a:prstGeom>
          <a:no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101A"/>
                </a:solidFill>
                <a:effectLst/>
                <a:uLnTx/>
                <a:uFillTx/>
                <a:latin typeface="Calibri"/>
                <a:ea typeface="+mn-ea"/>
                <a:cs typeface="+mn-cs"/>
              </a:rPr>
              <a:t>Single Pharmacy Benefit Manager (SPBM)</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With </a:t>
            </a:r>
            <a:r>
              <a:rPr kumimoji="0" lang="en-US" sz="1400" b="0"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Gainwell</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as the Next Generation’s single administrator for pharmacy needs and services, members receive medications they need regardless of managed care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Open Sans" charset="0"/>
              <a:cs typeface="Open Sans" charset="0"/>
            </a:endParaRPr>
          </a:p>
        </p:txBody>
      </p:sp>
      <p:sp>
        <p:nvSpPr>
          <p:cNvPr id="310" name="Rectangle 309">
            <a:extLst>
              <a:ext uri="{FF2B5EF4-FFF2-40B4-BE49-F238E27FC236}">
                <a16:creationId xmlns:a16="http://schemas.microsoft.com/office/drawing/2014/main" id="{D5277EA7-23ED-4D2D-9831-9751E7DD0869}"/>
              </a:ext>
            </a:extLst>
          </p:cNvPr>
          <p:cNvSpPr/>
          <p:nvPr/>
        </p:nvSpPr>
        <p:spPr>
          <a:xfrm>
            <a:off x="4105701" y="5491957"/>
            <a:ext cx="3995928" cy="1280160"/>
          </a:xfrm>
          <a:prstGeom prst="rect">
            <a:avLst/>
          </a:pr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101A"/>
                </a:solidFill>
                <a:effectLst/>
                <a:uLnTx/>
                <a:uFillTx/>
                <a:latin typeface="Calibri"/>
                <a:ea typeface="+mn-ea"/>
                <a:cs typeface="+mn-cs"/>
              </a:rPr>
              <a:t>Focus on Preventive Care and Wellness</a:t>
            </a:r>
          </a:p>
          <a:p>
            <a:pPr marL="0" marR="0" lvl="0" indent="0" algn="l" defTabSz="914400" rtl="0" eaLnBrk="1" fontAlgn="auto" latinLnBrk="0" hangingPunct="1">
              <a:lnSpc>
                <a:spcPct val="120000"/>
              </a:lnSpc>
              <a:spcBef>
                <a:spcPts val="0"/>
              </a:spcBef>
              <a:spcAft>
                <a:spcPts val="1800"/>
              </a:spcAft>
              <a:buClrTx/>
              <a:buSzTx/>
              <a:buFontTx/>
              <a:buNone/>
              <a:tabLst/>
              <a:defRPr/>
            </a:pPr>
            <a:r>
              <a:rPr kumimoji="0" lang="en-US" sz="1400" b="0" i="0" u="none" strike="noStrike" kern="1200" cap="none" spc="0" normalizeH="0" baseline="0" noProof="0">
                <a:ln>
                  <a:noFill/>
                </a:ln>
                <a:solidFill>
                  <a:srgbClr val="0E101A"/>
                </a:solidFill>
                <a:effectLst/>
                <a:uLnTx/>
                <a:uFillTx/>
                <a:latin typeface="Calibri" panose="020F0502020204030204" pitchFamily="34" charset="0"/>
                <a:ea typeface="+mn-ea"/>
                <a:cs typeface="+mn-cs"/>
              </a:rPr>
              <a:t>Members have an opportunity to receive rewards for wellness visits, vaccinations, and preventative care screenings for illnesses including diabetes.</a:t>
            </a:r>
            <a:endPar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Open Sans" charset="0"/>
              <a:cs typeface="Open Sans" charset="0"/>
            </a:endParaRPr>
          </a:p>
        </p:txBody>
      </p:sp>
      <p:sp>
        <p:nvSpPr>
          <p:cNvPr id="311" name="Rectangle 310">
            <a:extLst>
              <a:ext uri="{FF2B5EF4-FFF2-40B4-BE49-F238E27FC236}">
                <a16:creationId xmlns:a16="http://schemas.microsoft.com/office/drawing/2014/main" id="{20C98D85-10AA-4201-A738-56B152076EED}"/>
              </a:ext>
            </a:extLst>
          </p:cNvPr>
          <p:cNvSpPr/>
          <p:nvPr/>
        </p:nvSpPr>
        <p:spPr>
          <a:xfrm>
            <a:off x="8154828" y="5491957"/>
            <a:ext cx="3995928" cy="1280160"/>
          </a:xfrm>
          <a:prstGeom prst="rect">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101A"/>
                </a:solidFill>
                <a:effectLst/>
                <a:uLnTx/>
                <a:uFillTx/>
                <a:latin typeface="Calibri"/>
                <a:ea typeface="+mn-ea"/>
                <a:cs typeface="+mn-cs"/>
              </a:rPr>
              <a:t>Telehealth Services</a:t>
            </a:r>
          </a:p>
          <a:p>
            <a:pPr marL="0" marR="0" lvl="0" indent="0" algn="l" defTabSz="914400" rtl="0" eaLnBrk="1" fontAlgn="auto" latinLnBrk="0" hangingPunct="1">
              <a:lnSpc>
                <a:spcPct val="120000"/>
              </a:lnSpc>
              <a:spcBef>
                <a:spcPts val="0"/>
              </a:spcBef>
              <a:spcAft>
                <a:spcPts val="1800"/>
              </a:spcAft>
              <a:buClrTx/>
              <a:buSzTx/>
              <a:buFontTx/>
              <a:buNone/>
              <a:tabLst/>
              <a:defRPr/>
            </a:pPr>
            <a:r>
              <a:rPr kumimoji="0" lang="en-US" sz="1400" b="0" i="0" u="none" strike="noStrike" kern="1200" cap="none" spc="0" normalizeH="0" baseline="0" noProof="0">
                <a:ln>
                  <a:noFill/>
                </a:ln>
                <a:solidFill>
                  <a:srgbClr val="0E101A"/>
                </a:solidFill>
                <a:effectLst/>
                <a:uLnTx/>
                <a:uFillTx/>
                <a:latin typeface="Calibri" panose="020F0502020204030204" pitchFamily="34" charset="0"/>
                <a:ea typeface="+mn-ea"/>
                <a:cs typeface="+mn-cs"/>
              </a:rPr>
              <a:t>To ensure you can receive care even when you can’t make it to the doctor’s office, telehealth appointments are available for healthcare needs.</a:t>
            </a:r>
            <a:endPar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Open Sans" charset="0"/>
              <a:cs typeface="Open Sans" charset="0"/>
            </a:endParaRPr>
          </a:p>
        </p:txBody>
      </p:sp>
      <p:sp>
        <p:nvSpPr>
          <p:cNvPr id="312" name="Rectangle 311">
            <a:extLst>
              <a:ext uri="{FF2B5EF4-FFF2-40B4-BE49-F238E27FC236}">
                <a16:creationId xmlns:a16="http://schemas.microsoft.com/office/drawing/2014/main" id="{CF27BFC3-5F0F-431F-B15D-A359CBF3FA21}"/>
              </a:ext>
            </a:extLst>
          </p:cNvPr>
          <p:cNvSpPr/>
          <p:nvPr/>
        </p:nvSpPr>
        <p:spPr>
          <a:xfrm>
            <a:off x="56574" y="5491957"/>
            <a:ext cx="3995928" cy="1280160"/>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101A"/>
                </a:solidFill>
                <a:effectLst/>
                <a:uLnTx/>
                <a:uFillTx/>
                <a:latin typeface="Calibri"/>
                <a:ea typeface="+mn-ea"/>
                <a:cs typeface="+mn-cs"/>
              </a:rPr>
              <a:t>Freeing Up Providers to Better Serve You</a:t>
            </a:r>
          </a:p>
          <a:p>
            <a:pPr marL="0" marR="0" lvl="0" indent="0" algn="l" defTabSz="914400" rtl="0" eaLnBrk="1" fontAlgn="auto" latinLnBrk="0" hangingPunct="1">
              <a:lnSpc>
                <a:spcPct val="120000"/>
              </a:lnSpc>
              <a:spcBef>
                <a:spcPts val="0"/>
              </a:spcBef>
              <a:spcAft>
                <a:spcPts val="1800"/>
              </a:spcAft>
              <a:buClrTx/>
              <a:buSzTx/>
              <a:buFontTx/>
              <a:buNone/>
              <a:tabLst/>
              <a:defRPr/>
            </a:pPr>
            <a:r>
              <a:rPr kumimoji="0" lang="en-US" sz="1400" b="0" i="0" u="none" strike="noStrike" kern="1200" cap="none" spc="0" normalizeH="0" baseline="0" noProof="0">
                <a:ln>
                  <a:noFill/>
                </a:ln>
                <a:solidFill>
                  <a:srgbClr val="0E101A"/>
                </a:solidFill>
                <a:effectLst/>
                <a:uLnTx/>
                <a:uFillTx/>
                <a:latin typeface="Calibri"/>
                <a:ea typeface="+mn-ea"/>
                <a:cs typeface="+mn-cs"/>
              </a:rPr>
              <a:t>Ohio Medicaid has implemented changes to ease the administrative burden on providers, so they have more time to focus on you.</a:t>
            </a:r>
            <a:endParaRPr kumimoji="0" lang="en-US" sz="1400" b="0" i="0" u="none" strike="noStrike" kern="1200" cap="none" spc="0" normalizeH="0" baseline="0" noProof="0">
              <a:ln>
                <a:noFill/>
              </a:ln>
              <a:solidFill>
                <a:srgbClr val="000000"/>
              </a:solidFill>
              <a:effectLst/>
              <a:uLnTx/>
              <a:uFillTx/>
              <a:latin typeface="Calibri"/>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Open Sans" charset="0"/>
              <a:cs typeface="Open Sans" charset="0"/>
            </a:endParaRPr>
          </a:p>
        </p:txBody>
      </p:sp>
    </p:spTree>
    <p:extLst>
      <p:ext uri="{BB962C8B-B14F-4D97-AF65-F5344CB8AC3E}">
        <p14:creationId xmlns:p14="http://schemas.microsoft.com/office/powerpoint/2010/main" val="3008053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ADD9DBF7-BBED-42A4-87E7-231D5BF71E1A}"/>
              </a:ext>
            </a:extLst>
          </p:cNvPr>
          <p:cNvSpPr/>
          <p:nvPr/>
        </p:nvSpPr>
        <p:spPr>
          <a:xfrm>
            <a:off x="4465678" y="457200"/>
            <a:ext cx="7726322" cy="64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Title 2">
            <a:extLst>
              <a:ext uri="{FF2B5EF4-FFF2-40B4-BE49-F238E27FC236}">
                <a16:creationId xmlns:a16="http://schemas.microsoft.com/office/drawing/2014/main" id="{58273774-77E3-4EFF-8F1C-D92685CB4155}"/>
              </a:ext>
            </a:extLst>
          </p:cNvPr>
          <p:cNvSpPr>
            <a:spLocks noGrp="1"/>
          </p:cNvSpPr>
          <p:nvPr>
            <p:ph type="title"/>
          </p:nvPr>
        </p:nvSpPr>
        <p:spPr>
          <a:xfrm>
            <a:off x="70131" y="542534"/>
            <a:ext cx="5249777" cy="1498320"/>
          </a:xfrm>
        </p:spPr>
        <p:txBody>
          <a:bodyPr lIns="91440" tIns="45720" rIns="91440" bIns="45720" anchor="t"/>
          <a:lstStyle/>
          <a:p>
            <a:r>
              <a:rPr lang="en-US"/>
              <a:t>Ohio Medicaid’s Next Generation Managed Care Entities (MCE)</a:t>
            </a:r>
          </a:p>
        </p:txBody>
      </p:sp>
      <p:grpSp>
        <p:nvGrpSpPr>
          <p:cNvPr id="67" name="Group 66">
            <a:extLst>
              <a:ext uri="{FF2B5EF4-FFF2-40B4-BE49-F238E27FC236}">
                <a16:creationId xmlns:a16="http://schemas.microsoft.com/office/drawing/2014/main" id="{059E120F-0431-44C1-AEDF-2AE705B9DFB5}"/>
              </a:ext>
            </a:extLst>
          </p:cNvPr>
          <p:cNvGrpSpPr/>
          <p:nvPr/>
        </p:nvGrpSpPr>
        <p:grpSpPr>
          <a:xfrm>
            <a:off x="5196878" y="4970723"/>
            <a:ext cx="3043241" cy="1100204"/>
            <a:chOff x="4371983" y="3317082"/>
            <a:chExt cx="3440973" cy="1227331"/>
          </a:xfrm>
        </p:grpSpPr>
        <p:sp>
          <p:nvSpPr>
            <p:cNvPr id="68" name="Rectangle 67">
              <a:extLst>
                <a:ext uri="{FF2B5EF4-FFF2-40B4-BE49-F238E27FC236}">
                  <a16:creationId xmlns:a16="http://schemas.microsoft.com/office/drawing/2014/main" id="{94E1427A-3A69-475F-AA1B-47205AD0A200}"/>
                </a:ext>
              </a:extLst>
            </p:cNvPr>
            <p:cNvSpPr/>
            <p:nvPr/>
          </p:nvSpPr>
          <p:spPr>
            <a:xfrm>
              <a:off x="4371983" y="3317082"/>
              <a:ext cx="3440973" cy="1227331"/>
            </a:xfrm>
            <a:prstGeom prst="rect">
              <a:avLst/>
            </a:prstGeom>
            <a:solidFill>
              <a:schemeClr val="bg1"/>
            </a:solidFill>
            <a:ln>
              <a:solidFill>
                <a:srgbClr val="006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9" name="Group 68">
              <a:extLst>
                <a:ext uri="{FF2B5EF4-FFF2-40B4-BE49-F238E27FC236}">
                  <a16:creationId xmlns:a16="http://schemas.microsoft.com/office/drawing/2014/main" id="{64FAFC56-406A-4B6B-A40C-80A7F7322584}"/>
                </a:ext>
              </a:extLst>
            </p:cNvPr>
            <p:cNvGrpSpPr/>
            <p:nvPr/>
          </p:nvGrpSpPr>
          <p:grpSpPr>
            <a:xfrm>
              <a:off x="4566735" y="3648171"/>
              <a:ext cx="3143329" cy="772403"/>
              <a:chOff x="4216930" y="3415092"/>
              <a:chExt cx="3143329" cy="772403"/>
            </a:xfrm>
          </p:grpSpPr>
          <p:sp>
            <p:nvSpPr>
              <p:cNvPr id="70" name="Rectangle 69">
                <a:extLst>
                  <a:ext uri="{FF2B5EF4-FFF2-40B4-BE49-F238E27FC236}">
                    <a16:creationId xmlns:a16="http://schemas.microsoft.com/office/drawing/2014/main" id="{D3DB39A5-E78D-430F-A045-B2ACFD10594D}"/>
                  </a:ext>
                </a:extLst>
              </p:cNvPr>
              <p:cNvSpPr/>
              <p:nvPr/>
            </p:nvSpPr>
            <p:spPr>
              <a:xfrm>
                <a:off x="4216930" y="3843037"/>
                <a:ext cx="3143329" cy="344458"/>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0067A5"/>
                    </a:solidFill>
                    <a:effectLst/>
                    <a:uLnTx/>
                    <a:uFillTx/>
                    <a:latin typeface="Calibri"/>
                    <a:ea typeface="+mn-ea"/>
                    <a:cs typeface="+mn-cs"/>
                  </a:rPr>
                  <a:t>Anthem Blue Cross and Blue Shield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pic>
            <p:nvPicPr>
              <p:cNvPr id="72" name="Picture 6" descr="See the source image">
                <a:extLst>
                  <a:ext uri="{FF2B5EF4-FFF2-40B4-BE49-F238E27FC236}">
                    <a16:creationId xmlns:a16="http://schemas.microsoft.com/office/drawing/2014/main" id="{94B8B17B-D893-4460-9402-89FBDE8FD9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3893" y="3415092"/>
                <a:ext cx="2194002" cy="34445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4" name="Group 73">
            <a:extLst>
              <a:ext uri="{FF2B5EF4-FFF2-40B4-BE49-F238E27FC236}">
                <a16:creationId xmlns:a16="http://schemas.microsoft.com/office/drawing/2014/main" id="{214DC504-CDC0-458A-AB77-C703C05158FB}"/>
              </a:ext>
            </a:extLst>
          </p:cNvPr>
          <p:cNvGrpSpPr/>
          <p:nvPr/>
        </p:nvGrpSpPr>
        <p:grpSpPr>
          <a:xfrm>
            <a:off x="8730776" y="5452996"/>
            <a:ext cx="3043241" cy="1100204"/>
            <a:chOff x="653143" y="1688841"/>
            <a:chExt cx="3440973" cy="1227331"/>
          </a:xfrm>
        </p:grpSpPr>
        <p:sp>
          <p:nvSpPr>
            <p:cNvPr id="75" name="Rectangle 74">
              <a:extLst>
                <a:ext uri="{FF2B5EF4-FFF2-40B4-BE49-F238E27FC236}">
                  <a16:creationId xmlns:a16="http://schemas.microsoft.com/office/drawing/2014/main" id="{CDDADBD5-832F-43F5-BB00-0B09BB31CC25}"/>
                </a:ext>
              </a:extLst>
            </p:cNvPr>
            <p:cNvSpPr/>
            <p:nvPr/>
          </p:nvSpPr>
          <p:spPr>
            <a:xfrm>
              <a:off x="653143" y="1688841"/>
              <a:ext cx="3440973" cy="12273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6" name="Group 75">
              <a:extLst>
                <a:ext uri="{FF2B5EF4-FFF2-40B4-BE49-F238E27FC236}">
                  <a16:creationId xmlns:a16="http://schemas.microsoft.com/office/drawing/2014/main" id="{EE32796E-F678-4ED5-84CB-7A87BEF3C003}"/>
                </a:ext>
              </a:extLst>
            </p:cNvPr>
            <p:cNvGrpSpPr/>
            <p:nvPr/>
          </p:nvGrpSpPr>
          <p:grpSpPr>
            <a:xfrm>
              <a:off x="990127" y="1911711"/>
              <a:ext cx="2801301" cy="712350"/>
              <a:chOff x="923234" y="2015494"/>
              <a:chExt cx="2801301" cy="712350"/>
            </a:xfrm>
          </p:grpSpPr>
          <p:pic>
            <p:nvPicPr>
              <p:cNvPr id="77" name="Picture 18" descr="See the source image">
                <a:extLst>
                  <a:ext uri="{FF2B5EF4-FFF2-40B4-BE49-F238E27FC236}">
                    <a16:creationId xmlns:a16="http://schemas.microsoft.com/office/drawing/2014/main" id="{890515EC-B5CD-47DF-AD2A-59541E74F6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0071" y="2015494"/>
                <a:ext cx="2072369" cy="412315"/>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13B6031C-FE21-42C3-8EC3-A18B05746D66}"/>
                  </a:ext>
                </a:extLst>
              </p:cNvPr>
              <p:cNvSpPr/>
              <p:nvPr/>
            </p:nvSpPr>
            <p:spPr>
              <a:xfrm>
                <a:off x="923234" y="2460631"/>
                <a:ext cx="2801301" cy="267213"/>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Calibri"/>
                    <a:ea typeface="+mn-ea"/>
                    <a:cs typeface="+mn-cs"/>
                  </a:rPr>
                  <a:t>United Healthcare Community Plan of Ohio, Inc.</a:t>
                </a: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79" name="Group 78">
            <a:extLst>
              <a:ext uri="{FF2B5EF4-FFF2-40B4-BE49-F238E27FC236}">
                <a16:creationId xmlns:a16="http://schemas.microsoft.com/office/drawing/2014/main" id="{FA33BB55-F6C6-4261-ACDA-18E938B9009F}"/>
              </a:ext>
            </a:extLst>
          </p:cNvPr>
          <p:cNvGrpSpPr/>
          <p:nvPr/>
        </p:nvGrpSpPr>
        <p:grpSpPr>
          <a:xfrm>
            <a:off x="8730776" y="4265501"/>
            <a:ext cx="3043241" cy="1100204"/>
            <a:chOff x="653142" y="3324969"/>
            <a:chExt cx="3440973" cy="1227331"/>
          </a:xfrm>
        </p:grpSpPr>
        <p:sp>
          <p:nvSpPr>
            <p:cNvPr id="80" name="Rectangle 79">
              <a:extLst>
                <a:ext uri="{FF2B5EF4-FFF2-40B4-BE49-F238E27FC236}">
                  <a16:creationId xmlns:a16="http://schemas.microsoft.com/office/drawing/2014/main" id="{D8E514F0-6599-4A5B-B9A4-8B2904F48150}"/>
                </a:ext>
              </a:extLst>
            </p:cNvPr>
            <p:cNvSpPr/>
            <p:nvPr/>
          </p:nvSpPr>
          <p:spPr>
            <a:xfrm>
              <a:off x="653142" y="3324969"/>
              <a:ext cx="3440973" cy="1227331"/>
            </a:xfrm>
            <a:prstGeom prst="rect">
              <a:avLst/>
            </a:prstGeom>
            <a:solidFill>
              <a:schemeClr val="bg1"/>
            </a:solidFill>
            <a:ln>
              <a:solidFill>
                <a:srgbClr val="0A9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 name="Group 80">
              <a:extLst>
                <a:ext uri="{FF2B5EF4-FFF2-40B4-BE49-F238E27FC236}">
                  <a16:creationId xmlns:a16="http://schemas.microsoft.com/office/drawing/2014/main" id="{8AF027E1-C471-4009-8243-B37728DA1DE8}"/>
                </a:ext>
              </a:extLst>
            </p:cNvPr>
            <p:cNvGrpSpPr/>
            <p:nvPr/>
          </p:nvGrpSpPr>
          <p:grpSpPr>
            <a:xfrm>
              <a:off x="972977" y="3451640"/>
              <a:ext cx="2948820" cy="927252"/>
              <a:chOff x="306941" y="3189116"/>
              <a:chExt cx="2948820" cy="927252"/>
            </a:xfrm>
          </p:grpSpPr>
          <p:pic>
            <p:nvPicPr>
              <p:cNvPr id="82" name="Picture 16" descr="See the source image">
                <a:extLst>
                  <a:ext uri="{FF2B5EF4-FFF2-40B4-BE49-F238E27FC236}">
                    <a16:creationId xmlns:a16="http://schemas.microsoft.com/office/drawing/2014/main" id="{45C11590-BDED-4BC5-BCCD-D1DDCB65083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091" b="1"/>
              <a:stretch/>
            </p:blipFill>
            <p:spPr bwMode="auto">
              <a:xfrm>
                <a:off x="842470" y="3189116"/>
                <a:ext cx="1726156" cy="799733"/>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3C51F5F8-E4F6-4C44-9CE5-51B98A30E692}"/>
                  </a:ext>
                </a:extLst>
              </p:cNvPr>
              <p:cNvSpPr/>
              <p:nvPr/>
            </p:nvSpPr>
            <p:spPr>
              <a:xfrm>
                <a:off x="306941" y="3849155"/>
                <a:ext cx="2948820" cy="267213"/>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0A9BA7"/>
                    </a:solidFill>
                    <a:effectLst/>
                    <a:uLnTx/>
                    <a:uFillTx/>
                    <a:latin typeface="Calibri"/>
                    <a:ea typeface="+mn-ea"/>
                    <a:cs typeface="+mn-cs"/>
                  </a:rPr>
                  <a:t>Molina Healthcare of Ohio, Inc.</a:t>
                </a:r>
                <a:r>
                  <a:rPr kumimoji="0" lang="en-US" sz="1200" b="0" i="0" u="none" strike="noStrike" kern="1200" cap="none" spc="0" normalizeH="0" baseline="0" noProof="0">
                    <a:ln>
                      <a:noFill/>
                    </a:ln>
                    <a:solidFill>
                      <a:srgbClr val="000000"/>
                    </a:solidFill>
                    <a:effectLst/>
                    <a:uLnTx/>
                    <a:uFillTx/>
                    <a:latin typeface="Calibri"/>
                    <a:ea typeface="+mn-ea"/>
                    <a:cs typeface="+mn-cs"/>
                  </a:rPr>
                  <a:t>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4" name="Group 83">
            <a:extLst>
              <a:ext uri="{FF2B5EF4-FFF2-40B4-BE49-F238E27FC236}">
                <a16:creationId xmlns:a16="http://schemas.microsoft.com/office/drawing/2014/main" id="{903D7FFC-890B-45F7-9332-991EFE78D637}"/>
              </a:ext>
            </a:extLst>
          </p:cNvPr>
          <p:cNvGrpSpPr/>
          <p:nvPr/>
        </p:nvGrpSpPr>
        <p:grpSpPr>
          <a:xfrm>
            <a:off x="8730775" y="3057392"/>
            <a:ext cx="3043241" cy="1100204"/>
            <a:chOff x="653142" y="4869541"/>
            <a:chExt cx="3440973" cy="1227331"/>
          </a:xfrm>
        </p:grpSpPr>
        <p:sp>
          <p:nvSpPr>
            <p:cNvPr id="85" name="Rectangle 84">
              <a:extLst>
                <a:ext uri="{FF2B5EF4-FFF2-40B4-BE49-F238E27FC236}">
                  <a16:creationId xmlns:a16="http://schemas.microsoft.com/office/drawing/2014/main" id="{4C0CF802-8440-4601-9849-CB5C3C17AC0D}"/>
                </a:ext>
              </a:extLst>
            </p:cNvPr>
            <p:cNvSpPr/>
            <p:nvPr/>
          </p:nvSpPr>
          <p:spPr>
            <a:xfrm>
              <a:off x="653142" y="4869541"/>
              <a:ext cx="3440973" cy="1227331"/>
            </a:xfrm>
            <a:prstGeom prst="rect">
              <a:avLst/>
            </a:prstGeom>
            <a:solidFill>
              <a:schemeClr val="bg1"/>
            </a:solidFill>
            <a:ln>
              <a:solidFill>
                <a:srgbClr val="56B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6" name="Group 85">
              <a:extLst>
                <a:ext uri="{FF2B5EF4-FFF2-40B4-BE49-F238E27FC236}">
                  <a16:creationId xmlns:a16="http://schemas.microsoft.com/office/drawing/2014/main" id="{3260E0E2-2ECF-4D8D-B702-D19452F64753}"/>
                </a:ext>
              </a:extLst>
            </p:cNvPr>
            <p:cNvGrpSpPr/>
            <p:nvPr/>
          </p:nvGrpSpPr>
          <p:grpSpPr>
            <a:xfrm>
              <a:off x="972978" y="4906617"/>
              <a:ext cx="2801301" cy="1077760"/>
              <a:chOff x="1166927" y="4770250"/>
              <a:chExt cx="2801301" cy="1077760"/>
            </a:xfrm>
          </p:grpSpPr>
          <p:pic>
            <p:nvPicPr>
              <p:cNvPr id="87" name="Picture 14" descr="See the source image">
                <a:extLst>
                  <a:ext uri="{FF2B5EF4-FFF2-40B4-BE49-F238E27FC236}">
                    <a16:creationId xmlns:a16="http://schemas.microsoft.com/office/drawing/2014/main" id="{7E952D74-D6EC-4BD4-8687-48B3113804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5081" y="4770250"/>
                <a:ext cx="1205688" cy="810547"/>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87">
                <a:extLst>
                  <a:ext uri="{FF2B5EF4-FFF2-40B4-BE49-F238E27FC236}">
                    <a16:creationId xmlns:a16="http://schemas.microsoft.com/office/drawing/2014/main" id="{FD1A3410-7938-4470-B3C3-0271BD66E793}"/>
                  </a:ext>
                </a:extLst>
              </p:cNvPr>
              <p:cNvSpPr/>
              <p:nvPr/>
            </p:nvSpPr>
            <p:spPr>
              <a:xfrm>
                <a:off x="1166927" y="5580797"/>
                <a:ext cx="2801301" cy="267213"/>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7DBD41"/>
                    </a:solidFill>
                    <a:effectLst/>
                    <a:uLnTx/>
                    <a:uFillTx/>
                    <a:latin typeface="Calibri"/>
                    <a:ea typeface="+mn-ea"/>
                    <a:cs typeface="+mn-cs"/>
                  </a:rPr>
                  <a:t>Buckeye Health Plan</a:t>
                </a: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89" name="Group 88">
            <a:extLst>
              <a:ext uri="{FF2B5EF4-FFF2-40B4-BE49-F238E27FC236}">
                <a16:creationId xmlns:a16="http://schemas.microsoft.com/office/drawing/2014/main" id="{F507549F-D5C9-4EBB-A69A-CEAA8B1D8754}"/>
              </a:ext>
            </a:extLst>
          </p:cNvPr>
          <p:cNvGrpSpPr/>
          <p:nvPr/>
        </p:nvGrpSpPr>
        <p:grpSpPr>
          <a:xfrm>
            <a:off x="8730776" y="1838192"/>
            <a:ext cx="3043241" cy="1100204"/>
            <a:chOff x="8132790" y="4881874"/>
            <a:chExt cx="3440973" cy="1227331"/>
          </a:xfrm>
        </p:grpSpPr>
        <p:sp>
          <p:nvSpPr>
            <p:cNvPr id="90" name="Rectangle 89">
              <a:extLst>
                <a:ext uri="{FF2B5EF4-FFF2-40B4-BE49-F238E27FC236}">
                  <a16:creationId xmlns:a16="http://schemas.microsoft.com/office/drawing/2014/main" id="{E01C56CB-F45D-4A57-A19A-0C9231FCEB5C}"/>
                </a:ext>
              </a:extLst>
            </p:cNvPr>
            <p:cNvSpPr/>
            <p:nvPr/>
          </p:nvSpPr>
          <p:spPr>
            <a:xfrm>
              <a:off x="8132790" y="4881874"/>
              <a:ext cx="3440973" cy="1227331"/>
            </a:xfrm>
            <a:prstGeom prst="rect">
              <a:avLst/>
            </a:prstGeom>
            <a:solidFill>
              <a:schemeClr val="bg1"/>
            </a:solidFill>
            <a:ln>
              <a:solidFill>
                <a:srgbClr val="D6A9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1" name="Group 90">
              <a:extLst>
                <a:ext uri="{FF2B5EF4-FFF2-40B4-BE49-F238E27FC236}">
                  <a16:creationId xmlns:a16="http://schemas.microsoft.com/office/drawing/2014/main" id="{E16B89BE-0033-405A-B503-5AAE4D850A45}"/>
                </a:ext>
              </a:extLst>
            </p:cNvPr>
            <p:cNvGrpSpPr/>
            <p:nvPr/>
          </p:nvGrpSpPr>
          <p:grpSpPr>
            <a:xfrm>
              <a:off x="8713943" y="5031135"/>
              <a:ext cx="2499360" cy="947118"/>
              <a:chOff x="7571478" y="5179928"/>
              <a:chExt cx="2499360" cy="947118"/>
            </a:xfrm>
          </p:grpSpPr>
          <p:pic>
            <p:nvPicPr>
              <p:cNvPr id="92" name="Picture 12" descr="See the source image">
                <a:extLst>
                  <a:ext uri="{FF2B5EF4-FFF2-40B4-BE49-F238E27FC236}">
                    <a16:creationId xmlns:a16="http://schemas.microsoft.com/office/drawing/2014/main" id="{8DC85E82-430D-4668-BE19-94AB68442B2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9060"/>
              <a:stretch/>
            </p:blipFill>
            <p:spPr bwMode="auto">
              <a:xfrm>
                <a:off x="7882430" y="5179928"/>
                <a:ext cx="1877456" cy="795421"/>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6E820E76-0DE0-482C-B676-BE30C77F8D15}"/>
                  </a:ext>
                </a:extLst>
              </p:cNvPr>
              <p:cNvSpPr/>
              <p:nvPr/>
            </p:nvSpPr>
            <p:spPr>
              <a:xfrm>
                <a:off x="7571478" y="5796768"/>
                <a:ext cx="2499360" cy="330278"/>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A86DBB"/>
                    </a:solidFill>
                    <a:effectLst/>
                    <a:uLnTx/>
                    <a:uFillTx/>
                    <a:latin typeface="Calibri"/>
                    <a:ea typeface="+mn-ea"/>
                    <a:cs typeface="+mn-cs"/>
                  </a:rPr>
                  <a:t>CareSource Ohio, Inc.</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94" name="Group 93">
            <a:extLst>
              <a:ext uri="{FF2B5EF4-FFF2-40B4-BE49-F238E27FC236}">
                <a16:creationId xmlns:a16="http://schemas.microsoft.com/office/drawing/2014/main" id="{CCEC5FEC-EC08-4EC9-88C3-17D03E584B8C}"/>
              </a:ext>
            </a:extLst>
          </p:cNvPr>
          <p:cNvGrpSpPr/>
          <p:nvPr/>
        </p:nvGrpSpPr>
        <p:grpSpPr>
          <a:xfrm>
            <a:off x="773180" y="2600699"/>
            <a:ext cx="3043241" cy="1678961"/>
            <a:chOff x="530605" y="1955903"/>
            <a:chExt cx="3440973" cy="1872963"/>
          </a:xfrm>
        </p:grpSpPr>
        <p:sp>
          <p:nvSpPr>
            <p:cNvPr id="95" name="Rectangle 94">
              <a:extLst>
                <a:ext uri="{FF2B5EF4-FFF2-40B4-BE49-F238E27FC236}">
                  <a16:creationId xmlns:a16="http://schemas.microsoft.com/office/drawing/2014/main" id="{B5984722-35FE-4B9A-A74D-8A7A2F861ECF}"/>
                </a:ext>
              </a:extLst>
            </p:cNvPr>
            <p:cNvSpPr/>
            <p:nvPr/>
          </p:nvSpPr>
          <p:spPr>
            <a:xfrm>
              <a:off x="530605" y="2601535"/>
              <a:ext cx="3440973" cy="1227331"/>
            </a:xfrm>
            <a:prstGeom prst="rect">
              <a:avLst/>
            </a:prstGeom>
            <a:solidFill>
              <a:schemeClr val="bg1"/>
            </a:solidFill>
            <a:ln>
              <a:solidFill>
                <a:srgbClr val="7C40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6" name="Picture 95">
              <a:extLst>
                <a:ext uri="{FF2B5EF4-FFF2-40B4-BE49-F238E27FC236}">
                  <a16:creationId xmlns:a16="http://schemas.microsoft.com/office/drawing/2014/main" id="{7F017150-3564-4870-B146-7A9DB182E35E}"/>
                </a:ext>
              </a:extLst>
            </p:cNvPr>
            <p:cNvPicPr>
              <a:picLocks noChangeAspect="1"/>
            </p:cNvPicPr>
            <p:nvPr/>
          </p:nvPicPr>
          <p:blipFill rotWithShape="1">
            <a:blip r:embed="rId8"/>
            <a:srcRect l="18487" r="17099"/>
            <a:stretch/>
          </p:blipFill>
          <p:spPr>
            <a:xfrm>
              <a:off x="1315029" y="2853104"/>
              <a:ext cx="1847461" cy="798527"/>
            </a:xfrm>
            <a:prstGeom prst="rect">
              <a:avLst/>
            </a:prstGeom>
          </p:spPr>
        </p:pic>
        <p:sp>
          <p:nvSpPr>
            <p:cNvPr id="97" name="Rectangle 96">
              <a:extLst>
                <a:ext uri="{FF2B5EF4-FFF2-40B4-BE49-F238E27FC236}">
                  <a16:creationId xmlns:a16="http://schemas.microsoft.com/office/drawing/2014/main" id="{A5A151E9-2320-42AC-980E-A42EF0B37C3D}"/>
                </a:ext>
              </a:extLst>
            </p:cNvPr>
            <p:cNvSpPr/>
            <p:nvPr/>
          </p:nvSpPr>
          <p:spPr>
            <a:xfrm>
              <a:off x="1297424" y="1955903"/>
              <a:ext cx="2043404" cy="822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8" name="Picture 97" descr="A close up of a logo&#10;&#10;Description automatically generated">
              <a:extLst>
                <a:ext uri="{FF2B5EF4-FFF2-40B4-BE49-F238E27FC236}">
                  <a16:creationId xmlns:a16="http://schemas.microsoft.com/office/drawing/2014/main" id="{AF2E6808-0C00-4367-94D6-B1100C19071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 t="-1" r="50756" b="-5644"/>
            <a:stretch/>
          </p:blipFill>
          <p:spPr>
            <a:xfrm>
              <a:off x="1401033" y="2028889"/>
              <a:ext cx="1836187" cy="788626"/>
            </a:xfrm>
            <a:prstGeom prst="rect">
              <a:avLst/>
            </a:prstGeom>
            <a:ln w="38100">
              <a:noFill/>
            </a:ln>
          </p:spPr>
        </p:pic>
      </p:grpSp>
      <p:grpSp>
        <p:nvGrpSpPr>
          <p:cNvPr id="99" name="Group 98">
            <a:extLst>
              <a:ext uri="{FF2B5EF4-FFF2-40B4-BE49-F238E27FC236}">
                <a16:creationId xmlns:a16="http://schemas.microsoft.com/office/drawing/2014/main" id="{4BD42452-32A4-490B-B249-C16E7C0316C2}"/>
              </a:ext>
            </a:extLst>
          </p:cNvPr>
          <p:cNvGrpSpPr/>
          <p:nvPr/>
        </p:nvGrpSpPr>
        <p:grpSpPr>
          <a:xfrm>
            <a:off x="750525" y="4592525"/>
            <a:ext cx="3043241" cy="1639166"/>
            <a:chOff x="507451" y="3828866"/>
            <a:chExt cx="3440973" cy="1828569"/>
          </a:xfrm>
        </p:grpSpPr>
        <p:grpSp>
          <p:nvGrpSpPr>
            <p:cNvPr id="100" name="Group 99">
              <a:extLst>
                <a:ext uri="{FF2B5EF4-FFF2-40B4-BE49-F238E27FC236}">
                  <a16:creationId xmlns:a16="http://schemas.microsoft.com/office/drawing/2014/main" id="{4DAD123E-976B-4932-A964-41ABAC3F3E92}"/>
                </a:ext>
              </a:extLst>
            </p:cNvPr>
            <p:cNvGrpSpPr/>
            <p:nvPr/>
          </p:nvGrpSpPr>
          <p:grpSpPr>
            <a:xfrm>
              <a:off x="507451" y="4430104"/>
              <a:ext cx="3440973" cy="1227331"/>
              <a:chOff x="4371983" y="4881819"/>
              <a:chExt cx="3440973" cy="1227331"/>
            </a:xfrm>
          </p:grpSpPr>
          <p:sp>
            <p:nvSpPr>
              <p:cNvPr id="104" name="Rectangle 103">
                <a:extLst>
                  <a:ext uri="{FF2B5EF4-FFF2-40B4-BE49-F238E27FC236}">
                    <a16:creationId xmlns:a16="http://schemas.microsoft.com/office/drawing/2014/main" id="{9B5B5EA0-DED3-4DA1-B563-41B36BAB44F2}"/>
                  </a:ext>
                </a:extLst>
              </p:cNvPr>
              <p:cNvSpPr/>
              <p:nvPr/>
            </p:nvSpPr>
            <p:spPr>
              <a:xfrm>
                <a:off x="4371983" y="4881819"/>
                <a:ext cx="3440973" cy="1227331"/>
              </a:xfrm>
              <a:prstGeom prst="rect">
                <a:avLst/>
              </a:prstGeom>
              <a:solidFill>
                <a:schemeClr val="bg1"/>
              </a:solidFill>
              <a:ln>
                <a:solidFill>
                  <a:srgbClr val="4EF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Rectangle 104">
                <a:extLst>
                  <a:ext uri="{FF2B5EF4-FFF2-40B4-BE49-F238E27FC236}">
                    <a16:creationId xmlns:a16="http://schemas.microsoft.com/office/drawing/2014/main" id="{59B973F4-12FE-4406-8B10-CDF7D6E9EBD3}"/>
                  </a:ext>
                </a:extLst>
              </p:cNvPr>
              <p:cNvSpPr/>
              <p:nvPr/>
            </p:nvSpPr>
            <p:spPr>
              <a:xfrm>
                <a:off x="4691818" y="5593498"/>
                <a:ext cx="2801301" cy="267213"/>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4EF4C6"/>
                    </a:solidFill>
                    <a:effectLst/>
                    <a:uLnTx/>
                    <a:uFillTx/>
                    <a:latin typeface="Calibri"/>
                    <a:ea typeface="+mn-ea"/>
                    <a:cs typeface="+mn-cs"/>
                  </a:rPr>
                  <a:t>Gainwell Technologies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grpSp>
        <p:pic>
          <p:nvPicPr>
            <p:cNvPr id="101" name="Picture 2" descr="See the source image">
              <a:extLst>
                <a:ext uri="{FF2B5EF4-FFF2-40B4-BE49-F238E27FC236}">
                  <a16:creationId xmlns:a16="http://schemas.microsoft.com/office/drawing/2014/main" id="{25161577-8819-4722-8B0D-015D3FB1D7F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3378" y="4699395"/>
              <a:ext cx="1816473" cy="446786"/>
            </a:xfrm>
            <a:prstGeom prst="rect">
              <a:avLst/>
            </a:prstGeom>
            <a:noFill/>
            <a:extLst>
              <a:ext uri="{909E8E84-426E-40DD-AFC4-6F175D3DCCD1}">
                <a14:hiddenFill xmlns:a14="http://schemas.microsoft.com/office/drawing/2010/main">
                  <a:solidFill>
                    <a:srgbClr val="FFFFFF"/>
                  </a:solidFill>
                </a14:hiddenFill>
              </a:ext>
            </a:extLst>
          </p:spPr>
        </p:pic>
        <p:sp>
          <p:nvSpPr>
            <p:cNvPr id="102" name="Rectangle 101">
              <a:extLst>
                <a:ext uri="{FF2B5EF4-FFF2-40B4-BE49-F238E27FC236}">
                  <a16:creationId xmlns:a16="http://schemas.microsoft.com/office/drawing/2014/main" id="{32D4FF2A-0D9F-4072-8A6F-9A0C49317BB9}"/>
                </a:ext>
              </a:extLst>
            </p:cNvPr>
            <p:cNvSpPr/>
            <p:nvPr/>
          </p:nvSpPr>
          <p:spPr>
            <a:xfrm>
              <a:off x="1226599" y="3828866"/>
              <a:ext cx="2043404" cy="822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TextBox 102">
              <a:extLst>
                <a:ext uri="{FF2B5EF4-FFF2-40B4-BE49-F238E27FC236}">
                  <a16:creationId xmlns:a16="http://schemas.microsoft.com/office/drawing/2014/main" id="{FC353153-1B87-4F95-8D6A-617624FE4E43}"/>
                </a:ext>
              </a:extLst>
            </p:cNvPr>
            <p:cNvSpPr txBox="1"/>
            <p:nvPr/>
          </p:nvSpPr>
          <p:spPr>
            <a:xfrm>
              <a:off x="843923" y="3982661"/>
              <a:ext cx="2656578" cy="6866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2B3A44"/>
                  </a:solidFill>
                  <a:effectLst/>
                  <a:uLnTx/>
                  <a:uFillTx/>
                  <a:latin typeface="Calibri"/>
                  <a:ea typeface="+mn-ea"/>
                  <a:cs typeface="+mn-cs"/>
                </a:rPr>
                <a:t>Single Pharmacy Benefit Manager (SPBM)</a:t>
              </a:r>
            </a:p>
          </p:txBody>
        </p:sp>
      </p:grpSp>
      <p:grpSp>
        <p:nvGrpSpPr>
          <p:cNvPr id="106" name="Group 105">
            <a:extLst>
              <a:ext uri="{FF2B5EF4-FFF2-40B4-BE49-F238E27FC236}">
                <a16:creationId xmlns:a16="http://schemas.microsoft.com/office/drawing/2014/main" id="{1512F497-A55A-4E53-8F57-DCEC9CA2FD46}"/>
              </a:ext>
            </a:extLst>
          </p:cNvPr>
          <p:cNvGrpSpPr/>
          <p:nvPr/>
        </p:nvGrpSpPr>
        <p:grpSpPr>
          <a:xfrm>
            <a:off x="5196877" y="3661633"/>
            <a:ext cx="3043241" cy="1114611"/>
            <a:chOff x="8101009" y="2566641"/>
            <a:chExt cx="3440973" cy="1243403"/>
          </a:xfrm>
        </p:grpSpPr>
        <p:sp>
          <p:nvSpPr>
            <p:cNvPr id="107" name="Rectangle 106">
              <a:extLst>
                <a:ext uri="{FF2B5EF4-FFF2-40B4-BE49-F238E27FC236}">
                  <a16:creationId xmlns:a16="http://schemas.microsoft.com/office/drawing/2014/main" id="{17880054-C1A4-4AB5-8E3B-CB80B9907A93}"/>
                </a:ext>
              </a:extLst>
            </p:cNvPr>
            <p:cNvSpPr/>
            <p:nvPr/>
          </p:nvSpPr>
          <p:spPr>
            <a:xfrm>
              <a:off x="8101009" y="2582713"/>
              <a:ext cx="3440973" cy="1227331"/>
            </a:xfrm>
            <a:prstGeom prst="rect">
              <a:avLst/>
            </a:prstGeom>
            <a:solidFill>
              <a:schemeClr val="bg1"/>
            </a:solidFill>
            <a:ln>
              <a:solidFill>
                <a:srgbClr val="599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Rectangle 107">
              <a:extLst>
                <a:ext uri="{FF2B5EF4-FFF2-40B4-BE49-F238E27FC236}">
                  <a16:creationId xmlns:a16="http://schemas.microsoft.com/office/drawing/2014/main" id="{02B5922A-D727-47EE-8388-EAADE5D4FE24}"/>
                </a:ext>
              </a:extLst>
            </p:cNvPr>
            <p:cNvSpPr/>
            <p:nvPr/>
          </p:nvSpPr>
          <p:spPr>
            <a:xfrm>
              <a:off x="8377816" y="3330658"/>
              <a:ext cx="3107015" cy="267213"/>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579A1A"/>
                  </a:solidFill>
                  <a:effectLst/>
                  <a:uLnTx/>
                  <a:uFillTx/>
                  <a:latin typeface="Calibri"/>
                  <a:ea typeface="+mn-ea"/>
                  <a:cs typeface="+mn-cs"/>
                </a:rPr>
                <a:t>Humana Healthy Horizons in Ohio</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pic>
          <p:nvPicPr>
            <p:cNvPr id="109" name="Picture 108">
              <a:extLst>
                <a:ext uri="{FF2B5EF4-FFF2-40B4-BE49-F238E27FC236}">
                  <a16:creationId xmlns:a16="http://schemas.microsoft.com/office/drawing/2014/main" id="{40BEC952-CE8A-4F67-ACA7-972D72CEFCD5}"/>
                </a:ext>
              </a:extLst>
            </p:cNvPr>
            <p:cNvPicPr/>
            <p:nvPr/>
          </p:nvPicPr>
          <p:blipFill>
            <a:blip r:embed="rId11">
              <a:extLst>
                <a:ext uri="{28A0092B-C50C-407E-A947-70E740481C1C}">
                  <a14:useLocalDpi xmlns:a14="http://schemas.microsoft.com/office/drawing/2010/main" val="0"/>
                </a:ext>
              </a:extLst>
            </a:blip>
            <a:stretch>
              <a:fillRect/>
            </a:stretch>
          </p:blipFill>
          <p:spPr>
            <a:xfrm>
              <a:off x="9204811" y="2566641"/>
              <a:ext cx="1453024" cy="958195"/>
            </a:xfrm>
            <a:prstGeom prst="rect">
              <a:avLst/>
            </a:prstGeom>
          </p:spPr>
        </p:pic>
      </p:grpSp>
      <p:grpSp>
        <p:nvGrpSpPr>
          <p:cNvPr id="110" name="Group 109">
            <a:extLst>
              <a:ext uri="{FF2B5EF4-FFF2-40B4-BE49-F238E27FC236}">
                <a16:creationId xmlns:a16="http://schemas.microsoft.com/office/drawing/2014/main" id="{55C267D6-3D43-452D-B6E4-B933657CB77A}"/>
              </a:ext>
            </a:extLst>
          </p:cNvPr>
          <p:cNvGrpSpPr/>
          <p:nvPr/>
        </p:nvGrpSpPr>
        <p:grpSpPr>
          <a:xfrm>
            <a:off x="5196877" y="2353719"/>
            <a:ext cx="3043241" cy="1100204"/>
            <a:chOff x="4567970" y="2381860"/>
            <a:chExt cx="3043241" cy="1100204"/>
          </a:xfrm>
        </p:grpSpPr>
        <p:grpSp>
          <p:nvGrpSpPr>
            <p:cNvPr id="111" name="Group 110">
              <a:extLst>
                <a:ext uri="{FF2B5EF4-FFF2-40B4-BE49-F238E27FC236}">
                  <a16:creationId xmlns:a16="http://schemas.microsoft.com/office/drawing/2014/main" id="{2F08B741-5530-469B-BB24-7335F582A527}"/>
                </a:ext>
              </a:extLst>
            </p:cNvPr>
            <p:cNvGrpSpPr/>
            <p:nvPr/>
          </p:nvGrpSpPr>
          <p:grpSpPr>
            <a:xfrm>
              <a:off x="4567970" y="2381860"/>
              <a:ext cx="3043241" cy="1100204"/>
              <a:chOff x="8126347" y="1688841"/>
              <a:chExt cx="3440973" cy="1227331"/>
            </a:xfrm>
          </p:grpSpPr>
          <p:sp>
            <p:nvSpPr>
              <p:cNvPr id="113" name="Rectangle 112">
                <a:extLst>
                  <a:ext uri="{FF2B5EF4-FFF2-40B4-BE49-F238E27FC236}">
                    <a16:creationId xmlns:a16="http://schemas.microsoft.com/office/drawing/2014/main" id="{17509F71-E27F-4871-AD2A-A47A345AB388}"/>
                  </a:ext>
                </a:extLst>
              </p:cNvPr>
              <p:cNvSpPr/>
              <p:nvPr/>
            </p:nvSpPr>
            <p:spPr>
              <a:xfrm>
                <a:off x="8126347" y="1688841"/>
                <a:ext cx="3440973" cy="1227331"/>
              </a:xfrm>
              <a:prstGeom prst="rect">
                <a:avLst/>
              </a:prstGeom>
              <a:solidFill>
                <a:schemeClr val="bg1"/>
              </a:solidFill>
              <a:ln>
                <a:solidFill>
                  <a:srgbClr val="E9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Rectangle 113">
                <a:extLst>
                  <a:ext uri="{FF2B5EF4-FFF2-40B4-BE49-F238E27FC236}">
                    <a16:creationId xmlns:a16="http://schemas.microsoft.com/office/drawing/2014/main" id="{77752F38-A7C9-4F8D-A7CC-E12203661CB4}"/>
                  </a:ext>
                </a:extLst>
              </p:cNvPr>
              <p:cNvSpPr/>
              <p:nvPr/>
            </p:nvSpPr>
            <p:spPr>
              <a:xfrm>
                <a:off x="8378167" y="2542254"/>
                <a:ext cx="2951826" cy="330278"/>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EC3A3D"/>
                    </a:solidFill>
                    <a:effectLst/>
                    <a:uLnTx/>
                    <a:uFillTx/>
                    <a:latin typeface="Calibri"/>
                    <a:ea typeface="+mn-ea"/>
                    <a:cs typeface="+mn-cs"/>
                  </a:rPr>
                  <a:t>AmeriHealth Caritas Ohio, Inc.</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grpSp>
        <p:pic>
          <p:nvPicPr>
            <p:cNvPr id="112" name="Picture 111" descr="Logo, company name&#10;&#10;Description automatically generated">
              <a:extLst>
                <a:ext uri="{FF2B5EF4-FFF2-40B4-BE49-F238E27FC236}">
                  <a16:creationId xmlns:a16="http://schemas.microsoft.com/office/drawing/2014/main" id="{4D388915-257A-42EC-A94A-8BC6D6EF1A4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91720" y="2469414"/>
              <a:ext cx="1860257" cy="677296"/>
            </a:xfrm>
            <a:prstGeom prst="rect">
              <a:avLst/>
            </a:prstGeom>
          </p:spPr>
        </p:pic>
      </p:grpSp>
      <p:sp>
        <p:nvSpPr>
          <p:cNvPr id="115" name="TextBox 114">
            <a:extLst>
              <a:ext uri="{FF2B5EF4-FFF2-40B4-BE49-F238E27FC236}">
                <a16:creationId xmlns:a16="http://schemas.microsoft.com/office/drawing/2014/main" id="{6FCC515E-5B7B-4B09-B173-0534B9416CF7}"/>
              </a:ext>
            </a:extLst>
          </p:cNvPr>
          <p:cNvSpPr txBox="1"/>
          <p:nvPr/>
        </p:nvSpPr>
        <p:spPr>
          <a:xfrm>
            <a:off x="728913" y="2132880"/>
            <a:ext cx="326786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Serving Members since 2022</a:t>
            </a:r>
          </a:p>
        </p:txBody>
      </p:sp>
      <p:grpSp>
        <p:nvGrpSpPr>
          <p:cNvPr id="116" name="Graphic 4">
            <a:extLst>
              <a:ext uri="{FF2B5EF4-FFF2-40B4-BE49-F238E27FC236}">
                <a16:creationId xmlns:a16="http://schemas.microsoft.com/office/drawing/2014/main" id="{AB158659-7F9A-4EB5-8241-F84A4DF75E47}"/>
              </a:ext>
            </a:extLst>
          </p:cNvPr>
          <p:cNvGrpSpPr/>
          <p:nvPr/>
        </p:nvGrpSpPr>
        <p:grpSpPr>
          <a:xfrm>
            <a:off x="246670" y="2059206"/>
            <a:ext cx="482237" cy="481786"/>
            <a:chOff x="1952125" y="1402723"/>
            <a:chExt cx="362313" cy="361971"/>
          </a:xfrm>
          <a:solidFill>
            <a:schemeClr val="tx1"/>
          </a:solidFill>
        </p:grpSpPr>
        <p:sp>
          <p:nvSpPr>
            <p:cNvPr id="117" name="Graphic 4">
              <a:extLst>
                <a:ext uri="{FF2B5EF4-FFF2-40B4-BE49-F238E27FC236}">
                  <a16:creationId xmlns:a16="http://schemas.microsoft.com/office/drawing/2014/main" id="{59626BCE-3DF3-4B57-8600-EC36997FFCDD}"/>
                </a:ext>
              </a:extLst>
            </p:cNvPr>
            <p:cNvSpPr/>
            <p:nvPr/>
          </p:nvSpPr>
          <p:spPr>
            <a:xfrm>
              <a:off x="2069061" y="1471670"/>
              <a:ext cx="126174" cy="158322"/>
            </a:xfrm>
            <a:custGeom>
              <a:avLst/>
              <a:gdLst>
                <a:gd name="connsiteX0" fmla="*/ 50481 w 126174"/>
                <a:gd name="connsiteY0" fmla="*/ 53626 h 158322"/>
                <a:gd name="connsiteX1" fmla="*/ 40896 w 126174"/>
                <a:gd name="connsiteY1" fmla="*/ 72139 h 158322"/>
                <a:gd name="connsiteX2" fmla="*/ 35145 w 126174"/>
                <a:gd name="connsiteY2" fmla="*/ 75969 h 158322"/>
                <a:gd name="connsiteX3" fmla="*/ 0 w 126174"/>
                <a:gd name="connsiteY3" fmla="*/ 105974 h 158322"/>
                <a:gd name="connsiteX4" fmla="*/ 32589 w 126174"/>
                <a:gd name="connsiteY4" fmla="*/ 121296 h 158322"/>
                <a:gd name="connsiteX5" fmla="*/ 36423 w 126174"/>
                <a:gd name="connsiteY5" fmla="*/ 128318 h 158322"/>
                <a:gd name="connsiteX6" fmla="*/ 46008 w 126174"/>
                <a:gd name="connsiteY6" fmla="*/ 151939 h 158322"/>
                <a:gd name="connsiteX7" fmla="*/ 68372 w 126174"/>
                <a:gd name="connsiteY7" fmla="*/ 144916 h 158322"/>
                <a:gd name="connsiteX8" fmla="*/ 73484 w 126174"/>
                <a:gd name="connsiteY8" fmla="*/ 142363 h 158322"/>
                <a:gd name="connsiteX9" fmla="*/ 76040 w 126174"/>
                <a:gd name="connsiteY9" fmla="*/ 143001 h 158322"/>
                <a:gd name="connsiteX10" fmla="*/ 108629 w 126174"/>
                <a:gd name="connsiteY10" fmla="*/ 158323 h 158322"/>
                <a:gd name="connsiteX11" fmla="*/ 111824 w 126174"/>
                <a:gd name="connsiteY11" fmla="*/ 110443 h 158322"/>
                <a:gd name="connsiteX12" fmla="*/ 111824 w 126174"/>
                <a:gd name="connsiteY12" fmla="*/ 104697 h 158322"/>
                <a:gd name="connsiteX13" fmla="*/ 118214 w 126174"/>
                <a:gd name="connsiteY13" fmla="*/ 0 h 158322"/>
                <a:gd name="connsiteX14" fmla="*/ 53676 w 126174"/>
                <a:gd name="connsiteY14" fmla="*/ 49795 h 158322"/>
                <a:gd name="connsiteX15" fmla="*/ 50481 w 126174"/>
                <a:gd name="connsiteY15" fmla="*/ 53626 h 158322"/>
                <a:gd name="connsiteX16" fmla="*/ 99683 w 126174"/>
                <a:gd name="connsiteY16" fmla="*/ 91929 h 158322"/>
                <a:gd name="connsiteX17" fmla="*/ 72206 w 126174"/>
                <a:gd name="connsiteY17" fmla="*/ 119381 h 158322"/>
                <a:gd name="connsiteX18" fmla="*/ 44730 w 126174"/>
                <a:gd name="connsiteY18" fmla="*/ 91929 h 158322"/>
                <a:gd name="connsiteX19" fmla="*/ 72206 w 126174"/>
                <a:gd name="connsiteY19" fmla="*/ 64478 h 158322"/>
                <a:gd name="connsiteX20" fmla="*/ 99683 w 126174"/>
                <a:gd name="connsiteY20" fmla="*/ 91929 h 158322"/>
                <a:gd name="connsiteX21" fmla="*/ 99683 w 126174"/>
                <a:gd name="connsiteY21" fmla="*/ 91929 h 158322"/>
                <a:gd name="connsiteX22" fmla="*/ 99683 w 126174"/>
                <a:gd name="connsiteY22" fmla="*/ 91929 h 15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174" h="158322">
                  <a:moveTo>
                    <a:pt x="50481" y="53626"/>
                  </a:moveTo>
                  <a:cubicBezTo>
                    <a:pt x="46647" y="59371"/>
                    <a:pt x="44091" y="65755"/>
                    <a:pt x="40896" y="72139"/>
                  </a:cubicBezTo>
                  <a:cubicBezTo>
                    <a:pt x="39618" y="74693"/>
                    <a:pt x="37701" y="75969"/>
                    <a:pt x="35145" y="75969"/>
                  </a:cubicBezTo>
                  <a:cubicBezTo>
                    <a:pt x="17892" y="76608"/>
                    <a:pt x="3195" y="88737"/>
                    <a:pt x="0" y="105974"/>
                  </a:cubicBezTo>
                  <a:lnTo>
                    <a:pt x="32589" y="121296"/>
                  </a:lnTo>
                  <a:cubicBezTo>
                    <a:pt x="35145" y="122573"/>
                    <a:pt x="36423" y="125126"/>
                    <a:pt x="36423" y="128318"/>
                  </a:cubicBezTo>
                  <a:cubicBezTo>
                    <a:pt x="36423" y="128318"/>
                    <a:pt x="33867" y="146832"/>
                    <a:pt x="46008" y="151939"/>
                  </a:cubicBezTo>
                  <a:cubicBezTo>
                    <a:pt x="58148" y="157046"/>
                    <a:pt x="68372" y="145555"/>
                    <a:pt x="68372" y="144916"/>
                  </a:cubicBezTo>
                  <a:cubicBezTo>
                    <a:pt x="69650" y="143640"/>
                    <a:pt x="71567" y="142363"/>
                    <a:pt x="73484" y="142363"/>
                  </a:cubicBezTo>
                  <a:cubicBezTo>
                    <a:pt x="74123" y="142363"/>
                    <a:pt x="75401" y="142363"/>
                    <a:pt x="76040" y="143001"/>
                  </a:cubicBezTo>
                  <a:lnTo>
                    <a:pt x="108629" y="158323"/>
                  </a:lnTo>
                  <a:cubicBezTo>
                    <a:pt x="117575" y="143640"/>
                    <a:pt x="118853" y="125765"/>
                    <a:pt x="111824" y="110443"/>
                  </a:cubicBezTo>
                  <a:cubicBezTo>
                    <a:pt x="111185" y="108528"/>
                    <a:pt x="111185" y="106613"/>
                    <a:pt x="111824" y="104697"/>
                  </a:cubicBezTo>
                  <a:cubicBezTo>
                    <a:pt x="111824" y="104059"/>
                    <a:pt x="139301" y="49795"/>
                    <a:pt x="118214" y="0"/>
                  </a:cubicBezTo>
                  <a:cubicBezTo>
                    <a:pt x="106712" y="2554"/>
                    <a:pt x="77318" y="12130"/>
                    <a:pt x="53676" y="49795"/>
                  </a:cubicBezTo>
                  <a:cubicBezTo>
                    <a:pt x="52398" y="51710"/>
                    <a:pt x="51759" y="52987"/>
                    <a:pt x="50481" y="53626"/>
                  </a:cubicBezTo>
                  <a:close/>
                  <a:moveTo>
                    <a:pt x="99683" y="91929"/>
                  </a:moveTo>
                  <a:cubicBezTo>
                    <a:pt x="99683" y="107251"/>
                    <a:pt x="87542" y="119381"/>
                    <a:pt x="72206" y="119381"/>
                  </a:cubicBezTo>
                  <a:cubicBezTo>
                    <a:pt x="56871" y="119381"/>
                    <a:pt x="44730" y="107251"/>
                    <a:pt x="44730" y="91929"/>
                  </a:cubicBezTo>
                  <a:cubicBezTo>
                    <a:pt x="44730" y="76608"/>
                    <a:pt x="56871" y="64478"/>
                    <a:pt x="72206" y="64478"/>
                  </a:cubicBezTo>
                  <a:cubicBezTo>
                    <a:pt x="87542" y="65117"/>
                    <a:pt x="99683" y="77246"/>
                    <a:pt x="99683" y="91929"/>
                  </a:cubicBezTo>
                  <a:cubicBezTo>
                    <a:pt x="99683" y="92568"/>
                    <a:pt x="99683" y="92568"/>
                    <a:pt x="99683" y="91929"/>
                  </a:cubicBezTo>
                  <a:lnTo>
                    <a:pt x="99683" y="91929"/>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Graphic 4">
              <a:extLst>
                <a:ext uri="{FF2B5EF4-FFF2-40B4-BE49-F238E27FC236}">
                  <a16:creationId xmlns:a16="http://schemas.microsoft.com/office/drawing/2014/main" id="{E5F24587-D72D-415B-ABF7-2A5262A8748B}"/>
                </a:ext>
              </a:extLst>
            </p:cNvPr>
            <p:cNvSpPr/>
            <p:nvPr/>
          </p:nvSpPr>
          <p:spPr>
            <a:xfrm>
              <a:off x="2043501" y="1527211"/>
              <a:ext cx="180835" cy="126402"/>
            </a:xfrm>
            <a:custGeom>
              <a:avLst/>
              <a:gdLst>
                <a:gd name="connsiteX0" fmla="*/ 180835 w 180835"/>
                <a:gd name="connsiteY0" fmla="*/ 5746 h 126402"/>
                <a:gd name="connsiteX1" fmla="*/ 175084 w 180835"/>
                <a:gd name="connsiteY1" fmla="*/ 0 h 126402"/>
                <a:gd name="connsiteX2" fmla="*/ 175084 w 180835"/>
                <a:gd name="connsiteY2" fmla="*/ 0 h 126402"/>
                <a:gd name="connsiteX3" fmla="*/ 163582 w 180835"/>
                <a:gd name="connsiteY3" fmla="*/ 0 h 126402"/>
                <a:gd name="connsiteX4" fmla="*/ 149525 w 180835"/>
                <a:gd name="connsiteY4" fmla="*/ 52987 h 126402"/>
                <a:gd name="connsiteX5" fmla="*/ 140579 w 180835"/>
                <a:gd name="connsiteY5" fmla="*/ 115550 h 126402"/>
                <a:gd name="connsiteX6" fmla="*/ 135467 w 180835"/>
                <a:gd name="connsiteY6" fmla="*/ 118104 h 126402"/>
                <a:gd name="connsiteX7" fmla="*/ 132911 w 180835"/>
                <a:gd name="connsiteY7" fmla="*/ 117465 h 126402"/>
                <a:gd name="connsiteX8" fmla="*/ 99044 w 180835"/>
                <a:gd name="connsiteY8" fmla="*/ 101505 h 126402"/>
                <a:gd name="connsiteX9" fmla="*/ 65177 w 180835"/>
                <a:gd name="connsiteY9" fmla="*/ 108528 h 126402"/>
                <a:gd name="connsiteX10" fmla="*/ 47925 w 180835"/>
                <a:gd name="connsiteY10" fmla="*/ 75969 h 126402"/>
                <a:gd name="connsiteX11" fmla="*/ 14697 w 180835"/>
                <a:gd name="connsiteY11" fmla="*/ 60009 h 126402"/>
                <a:gd name="connsiteX12" fmla="*/ 11502 w 180835"/>
                <a:gd name="connsiteY12" fmla="*/ 52987 h 126402"/>
                <a:gd name="connsiteX13" fmla="*/ 56232 w 180835"/>
                <a:gd name="connsiteY13" fmla="*/ 8299 h 126402"/>
                <a:gd name="connsiteX14" fmla="*/ 60066 w 180835"/>
                <a:gd name="connsiteY14" fmla="*/ 0 h 126402"/>
                <a:gd name="connsiteX15" fmla="*/ 5751 w 180835"/>
                <a:gd name="connsiteY15" fmla="*/ 0 h 126402"/>
                <a:gd name="connsiteX16" fmla="*/ 0 w 180835"/>
                <a:gd name="connsiteY16" fmla="*/ 5746 h 126402"/>
                <a:gd name="connsiteX17" fmla="*/ 0 w 180835"/>
                <a:gd name="connsiteY17" fmla="*/ 5746 h 126402"/>
                <a:gd name="connsiteX18" fmla="*/ 0 w 180835"/>
                <a:gd name="connsiteY18" fmla="*/ 126403 h 126402"/>
                <a:gd name="connsiteX19" fmla="*/ 180835 w 180835"/>
                <a:gd name="connsiteY19" fmla="*/ 126403 h 126402"/>
                <a:gd name="connsiteX20" fmla="*/ 180835 w 180835"/>
                <a:gd name="connsiteY20" fmla="*/ 5746 h 12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0835" h="126402">
                  <a:moveTo>
                    <a:pt x="180835" y="5746"/>
                  </a:moveTo>
                  <a:cubicBezTo>
                    <a:pt x="180835" y="2554"/>
                    <a:pt x="178279" y="0"/>
                    <a:pt x="175084" y="0"/>
                  </a:cubicBezTo>
                  <a:lnTo>
                    <a:pt x="175084" y="0"/>
                  </a:lnTo>
                  <a:lnTo>
                    <a:pt x="163582" y="0"/>
                  </a:lnTo>
                  <a:cubicBezTo>
                    <a:pt x="161666" y="18514"/>
                    <a:pt x="157192" y="36389"/>
                    <a:pt x="149525" y="52987"/>
                  </a:cubicBezTo>
                  <a:cubicBezTo>
                    <a:pt x="157832" y="74054"/>
                    <a:pt x="154637" y="97675"/>
                    <a:pt x="140579" y="115550"/>
                  </a:cubicBezTo>
                  <a:cubicBezTo>
                    <a:pt x="139301" y="116827"/>
                    <a:pt x="137384" y="118104"/>
                    <a:pt x="135467" y="118104"/>
                  </a:cubicBezTo>
                  <a:cubicBezTo>
                    <a:pt x="134828" y="118104"/>
                    <a:pt x="133550" y="118104"/>
                    <a:pt x="132911" y="117465"/>
                  </a:cubicBezTo>
                  <a:lnTo>
                    <a:pt x="99044" y="101505"/>
                  </a:lnTo>
                  <a:cubicBezTo>
                    <a:pt x="90098" y="110443"/>
                    <a:pt x="76679" y="112996"/>
                    <a:pt x="65177" y="108528"/>
                  </a:cubicBezTo>
                  <a:cubicBezTo>
                    <a:pt x="49203" y="100867"/>
                    <a:pt x="47286" y="84269"/>
                    <a:pt x="47925" y="75969"/>
                  </a:cubicBezTo>
                  <a:lnTo>
                    <a:pt x="14697" y="60009"/>
                  </a:lnTo>
                  <a:cubicBezTo>
                    <a:pt x="12141" y="58733"/>
                    <a:pt x="10863" y="56179"/>
                    <a:pt x="11502" y="52987"/>
                  </a:cubicBezTo>
                  <a:cubicBezTo>
                    <a:pt x="17892" y="20429"/>
                    <a:pt x="41535" y="9576"/>
                    <a:pt x="56232" y="8299"/>
                  </a:cubicBezTo>
                  <a:cubicBezTo>
                    <a:pt x="57509" y="5746"/>
                    <a:pt x="58788" y="2554"/>
                    <a:pt x="60066" y="0"/>
                  </a:cubicBezTo>
                  <a:lnTo>
                    <a:pt x="5751" y="0"/>
                  </a:lnTo>
                  <a:cubicBezTo>
                    <a:pt x="2556" y="0"/>
                    <a:pt x="0" y="2554"/>
                    <a:pt x="0" y="5746"/>
                  </a:cubicBezTo>
                  <a:lnTo>
                    <a:pt x="0" y="5746"/>
                  </a:lnTo>
                  <a:lnTo>
                    <a:pt x="0" y="126403"/>
                  </a:lnTo>
                  <a:lnTo>
                    <a:pt x="180835" y="126403"/>
                  </a:lnTo>
                  <a:lnTo>
                    <a:pt x="180835" y="5746"/>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Graphic 4">
              <a:extLst>
                <a:ext uri="{FF2B5EF4-FFF2-40B4-BE49-F238E27FC236}">
                  <a16:creationId xmlns:a16="http://schemas.microsoft.com/office/drawing/2014/main" id="{921D8A74-7404-4913-B473-681B16908CB4}"/>
                </a:ext>
              </a:extLst>
            </p:cNvPr>
            <p:cNvSpPr/>
            <p:nvPr/>
          </p:nvSpPr>
          <p:spPr>
            <a:xfrm>
              <a:off x="2126570" y="1549555"/>
              <a:ext cx="29393" cy="29366"/>
            </a:xfrm>
            <a:custGeom>
              <a:avLst/>
              <a:gdLst>
                <a:gd name="connsiteX0" fmla="*/ 14697 w 29393"/>
                <a:gd name="connsiteY0" fmla="*/ 29366 h 29366"/>
                <a:gd name="connsiteX1" fmla="*/ 29394 w 29393"/>
                <a:gd name="connsiteY1" fmla="*/ 14683 h 29366"/>
                <a:gd name="connsiteX2" fmla="*/ 14697 w 29393"/>
                <a:gd name="connsiteY2" fmla="*/ 0 h 29366"/>
                <a:gd name="connsiteX3" fmla="*/ 0 w 29393"/>
                <a:gd name="connsiteY3" fmla="*/ 14683 h 29366"/>
                <a:gd name="connsiteX4" fmla="*/ 14697 w 29393"/>
                <a:gd name="connsiteY4" fmla="*/ 29366 h 2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3" h="29366">
                  <a:moveTo>
                    <a:pt x="14697" y="29366"/>
                  </a:moveTo>
                  <a:cubicBezTo>
                    <a:pt x="23004" y="29366"/>
                    <a:pt x="29394" y="22982"/>
                    <a:pt x="29394" y="14683"/>
                  </a:cubicBezTo>
                  <a:cubicBezTo>
                    <a:pt x="29394" y="6384"/>
                    <a:pt x="23004" y="0"/>
                    <a:pt x="14697" y="0"/>
                  </a:cubicBezTo>
                  <a:cubicBezTo>
                    <a:pt x="6390" y="0"/>
                    <a:pt x="0" y="6384"/>
                    <a:pt x="0" y="14683"/>
                  </a:cubicBezTo>
                  <a:cubicBezTo>
                    <a:pt x="0" y="22982"/>
                    <a:pt x="6390" y="29366"/>
                    <a:pt x="14697" y="29366"/>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Graphic 4">
              <a:extLst>
                <a:ext uri="{FF2B5EF4-FFF2-40B4-BE49-F238E27FC236}">
                  <a16:creationId xmlns:a16="http://schemas.microsoft.com/office/drawing/2014/main" id="{444BE6F1-57AD-420A-A592-DBBEC994A9C1}"/>
                </a:ext>
              </a:extLst>
            </p:cNvPr>
            <p:cNvSpPr/>
            <p:nvPr/>
          </p:nvSpPr>
          <p:spPr>
            <a:xfrm>
              <a:off x="2033278" y="1666381"/>
              <a:ext cx="201283" cy="3191"/>
            </a:xfrm>
            <a:custGeom>
              <a:avLst/>
              <a:gdLst>
                <a:gd name="connsiteX0" fmla="*/ 3834 w 201283"/>
                <a:gd name="connsiteY0" fmla="*/ 0 h 3191"/>
                <a:gd name="connsiteX1" fmla="*/ 0 w 201283"/>
                <a:gd name="connsiteY1" fmla="*/ 0 h 3191"/>
                <a:gd name="connsiteX2" fmla="*/ 7029 w 201283"/>
                <a:gd name="connsiteY2" fmla="*/ 3192 h 3191"/>
                <a:gd name="connsiteX3" fmla="*/ 194254 w 201283"/>
                <a:gd name="connsiteY3" fmla="*/ 3192 h 3191"/>
                <a:gd name="connsiteX4" fmla="*/ 201283 w 201283"/>
                <a:gd name="connsiteY4" fmla="*/ 0 h 3191"/>
                <a:gd name="connsiteX5" fmla="*/ 3834 w 201283"/>
                <a:gd name="connsiteY5" fmla="*/ 0 h 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283" h="3191">
                  <a:moveTo>
                    <a:pt x="3834" y="0"/>
                  </a:moveTo>
                  <a:lnTo>
                    <a:pt x="0" y="0"/>
                  </a:lnTo>
                  <a:cubicBezTo>
                    <a:pt x="1917" y="1915"/>
                    <a:pt x="4473" y="3192"/>
                    <a:pt x="7029" y="3192"/>
                  </a:cubicBezTo>
                  <a:lnTo>
                    <a:pt x="194254" y="3192"/>
                  </a:lnTo>
                  <a:cubicBezTo>
                    <a:pt x="196810" y="3192"/>
                    <a:pt x="199366" y="1915"/>
                    <a:pt x="201283" y="0"/>
                  </a:cubicBezTo>
                  <a:lnTo>
                    <a:pt x="3834" y="0"/>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Graphic 4">
              <a:extLst>
                <a:ext uri="{FF2B5EF4-FFF2-40B4-BE49-F238E27FC236}">
                  <a16:creationId xmlns:a16="http://schemas.microsoft.com/office/drawing/2014/main" id="{196794AC-A0CC-416B-A5C6-3BBB3904DA55}"/>
                </a:ext>
              </a:extLst>
            </p:cNvPr>
            <p:cNvSpPr/>
            <p:nvPr/>
          </p:nvSpPr>
          <p:spPr>
            <a:xfrm>
              <a:off x="1952125" y="1402723"/>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10 w 362313"/>
                <a:gd name="connsiteY3" fmla="*/ 181305 h 361971"/>
                <a:gd name="connsiteX4" fmla="*/ 362310 w 362313"/>
                <a:gd name="connsiteY4" fmla="*/ 181305 h 361971"/>
                <a:gd name="connsiteX5" fmla="*/ 181474 w 362313"/>
                <a:gd name="connsiteY5" fmla="*/ 0 h 361971"/>
                <a:gd name="connsiteX6" fmla="*/ 275406 w 362313"/>
                <a:gd name="connsiteY6" fmla="*/ 279618 h 361971"/>
                <a:gd name="connsiteX7" fmla="*/ 88181 w 362313"/>
                <a:gd name="connsiteY7" fmla="*/ 279618 h 361971"/>
                <a:gd name="connsiteX8" fmla="*/ 65816 w 362313"/>
                <a:gd name="connsiteY8" fmla="*/ 257274 h 361971"/>
                <a:gd name="connsiteX9" fmla="*/ 72206 w 362313"/>
                <a:gd name="connsiteY9" fmla="*/ 250890 h 361971"/>
                <a:gd name="connsiteX10" fmla="*/ 78596 w 362313"/>
                <a:gd name="connsiteY10" fmla="*/ 250890 h 361971"/>
                <a:gd name="connsiteX11" fmla="*/ 78596 w 362313"/>
                <a:gd name="connsiteY11" fmla="*/ 130233 h 361971"/>
                <a:gd name="connsiteX12" fmla="*/ 97127 w 362313"/>
                <a:gd name="connsiteY12" fmla="*/ 111720 h 361971"/>
                <a:gd name="connsiteX13" fmla="*/ 97127 w 362313"/>
                <a:gd name="connsiteY13" fmla="*/ 111720 h 361971"/>
                <a:gd name="connsiteX14" fmla="*/ 159109 w 362313"/>
                <a:gd name="connsiteY14" fmla="*/ 111720 h 361971"/>
                <a:gd name="connsiteX15" fmla="*/ 237067 w 362313"/>
                <a:gd name="connsiteY15" fmla="*/ 56817 h 361971"/>
                <a:gd name="connsiteX16" fmla="*/ 243457 w 362313"/>
                <a:gd name="connsiteY16" fmla="*/ 60648 h 361971"/>
                <a:gd name="connsiteX17" fmla="*/ 254958 w 362313"/>
                <a:gd name="connsiteY17" fmla="*/ 112358 h 361971"/>
                <a:gd name="connsiteX18" fmla="*/ 265821 w 362313"/>
                <a:gd name="connsiteY18" fmla="*/ 112358 h 361971"/>
                <a:gd name="connsiteX19" fmla="*/ 284352 w 362313"/>
                <a:gd name="connsiteY19" fmla="*/ 130872 h 361971"/>
                <a:gd name="connsiteX20" fmla="*/ 284352 w 362313"/>
                <a:gd name="connsiteY20" fmla="*/ 130872 h 361971"/>
                <a:gd name="connsiteX21" fmla="*/ 284352 w 362313"/>
                <a:gd name="connsiteY21" fmla="*/ 251529 h 361971"/>
                <a:gd name="connsiteX22" fmla="*/ 290742 w 362313"/>
                <a:gd name="connsiteY22" fmla="*/ 251529 h 361971"/>
                <a:gd name="connsiteX23" fmla="*/ 297132 w 362313"/>
                <a:gd name="connsiteY23" fmla="*/ 257913 h 361971"/>
                <a:gd name="connsiteX24" fmla="*/ 275406 w 362313"/>
                <a:gd name="connsiteY24" fmla="*/ 279618 h 361971"/>
                <a:gd name="connsiteX25" fmla="*/ 275406 w 362313"/>
                <a:gd name="connsiteY25" fmla="*/ 279618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2313"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948" y="80438"/>
                    <a:pt x="281796" y="0"/>
                    <a:pt x="181474" y="0"/>
                  </a:cubicBezTo>
                  <a:close/>
                  <a:moveTo>
                    <a:pt x="275406" y="279618"/>
                  </a:moveTo>
                  <a:lnTo>
                    <a:pt x="88181" y="279618"/>
                  </a:lnTo>
                  <a:cubicBezTo>
                    <a:pt x="76040" y="279618"/>
                    <a:pt x="65816" y="269404"/>
                    <a:pt x="65816" y="257274"/>
                  </a:cubicBezTo>
                  <a:cubicBezTo>
                    <a:pt x="65816" y="253444"/>
                    <a:pt x="68372" y="250890"/>
                    <a:pt x="72206" y="250890"/>
                  </a:cubicBezTo>
                  <a:lnTo>
                    <a:pt x="78596" y="250890"/>
                  </a:lnTo>
                  <a:lnTo>
                    <a:pt x="78596" y="130233"/>
                  </a:lnTo>
                  <a:cubicBezTo>
                    <a:pt x="78596" y="120019"/>
                    <a:pt x="86903" y="111720"/>
                    <a:pt x="97127" y="111720"/>
                  </a:cubicBezTo>
                  <a:lnTo>
                    <a:pt x="97127" y="111720"/>
                  </a:lnTo>
                  <a:lnTo>
                    <a:pt x="159109" y="111720"/>
                  </a:lnTo>
                  <a:cubicBezTo>
                    <a:pt x="191698" y="61286"/>
                    <a:pt x="235150" y="56817"/>
                    <a:pt x="237067" y="56817"/>
                  </a:cubicBezTo>
                  <a:cubicBezTo>
                    <a:pt x="239623" y="56817"/>
                    <a:pt x="242179" y="58094"/>
                    <a:pt x="243457" y="60648"/>
                  </a:cubicBezTo>
                  <a:cubicBezTo>
                    <a:pt x="251124" y="76608"/>
                    <a:pt x="254958" y="94483"/>
                    <a:pt x="254958" y="112358"/>
                  </a:cubicBezTo>
                  <a:lnTo>
                    <a:pt x="265821" y="112358"/>
                  </a:lnTo>
                  <a:cubicBezTo>
                    <a:pt x="276045" y="112358"/>
                    <a:pt x="284352" y="120657"/>
                    <a:pt x="284352" y="130872"/>
                  </a:cubicBezTo>
                  <a:lnTo>
                    <a:pt x="284352" y="130872"/>
                  </a:lnTo>
                  <a:lnTo>
                    <a:pt x="284352" y="251529"/>
                  </a:lnTo>
                  <a:lnTo>
                    <a:pt x="290742" y="251529"/>
                  </a:lnTo>
                  <a:cubicBezTo>
                    <a:pt x="294576" y="251529"/>
                    <a:pt x="297132" y="254082"/>
                    <a:pt x="297132" y="257913"/>
                  </a:cubicBezTo>
                  <a:cubicBezTo>
                    <a:pt x="297771" y="269404"/>
                    <a:pt x="287547" y="278980"/>
                    <a:pt x="275406" y="279618"/>
                  </a:cubicBezTo>
                  <a:lnTo>
                    <a:pt x="275406" y="279618"/>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6" name="Rectangle: Rounded Corners 79">
            <a:extLst>
              <a:ext uri="{FF2B5EF4-FFF2-40B4-BE49-F238E27FC236}">
                <a16:creationId xmlns:a16="http://schemas.microsoft.com/office/drawing/2014/main" id="{DEFA567F-B98B-4506-BFDE-95EDF771ECD0}"/>
              </a:ext>
            </a:extLst>
          </p:cNvPr>
          <p:cNvSpPr/>
          <p:nvPr/>
        </p:nvSpPr>
        <p:spPr>
          <a:xfrm>
            <a:off x="1477644" y="4174714"/>
            <a:ext cx="1689302" cy="188536"/>
          </a:xfrm>
          <a:prstGeom prst="roundRect">
            <a:avLst/>
          </a:prstGeom>
          <a:solidFill>
            <a:schemeClr val="tx1"/>
          </a:solidFill>
          <a:ln w="19050">
            <a:noFill/>
          </a:ln>
        </p:spPr>
        <p:txBody>
          <a:bodyPr wrap="none" lIns="0" tIns="0" rIns="0" bIns="0" anchor="ctr">
            <a:noAutofit/>
          </a:bodyPr>
          <a:lstStyle/>
          <a:p>
            <a:pPr marL="0" marR="0" lvl="0" indent="0" algn="ctr" defTabSz="684213" rtl="0" eaLnBrk="1" fontAlgn="auto" latinLnBrk="0" hangingPunct="1">
              <a:lnSpc>
                <a:spcPct val="100000"/>
              </a:lnSpc>
              <a:spcBef>
                <a:spcPts val="0"/>
              </a:spcBef>
              <a:spcAft>
                <a:spcPts val="0"/>
              </a:spcAft>
              <a:buClrTx/>
              <a:buSzPct val="25000"/>
              <a:buFontTx/>
              <a:buNone/>
              <a:tabLst/>
              <a:defRPr/>
            </a:pPr>
            <a:r>
              <a:rPr kumimoji="0" lang="en-US" sz="1100" b="1" i="0" u="none" strike="noStrike" kern="0" cap="none" spc="0" normalizeH="0" baseline="0" noProof="0">
                <a:ln>
                  <a:noFill/>
                </a:ln>
                <a:solidFill>
                  <a:prstClr val="white"/>
                </a:solidFill>
                <a:effectLst/>
                <a:uLnTx/>
                <a:uFillTx/>
                <a:latin typeface="Open Sans"/>
                <a:ea typeface="+mn-ea"/>
                <a:cs typeface="+mn-cs"/>
              </a:rPr>
              <a:t>Since July 1, 2022</a:t>
            </a:r>
          </a:p>
        </p:txBody>
      </p:sp>
      <p:sp>
        <p:nvSpPr>
          <p:cNvPr id="127" name="Rectangle: Rounded Corners 79">
            <a:extLst>
              <a:ext uri="{FF2B5EF4-FFF2-40B4-BE49-F238E27FC236}">
                <a16:creationId xmlns:a16="http://schemas.microsoft.com/office/drawing/2014/main" id="{4B401DC0-1672-4B96-A731-232ABA8F4BBA}"/>
              </a:ext>
            </a:extLst>
          </p:cNvPr>
          <p:cNvSpPr/>
          <p:nvPr/>
        </p:nvSpPr>
        <p:spPr>
          <a:xfrm>
            <a:off x="1422437" y="6141642"/>
            <a:ext cx="1689302" cy="188536"/>
          </a:xfrm>
          <a:prstGeom prst="roundRect">
            <a:avLst/>
          </a:prstGeom>
          <a:solidFill>
            <a:schemeClr val="tx1"/>
          </a:solidFill>
          <a:ln w="19050">
            <a:noFill/>
          </a:ln>
        </p:spPr>
        <p:txBody>
          <a:bodyPr wrap="none" lIns="0" tIns="0" rIns="0" bIns="0" anchor="ctr">
            <a:noAutofit/>
          </a:bodyPr>
          <a:lstStyle/>
          <a:p>
            <a:pPr marL="0" marR="0" lvl="0" indent="0" algn="ctr" defTabSz="684213" rtl="0" eaLnBrk="1" fontAlgn="auto" latinLnBrk="0" hangingPunct="1">
              <a:lnSpc>
                <a:spcPct val="100000"/>
              </a:lnSpc>
              <a:spcBef>
                <a:spcPts val="0"/>
              </a:spcBef>
              <a:spcAft>
                <a:spcPts val="0"/>
              </a:spcAft>
              <a:buClrTx/>
              <a:buSzPct val="25000"/>
              <a:buFontTx/>
              <a:buNone/>
              <a:tabLst/>
              <a:defRPr/>
            </a:pPr>
            <a:r>
              <a:rPr kumimoji="0" lang="en-US" sz="1100" b="1" i="0" u="none" strike="noStrike" kern="0" cap="none" spc="0" normalizeH="0" baseline="0" noProof="0">
                <a:ln>
                  <a:noFill/>
                </a:ln>
                <a:solidFill>
                  <a:prstClr val="white"/>
                </a:solidFill>
                <a:effectLst/>
                <a:uLnTx/>
                <a:uFillTx/>
                <a:latin typeface="Open Sans"/>
                <a:ea typeface="+mn-ea"/>
                <a:cs typeface="+mn-cs"/>
              </a:rPr>
              <a:t>Since October 1, 2022</a:t>
            </a:r>
          </a:p>
        </p:txBody>
      </p:sp>
      <p:sp>
        <p:nvSpPr>
          <p:cNvPr id="128" name="TextBox 127">
            <a:extLst>
              <a:ext uri="{FF2B5EF4-FFF2-40B4-BE49-F238E27FC236}">
                <a16:creationId xmlns:a16="http://schemas.microsoft.com/office/drawing/2014/main" id="{93E95A8E-8167-467C-BB3F-0261903274A8}"/>
              </a:ext>
            </a:extLst>
          </p:cNvPr>
          <p:cNvSpPr txBox="1"/>
          <p:nvPr/>
        </p:nvSpPr>
        <p:spPr>
          <a:xfrm>
            <a:off x="5571766" y="1127609"/>
            <a:ext cx="4656141"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Serving Members since February 1, 2023</a:t>
            </a:r>
          </a:p>
        </p:txBody>
      </p:sp>
      <p:sp>
        <p:nvSpPr>
          <p:cNvPr id="129" name="Freeform 694">
            <a:extLst>
              <a:ext uri="{FF2B5EF4-FFF2-40B4-BE49-F238E27FC236}">
                <a16:creationId xmlns:a16="http://schemas.microsoft.com/office/drawing/2014/main" id="{270F0B9D-4ACC-4E91-9AA2-B04082D2E4F1}"/>
              </a:ext>
            </a:extLst>
          </p:cNvPr>
          <p:cNvSpPr>
            <a:spLocks noChangeAspect="1" noEditPoints="1"/>
          </p:cNvSpPr>
          <p:nvPr/>
        </p:nvSpPr>
        <p:spPr bwMode="auto">
          <a:xfrm>
            <a:off x="4971359" y="1071167"/>
            <a:ext cx="470744" cy="472128"/>
          </a:xfrm>
          <a:custGeom>
            <a:avLst/>
            <a:gdLst>
              <a:gd name="T0" fmla="*/ 203 w 512"/>
              <a:gd name="T1" fmla="*/ 220 h 512"/>
              <a:gd name="T2" fmla="*/ 192 w 512"/>
              <a:gd name="T3" fmla="*/ 222 h 512"/>
              <a:gd name="T4" fmla="*/ 121 w 512"/>
              <a:gd name="T5" fmla="*/ 250 h 512"/>
              <a:gd name="T6" fmla="*/ 166 w 512"/>
              <a:gd name="T7" fmla="*/ 295 h 512"/>
              <a:gd name="T8" fmla="*/ 166 w 512"/>
              <a:gd name="T9" fmla="*/ 310 h 512"/>
              <a:gd name="T10" fmla="*/ 166 w 512"/>
              <a:gd name="T11" fmla="*/ 348 h 512"/>
              <a:gd name="T12" fmla="*/ 203 w 512"/>
              <a:gd name="T13" fmla="*/ 348 h 512"/>
              <a:gd name="T14" fmla="*/ 211 w 512"/>
              <a:gd name="T15" fmla="*/ 345 h 512"/>
              <a:gd name="T16" fmla="*/ 218 w 512"/>
              <a:gd name="T17" fmla="*/ 348 h 512"/>
              <a:gd name="T18" fmla="*/ 263 w 512"/>
              <a:gd name="T19" fmla="*/ 392 h 512"/>
              <a:gd name="T20" fmla="*/ 290 w 512"/>
              <a:gd name="T21" fmla="*/ 322 h 512"/>
              <a:gd name="T22" fmla="*/ 293 w 512"/>
              <a:gd name="T23" fmla="*/ 311 h 512"/>
              <a:gd name="T24" fmla="*/ 363 w 512"/>
              <a:gd name="T25" fmla="*/ 150 h 512"/>
              <a:gd name="T26" fmla="*/ 203 w 512"/>
              <a:gd name="T27" fmla="*/ 220 h 512"/>
              <a:gd name="T28" fmla="*/ 273 w 512"/>
              <a:gd name="T29" fmla="*/ 302 h 512"/>
              <a:gd name="T30" fmla="*/ 241 w 512"/>
              <a:gd name="T31" fmla="*/ 315 h 512"/>
              <a:gd name="T32" fmla="*/ 208 w 512"/>
              <a:gd name="T33" fmla="*/ 302 h 512"/>
              <a:gd name="T34" fmla="*/ 208 w 512"/>
              <a:gd name="T35" fmla="*/ 237 h 512"/>
              <a:gd name="T36" fmla="*/ 241 w 512"/>
              <a:gd name="T37" fmla="*/ 223 h 512"/>
              <a:gd name="T38" fmla="*/ 273 w 512"/>
              <a:gd name="T39" fmla="*/ 237 h 512"/>
              <a:gd name="T40" fmla="*/ 273 w 512"/>
              <a:gd name="T41" fmla="*/ 302 h 512"/>
              <a:gd name="T42" fmla="*/ 258 w 512"/>
              <a:gd name="T43" fmla="*/ 252 h 512"/>
              <a:gd name="T44" fmla="*/ 258 w 512"/>
              <a:gd name="T45" fmla="*/ 287 h 512"/>
              <a:gd name="T46" fmla="*/ 224 w 512"/>
              <a:gd name="T47" fmla="*/ 287 h 512"/>
              <a:gd name="T48" fmla="*/ 224 w 512"/>
              <a:gd name="T49" fmla="*/ 252 h 512"/>
              <a:gd name="T50" fmla="*/ 241 w 512"/>
              <a:gd name="T51" fmla="*/ 245 h 512"/>
              <a:gd name="T52" fmla="*/ 258 w 512"/>
              <a:gd name="T53" fmla="*/ 252 h 512"/>
              <a:gd name="T54" fmla="*/ 256 w 512"/>
              <a:gd name="T55" fmla="*/ 0 h 512"/>
              <a:gd name="T56" fmla="*/ 0 w 512"/>
              <a:gd name="T57" fmla="*/ 256 h 512"/>
              <a:gd name="T58" fmla="*/ 256 w 512"/>
              <a:gd name="T59" fmla="*/ 512 h 512"/>
              <a:gd name="T60" fmla="*/ 512 w 512"/>
              <a:gd name="T61" fmla="*/ 256 h 512"/>
              <a:gd name="T62" fmla="*/ 256 w 512"/>
              <a:gd name="T63" fmla="*/ 0 h 512"/>
              <a:gd name="T64" fmla="*/ 268 w 512"/>
              <a:gd name="T65" fmla="*/ 415 h 512"/>
              <a:gd name="T66" fmla="*/ 262 w 512"/>
              <a:gd name="T67" fmla="*/ 417 h 512"/>
              <a:gd name="T68" fmla="*/ 254 w 512"/>
              <a:gd name="T69" fmla="*/ 414 h 512"/>
              <a:gd name="T70" fmla="*/ 209 w 512"/>
              <a:gd name="T71" fmla="*/ 369 h 512"/>
              <a:gd name="T72" fmla="*/ 188 w 512"/>
              <a:gd name="T73" fmla="*/ 374 h 512"/>
              <a:gd name="T74" fmla="*/ 151 w 512"/>
              <a:gd name="T75" fmla="*/ 363 h 512"/>
              <a:gd name="T76" fmla="*/ 145 w 512"/>
              <a:gd name="T77" fmla="*/ 304 h 512"/>
              <a:gd name="T78" fmla="*/ 100 w 512"/>
              <a:gd name="T79" fmla="*/ 259 h 512"/>
              <a:gd name="T80" fmla="*/ 98 w 512"/>
              <a:gd name="T81" fmla="*/ 246 h 512"/>
              <a:gd name="T82" fmla="*/ 193 w 512"/>
              <a:gd name="T83" fmla="*/ 201 h 512"/>
              <a:gd name="T84" fmla="*/ 376 w 512"/>
              <a:gd name="T85" fmla="*/ 131 h 512"/>
              <a:gd name="T86" fmla="*/ 383 w 512"/>
              <a:gd name="T87" fmla="*/ 139 h 512"/>
              <a:gd name="T88" fmla="*/ 312 w 512"/>
              <a:gd name="T89" fmla="*/ 322 h 512"/>
              <a:gd name="T90" fmla="*/ 268 w 512"/>
              <a:gd name="T91" fmla="*/ 41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203" y="220"/>
                </a:moveTo>
                <a:cubicBezTo>
                  <a:pt x="200" y="223"/>
                  <a:pt x="196" y="224"/>
                  <a:pt x="192" y="222"/>
                </a:cubicBezTo>
                <a:cubicBezTo>
                  <a:pt x="190" y="222"/>
                  <a:pt x="151" y="208"/>
                  <a:pt x="121" y="250"/>
                </a:cubicBezTo>
                <a:cubicBezTo>
                  <a:pt x="166" y="295"/>
                  <a:pt x="166" y="295"/>
                  <a:pt x="166" y="295"/>
                </a:cubicBezTo>
                <a:cubicBezTo>
                  <a:pt x="170" y="299"/>
                  <a:pt x="170" y="306"/>
                  <a:pt x="166" y="310"/>
                </a:cubicBezTo>
                <a:cubicBezTo>
                  <a:pt x="162" y="315"/>
                  <a:pt x="156" y="338"/>
                  <a:pt x="166" y="348"/>
                </a:cubicBezTo>
                <a:cubicBezTo>
                  <a:pt x="175" y="358"/>
                  <a:pt x="199" y="352"/>
                  <a:pt x="203" y="348"/>
                </a:cubicBezTo>
                <a:cubicBezTo>
                  <a:pt x="205" y="346"/>
                  <a:pt x="208" y="345"/>
                  <a:pt x="211" y="345"/>
                </a:cubicBezTo>
                <a:cubicBezTo>
                  <a:pt x="214" y="345"/>
                  <a:pt x="216" y="346"/>
                  <a:pt x="218" y="348"/>
                </a:cubicBezTo>
                <a:cubicBezTo>
                  <a:pt x="263" y="392"/>
                  <a:pt x="263" y="392"/>
                  <a:pt x="263" y="392"/>
                </a:cubicBezTo>
                <a:cubicBezTo>
                  <a:pt x="302" y="358"/>
                  <a:pt x="291" y="322"/>
                  <a:pt x="290" y="322"/>
                </a:cubicBezTo>
                <a:cubicBezTo>
                  <a:pt x="289" y="318"/>
                  <a:pt x="290" y="314"/>
                  <a:pt x="293" y="311"/>
                </a:cubicBezTo>
                <a:cubicBezTo>
                  <a:pt x="362" y="242"/>
                  <a:pt x="364" y="172"/>
                  <a:pt x="363" y="150"/>
                </a:cubicBezTo>
                <a:cubicBezTo>
                  <a:pt x="342" y="147"/>
                  <a:pt x="279" y="145"/>
                  <a:pt x="203" y="220"/>
                </a:cubicBezTo>
                <a:close/>
                <a:moveTo>
                  <a:pt x="273" y="302"/>
                </a:moveTo>
                <a:cubicBezTo>
                  <a:pt x="264" y="311"/>
                  <a:pt x="253" y="315"/>
                  <a:pt x="241" y="315"/>
                </a:cubicBezTo>
                <a:cubicBezTo>
                  <a:pt x="229" y="315"/>
                  <a:pt x="217" y="311"/>
                  <a:pt x="208" y="302"/>
                </a:cubicBezTo>
                <a:cubicBezTo>
                  <a:pt x="191" y="284"/>
                  <a:pt x="191" y="255"/>
                  <a:pt x="208" y="237"/>
                </a:cubicBezTo>
                <a:cubicBezTo>
                  <a:pt x="217" y="228"/>
                  <a:pt x="229" y="223"/>
                  <a:pt x="241" y="223"/>
                </a:cubicBezTo>
                <a:cubicBezTo>
                  <a:pt x="253" y="223"/>
                  <a:pt x="265" y="228"/>
                  <a:pt x="273" y="237"/>
                </a:cubicBezTo>
                <a:cubicBezTo>
                  <a:pt x="291" y="255"/>
                  <a:pt x="291" y="284"/>
                  <a:pt x="273" y="302"/>
                </a:cubicBezTo>
                <a:close/>
                <a:moveTo>
                  <a:pt x="258" y="252"/>
                </a:moveTo>
                <a:cubicBezTo>
                  <a:pt x="268" y="262"/>
                  <a:pt x="268" y="277"/>
                  <a:pt x="258" y="287"/>
                </a:cubicBezTo>
                <a:cubicBezTo>
                  <a:pt x="249" y="296"/>
                  <a:pt x="233" y="296"/>
                  <a:pt x="224" y="287"/>
                </a:cubicBezTo>
                <a:cubicBezTo>
                  <a:pt x="214" y="277"/>
                  <a:pt x="214" y="262"/>
                  <a:pt x="224" y="252"/>
                </a:cubicBezTo>
                <a:cubicBezTo>
                  <a:pt x="228" y="247"/>
                  <a:pt x="234" y="245"/>
                  <a:pt x="241" y="245"/>
                </a:cubicBezTo>
                <a:cubicBezTo>
                  <a:pt x="247" y="245"/>
                  <a:pt x="254" y="247"/>
                  <a:pt x="258" y="25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8" y="415"/>
                </a:moveTo>
                <a:cubicBezTo>
                  <a:pt x="266" y="416"/>
                  <a:pt x="264" y="417"/>
                  <a:pt x="262" y="417"/>
                </a:cubicBezTo>
                <a:cubicBezTo>
                  <a:pt x="259" y="417"/>
                  <a:pt x="256" y="416"/>
                  <a:pt x="254" y="414"/>
                </a:cubicBezTo>
                <a:cubicBezTo>
                  <a:pt x="209" y="369"/>
                  <a:pt x="209" y="369"/>
                  <a:pt x="209" y="369"/>
                </a:cubicBezTo>
                <a:cubicBezTo>
                  <a:pt x="203" y="372"/>
                  <a:pt x="196" y="374"/>
                  <a:pt x="188" y="374"/>
                </a:cubicBezTo>
                <a:cubicBezTo>
                  <a:pt x="173" y="376"/>
                  <a:pt x="159" y="372"/>
                  <a:pt x="151" y="363"/>
                </a:cubicBezTo>
                <a:cubicBezTo>
                  <a:pt x="135" y="348"/>
                  <a:pt x="137" y="320"/>
                  <a:pt x="145" y="304"/>
                </a:cubicBezTo>
                <a:cubicBezTo>
                  <a:pt x="100" y="259"/>
                  <a:pt x="100" y="259"/>
                  <a:pt x="100" y="259"/>
                </a:cubicBezTo>
                <a:cubicBezTo>
                  <a:pt x="96" y="256"/>
                  <a:pt x="96" y="251"/>
                  <a:pt x="98" y="246"/>
                </a:cubicBezTo>
                <a:cubicBezTo>
                  <a:pt x="131" y="193"/>
                  <a:pt x="175" y="197"/>
                  <a:pt x="193" y="201"/>
                </a:cubicBezTo>
                <a:cubicBezTo>
                  <a:pt x="290" y="106"/>
                  <a:pt x="372" y="130"/>
                  <a:pt x="376" y="131"/>
                </a:cubicBezTo>
                <a:cubicBezTo>
                  <a:pt x="380" y="132"/>
                  <a:pt x="382" y="135"/>
                  <a:pt x="383" y="139"/>
                </a:cubicBezTo>
                <a:cubicBezTo>
                  <a:pt x="384" y="143"/>
                  <a:pt x="398" y="233"/>
                  <a:pt x="312" y="322"/>
                </a:cubicBezTo>
                <a:cubicBezTo>
                  <a:pt x="315" y="338"/>
                  <a:pt x="316" y="379"/>
                  <a:pt x="268" y="4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Slide Number Placeholder 3">
            <a:extLst>
              <a:ext uri="{FF2B5EF4-FFF2-40B4-BE49-F238E27FC236}">
                <a16:creationId xmlns:a16="http://schemas.microsoft.com/office/drawing/2014/main" id="{92F8410B-D5C5-F042-C527-5DC7FAED0027}"/>
              </a:ext>
            </a:extLst>
          </p:cNvPr>
          <p:cNvSpPr txBox="1">
            <a:spLocks/>
          </p:cNvSpPr>
          <p:nvPr/>
        </p:nvSpPr>
        <p:spPr>
          <a:xfrm>
            <a:off x="9870272" y="652303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0169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280B-C0E0-4BCF-8F8A-5786ACE667DE}"/>
              </a:ext>
            </a:extLst>
          </p:cNvPr>
          <p:cNvSpPr>
            <a:spLocks noGrp="1"/>
          </p:cNvSpPr>
          <p:nvPr>
            <p:ph type="title"/>
          </p:nvPr>
        </p:nvSpPr>
        <p:spPr>
          <a:xfrm>
            <a:off x="279195" y="585235"/>
            <a:ext cx="3016869" cy="685800"/>
          </a:xfrm>
        </p:spPr>
        <p:txBody>
          <a:bodyPr/>
          <a:lstStyle/>
          <a:p>
            <a:r>
              <a:rPr lang="en-US"/>
              <a:t>Next Generation Managed Care Plan Provider Impacts</a:t>
            </a:r>
          </a:p>
        </p:txBody>
      </p:sp>
      <p:sp>
        <p:nvSpPr>
          <p:cNvPr id="4" name="Slide Number Placeholder 3">
            <a:extLst>
              <a:ext uri="{FF2B5EF4-FFF2-40B4-BE49-F238E27FC236}">
                <a16:creationId xmlns:a16="http://schemas.microsoft.com/office/drawing/2014/main" id="{B08D85DA-5A63-41FF-A8A2-DCDEF13302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3FACB92A-B8F3-410A-B575-B6FB2F7AD5E8}"/>
              </a:ext>
            </a:extLst>
          </p:cNvPr>
          <p:cNvGrpSpPr/>
          <p:nvPr/>
        </p:nvGrpSpPr>
        <p:grpSpPr>
          <a:xfrm>
            <a:off x="2963256" y="573089"/>
            <a:ext cx="3155296" cy="2395492"/>
            <a:chOff x="2963256" y="1187167"/>
            <a:chExt cx="3155296" cy="2395492"/>
          </a:xfrm>
        </p:grpSpPr>
        <p:sp>
          <p:nvSpPr>
            <p:cNvPr id="56" name="Rectangle 55">
              <a:extLst>
                <a:ext uri="{FF2B5EF4-FFF2-40B4-BE49-F238E27FC236}">
                  <a16:creationId xmlns:a16="http://schemas.microsoft.com/office/drawing/2014/main" id="{49EF38B2-5DD6-4E7E-BDA2-660F249C031B}"/>
                </a:ext>
              </a:extLst>
            </p:cNvPr>
            <p:cNvSpPr/>
            <p:nvPr/>
          </p:nvSpPr>
          <p:spPr bwMode="gray">
            <a:xfrm>
              <a:off x="2963256" y="2369568"/>
              <a:ext cx="3155296" cy="1213091"/>
            </a:xfrm>
            <a:prstGeom prst="rect">
              <a:avLst/>
            </a:prstGeom>
            <a:noFill/>
            <a:ln w="19050" algn="ctr">
              <a:noFill/>
              <a:miter lim="800000"/>
              <a:headEnd/>
              <a:tailEnd/>
            </a:ln>
          </p:spPr>
          <p:txBody>
            <a:bodyPr wrap="square" lIns="182880" tIns="88900" rIns="182880" bIns="88900" rtlCol="0" anchor="t"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Next Generation Managed Care Plans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Seven Next Generation managed care organizations (MCO) began providing services to Ohio Medicaid members.</a:t>
              </a:r>
            </a:p>
          </p:txBody>
        </p:sp>
        <p:sp>
          <p:nvSpPr>
            <p:cNvPr id="58" name="Rounded Rectangle 12">
              <a:extLst>
                <a:ext uri="{FF2B5EF4-FFF2-40B4-BE49-F238E27FC236}">
                  <a16:creationId xmlns:a16="http://schemas.microsoft.com/office/drawing/2014/main" id="{29D6F687-6157-4363-8A23-287AB63854D7}"/>
                </a:ext>
              </a:extLst>
            </p:cNvPr>
            <p:cNvSpPr/>
            <p:nvPr/>
          </p:nvSpPr>
          <p:spPr bwMode="gray">
            <a:xfrm>
              <a:off x="3837034" y="1187167"/>
              <a:ext cx="1407742" cy="395727"/>
            </a:xfrm>
            <a:prstGeom prst="roundRect">
              <a:avLst/>
            </a:prstGeom>
            <a:solidFill>
              <a:schemeClr val="accent1"/>
            </a:solidFill>
            <a:ln w="19050" algn="ctr">
              <a:solidFill>
                <a:schemeClr val="accent1"/>
              </a:solidFill>
              <a:miter lim="800000"/>
              <a:headEnd/>
              <a:tailEnd/>
            </a:ln>
          </p:spPr>
          <p:txBody>
            <a:bodyPr wrap="square" lIns="88900" tIns="4572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1</a:t>
              </a:r>
            </a:p>
          </p:txBody>
        </p:sp>
        <p:sp>
          <p:nvSpPr>
            <p:cNvPr id="59" name="Pentagon 13">
              <a:extLst>
                <a:ext uri="{FF2B5EF4-FFF2-40B4-BE49-F238E27FC236}">
                  <a16:creationId xmlns:a16="http://schemas.microsoft.com/office/drawing/2014/main" id="{3FFB15D2-A28B-4652-A225-2EDC30A24ADD}"/>
                </a:ext>
              </a:extLst>
            </p:cNvPr>
            <p:cNvSpPr/>
            <p:nvPr/>
          </p:nvSpPr>
          <p:spPr bwMode="gray">
            <a:xfrm rot="5400000">
              <a:off x="4119354" y="1214370"/>
              <a:ext cx="843104" cy="1407740"/>
            </a:xfrm>
            <a:prstGeom prst="homePlate">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sp>
          <p:nvSpPr>
            <p:cNvPr id="60" name="Oval 59">
              <a:extLst>
                <a:ext uri="{FF2B5EF4-FFF2-40B4-BE49-F238E27FC236}">
                  <a16:creationId xmlns:a16="http://schemas.microsoft.com/office/drawing/2014/main" id="{A2615A96-07E4-4BD0-A296-31E6F26E3A22}"/>
                </a:ext>
              </a:extLst>
            </p:cNvPr>
            <p:cNvSpPr/>
            <p:nvPr/>
          </p:nvSpPr>
          <p:spPr bwMode="gray">
            <a:xfrm>
              <a:off x="4448376" y="2247263"/>
              <a:ext cx="185057" cy="185057"/>
            </a:xfrm>
            <a:prstGeom prst="ellipse">
              <a:avLst/>
            </a:prstGeom>
            <a:solidFill>
              <a:schemeClr val="accent1"/>
            </a:solidFill>
            <a:ln w="19050" algn="ctr">
              <a:solidFill>
                <a:schemeClr val="accent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pic>
          <p:nvPicPr>
            <p:cNvPr id="154" name="Graphic 153" descr="Medical with solid fill">
              <a:extLst>
                <a:ext uri="{FF2B5EF4-FFF2-40B4-BE49-F238E27FC236}">
                  <a16:creationId xmlns:a16="http://schemas.microsoft.com/office/drawing/2014/main" id="{1FC96C51-8BB0-4AF9-BDF7-41D5787928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8005" y="1512285"/>
              <a:ext cx="685800" cy="685800"/>
            </a:xfrm>
            <a:prstGeom prst="rect">
              <a:avLst/>
            </a:prstGeom>
          </p:spPr>
        </p:pic>
      </p:grpSp>
      <p:grpSp>
        <p:nvGrpSpPr>
          <p:cNvPr id="13" name="Group 12">
            <a:extLst>
              <a:ext uri="{FF2B5EF4-FFF2-40B4-BE49-F238E27FC236}">
                <a16:creationId xmlns:a16="http://schemas.microsoft.com/office/drawing/2014/main" id="{986D141A-A955-4CC8-A4DC-CB7F4CED6395}"/>
              </a:ext>
            </a:extLst>
          </p:cNvPr>
          <p:cNvGrpSpPr/>
          <p:nvPr/>
        </p:nvGrpSpPr>
        <p:grpSpPr>
          <a:xfrm>
            <a:off x="9013548" y="573089"/>
            <a:ext cx="3155296" cy="2395492"/>
            <a:chOff x="9013548" y="1187167"/>
            <a:chExt cx="3155296" cy="2395492"/>
          </a:xfrm>
        </p:grpSpPr>
        <p:grpSp>
          <p:nvGrpSpPr>
            <p:cNvPr id="161" name="Group 160">
              <a:extLst>
                <a:ext uri="{FF2B5EF4-FFF2-40B4-BE49-F238E27FC236}">
                  <a16:creationId xmlns:a16="http://schemas.microsoft.com/office/drawing/2014/main" id="{2CC0C8FB-5336-4D98-9772-567D648A601F}"/>
                </a:ext>
              </a:extLst>
            </p:cNvPr>
            <p:cNvGrpSpPr/>
            <p:nvPr/>
          </p:nvGrpSpPr>
          <p:grpSpPr>
            <a:xfrm>
              <a:off x="9013548" y="1187167"/>
              <a:ext cx="3155296" cy="2395492"/>
              <a:chOff x="2963256" y="1187167"/>
              <a:chExt cx="3155296" cy="2395492"/>
            </a:xfrm>
          </p:grpSpPr>
          <p:sp>
            <p:nvSpPr>
              <p:cNvPr id="162" name="Rectangle 161">
                <a:extLst>
                  <a:ext uri="{FF2B5EF4-FFF2-40B4-BE49-F238E27FC236}">
                    <a16:creationId xmlns:a16="http://schemas.microsoft.com/office/drawing/2014/main" id="{E3AEDE7B-ADDE-4BEA-9E98-7B5111755001}"/>
                  </a:ext>
                </a:extLst>
              </p:cNvPr>
              <p:cNvSpPr/>
              <p:nvPr/>
            </p:nvSpPr>
            <p:spPr bwMode="gray">
              <a:xfrm>
                <a:off x="2963256" y="2369568"/>
                <a:ext cx="3155296" cy="1213091"/>
              </a:xfrm>
              <a:prstGeom prst="rect">
                <a:avLst/>
              </a:prstGeom>
              <a:noFill/>
              <a:ln w="19050" algn="ctr">
                <a:noFill/>
                <a:miter lim="800000"/>
                <a:headEnd/>
                <a:tailEnd/>
              </a:ln>
            </p:spPr>
            <p:txBody>
              <a:bodyPr wrap="square" lIns="182880" tIns="88900" rIns="182880" bIns="88900" rtlCol="0" anchor="t"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a:ea typeface="+mn-ea"/>
                    <a:cs typeface="+mn-cs"/>
                  </a:rPr>
                  <a:t>Managed Care Plan Portal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Continue using managed care plan portals for direct data entry of claims submission and prior authorizations (PA). All managed care PAs are submitted directly to MCO. </a:t>
                </a:r>
                <a:endParaRPr kumimoji="0" lang="en-US" sz="1300" b="0" i="0" u="none" strike="noStrike" kern="1200" cap="none" spc="0" normalizeH="0" baseline="0" noProof="0">
                  <a:ln>
                    <a:noFill/>
                  </a:ln>
                  <a:solidFill>
                    <a:prstClr val="black"/>
                  </a:solidFill>
                  <a:effectLst/>
                  <a:uLnTx/>
                  <a:uFillTx/>
                  <a:latin typeface="Calibri"/>
                  <a:ea typeface="+mn-ea"/>
                  <a:cs typeface="Calibri"/>
                </a:endParaRPr>
              </a:p>
            </p:txBody>
          </p:sp>
          <p:sp>
            <p:nvSpPr>
              <p:cNvPr id="163" name="Rounded Rectangle 12">
                <a:extLst>
                  <a:ext uri="{FF2B5EF4-FFF2-40B4-BE49-F238E27FC236}">
                    <a16:creationId xmlns:a16="http://schemas.microsoft.com/office/drawing/2014/main" id="{47411EA3-2285-4CB7-8E22-AE552B34FC80}"/>
                  </a:ext>
                </a:extLst>
              </p:cNvPr>
              <p:cNvSpPr/>
              <p:nvPr/>
            </p:nvSpPr>
            <p:spPr bwMode="gray">
              <a:xfrm>
                <a:off x="3837034" y="1187167"/>
                <a:ext cx="1407742" cy="395727"/>
              </a:xfrm>
              <a:prstGeom prst="roundRect">
                <a:avLst/>
              </a:prstGeom>
              <a:solidFill>
                <a:schemeClr val="accent3"/>
              </a:solidFill>
              <a:ln w="19050" algn="ctr">
                <a:solidFill>
                  <a:schemeClr val="accent3"/>
                </a:solidFill>
                <a:miter lim="800000"/>
                <a:headEnd/>
                <a:tailEnd/>
              </a:ln>
            </p:spPr>
            <p:txBody>
              <a:bodyPr wrap="square" lIns="88900" tIns="4572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3</a:t>
                </a:r>
              </a:p>
            </p:txBody>
          </p:sp>
          <p:sp>
            <p:nvSpPr>
              <p:cNvPr id="164" name="Pentagon 13">
                <a:extLst>
                  <a:ext uri="{FF2B5EF4-FFF2-40B4-BE49-F238E27FC236}">
                    <a16:creationId xmlns:a16="http://schemas.microsoft.com/office/drawing/2014/main" id="{6CFD7056-1906-4700-8600-A5A931DF2033}"/>
                  </a:ext>
                </a:extLst>
              </p:cNvPr>
              <p:cNvSpPr/>
              <p:nvPr/>
            </p:nvSpPr>
            <p:spPr bwMode="gray">
              <a:xfrm rot="5400000">
                <a:off x="4119354" y="1214370"/>
                <a:ext cx="843104" cy="1407740"/>
              </a:xfrm>
              <a:prstGeom prst="homePlate">
                <a:avLst/>
              </a:prstGeom>
              <a:solidFill>
                <a:schemeClr val="bg1"/>
              </a:solidFill>
              <a:ln w="19050" algn="ctr">
                <a:solidFill>
                  <a:schemeClr val="accent3"/>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sp>
            <p:nvSpPr>
              <p:cNvPr id="165" name="Oval 164">
                <a:extLst>
                  <a:ext uri="{FF2B5EF4-FFF2-40B4-BE49-F238E27FC236}">
                    <a16:creationId xmlns:a16="http://schemas.microsoft.com/office/drawing/2014/main" id="{2CCC68B6-8433-4EB5-B60E-A1304220ABD1}"/>
                  </a:ext>
                </a:extLst>
              </p:cNvPr>
              <p:cNvSpPr/>
              <p:nvPr/>
            </p:nvSpPr>
            <p:spPr bwMode="gray">
              <a:xfrm>
                <a:off x="4448376" y="2247263"/>
                <a:ext cx="185057" cy="185057"/>
              </a:xfrm>
              <a:prstGeom prst="ellipse">
                <a:avLst/>
              </a:prstGeom>
              <a:solidFill>
                <a:schemeClr val="accent3"/>
              </a:solidFill>
              <a:ln w="19050" algn="ctr">
                <a:solidFill>
                  <a:schemeClr val="accent3"/>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grpSp>
        <p:pic>
          <p:nvPicPr>
            <p:cNvPr id="191" name="Graphic 190" descr="Internet with solid fill">
              <a:extLst>
                <a:ext uri="{FF2B5EF4-FFF2-40B4-BE49-F238E27FC236}">
                  <a16:creationId xmlns:a16="http://schemas.microsoft.com/office/drawing/2014/main" id="{5B7901AE-BDB8-4D79-B321-665FAA17E2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4301" y="1511026"/>
              <a:ext cx="685800" cy="685800"/>
            </a:xfrm>
            <a:prstGeom prst="rect">
              <a:avLst/>
            </a:prstGeom>
          </p:spPr>
        </p:pic>
      </p:grpSp>
      <p:grpSp>
        <p:nvGrpSpPr>
          <p:cNvPr id="6" name="Group 5">
            <a:extLst>
              <a:ext uri="{FF2B5EF4-FFF2-40B4-BE49-F238E27FC236}">
                <a16:creationId xmlns:a16="http://schemas.microsoft.com/office/drawing/2014/main" id="{17E09AA6-57A8-4F3F-B630-183280897536}"/>
              </a:ext>
            </a:extLst>
          </p:cNvPr>
          <p:cNvGrpSpPr/>
          <p:nvPr/>
        </p:nvGrpSpPr>
        <p:grpSpPr>
          <a:xfrm>
            <a:off x="16840" y="3322615"/>
            <a:ext cx="3155296" cy="2395492"/>
            <a:chOff x="16840" y="3915740"/>
            <a:chExt cx="3155296" cy="2395492"/>
          </a:xfrm>
        </p:grpSpPr>
        <p:grpSp>
          <p:nvGrpSpPr>
            <p:cNvPr id="167" name="Group 166">
              <a:extLst>
                <a:ext uri="{FF2B5EF4-FFF2-40B4-BE49-F238E27FC236}">
                  <a16:creationId xmlns:a16="http://schemas.microsoft.com/office/drawing/2014/main" id="{DE61A216-3DA0-4F71-9E8B-1C87C4F767B7}"/>
                </a:ext>
              </a:extLst>
            </p:cNvPr>
            <p:cNvGrpSpPr/>
            <p:nvPr/>
          </p:nvGrpSpPr>
          <p:grpSpPr>
            <a:xfrm>
              <a:off x="16840" y="3915740"/>
              <a:ext cx="3155296" cy="2395492"/>
              <a:chOff x="2963256" y="1187167"/>
              <a:chExt cx="3155296" cy="2395492"/>
            </a:xfrm>
          </p:grpSpPr>
          <p:sp>
            <p:nvSpPr>
              <p:cNvPr id="168" name="Rectangle 167">
                <a:extLst>
                  <a:ext uri="{FF2B5EF4-FFF2-40B4-BE49-F238E27FC236}">
                    <a16:creationId xmlns:a16="http://schemas.microsoft.com/office/drawing/2014/main" id="{0D7B9CA8-3098-4A98-8DC1-C8C56C2C3F36}"/>
                  </a:ext>
                </a:extLst>
              </p:cNvPr>
              <p:cNvSpPr/>
              <p:nvPr/>
            </p:nvSpPr>
            <p:spPr bwMode="gray">
              <a:xfrm>
                <a:off x="2963256" y="2369568"/>
                <a:ext cx="3155296" cy="1213091"/>
              </a:xfrm>
              <a:prstGeom prst="rect">
                <a:avLst/>
              </a:prstGeom>
              <a:noFill/>
              <a:ln w="19050" algn="ctr">
                <a:noFill/>
                <a:miter lim="800000"/>
                <a:headEnd/>
                <a:tailEnd/>
              </a:ln>
            </p:spPr>
            <p:txBody>
              <a:bodyPr wrap="square" lIns="182880" tIns="88900" rIns="182880" bIns="88900" rtlCol="0" anchor="t"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a:ea typeface="+mn-ea"/>
                    <a:cs typeface="+mn-cs"/>
                  </a:rPr>
                  <a:t>Member ID Number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For managed care claims submitted to a trading partner </a:t>
                </a:r>
                <a:r>
                  <a:rPr kumimoji="0" lang="en-US" sz="1300" b="0" i="0" u="none" strike="noStrike" kern="1200" cap="none" spc="0" normalizeH="0" baseline="0" noProof="0">
                    <a:ln>
                      <a:noFill/>
                    </a:ln>
                    <a:solidFill>
                      <a:srgbClr val="000000"/>
                    </a:solidFill>
                    <a:effectLst/>
                    <a:uLnTx/>
                    <a:uFillTx/>
                    <a:latin typeface="Calibri"/>
                    <a:ea typeface="+mn-ea"/>
                    <a:cs typeface="+mn-cs"/>
                  </a:rPr>
                  <a:t>the Medicaid ID (or MMIS ID) must be the ID number used for claims processing. Providers can check member eligibility and member IDs via the Provider Network Management (PNM) module, which redirects to MITS. </a:t>
                </a:r>
                <a:endParaRPr kumimoji="0" lang="en-US" sz="1300" b="0" i="1" u="none" strike="noStrike" kern="1200" cap="none" spc="0" normalizeH="0" baseline="0" noProof="0">
                  <a:ln>
                    <a:noFill/>
                  </a:ln>
                  <a:solidFill>
                    <a:prstClr val="black"/>
                  </a:solidFill>
                  <a:effectLst/>
                  <a:uLnTx/>
                  <a:uFillTx/>
                  <a:latin typeface="Calibri"/>
                  <a:ea typeface="+mn-ea"/>
                  <a:cs typeface="+mn-cs"/>
                </a:endParaRPr>
              </a:p>
            </p:txBody>
          </p:sp>
          <p:sp>
            <p:nvSpPr>
              <p:cNvPr id="169" name="Rounded Rectangle 12">
                <a:extLst>
                  <a:ext uri="{FF2B5EF4-FFF2-40B4-BE49-F238E27FC236}">
                    <a16:creationId xmlns:a16="http://schemas.microsoft.com/office/drawing/2014/main" id="{A0355CD4-9C31-4944-8B35-EAE7DB768F71}"/>
                  </a:ext>
                </a:extLst>
              </p:cNvPr>
              <p:cNvSpPr/>
              <p:nvPr/>
            </p:nvSpPr>
            <p:spPr bwMode="gray">
              <a:xfrm>
                <a:off x="3837034" y="1187167"/>
                <a:ext cx="1407742" cy="395727"/>
              </a:xfrm>
              <a:prstGeom prst="roundRect">
                <a:avLst/>
              </a:prstGeom>
              <a:solidFill>
                <a:schemeClr val="accent4"/>
              </a:solidFill>
              <a:ln w="19050" algn="ctr">
                <a:solidFill>
                  <a:schemeClr val="accent4"/>
                </a:solidFill>
                <a:miter lim="800000"/>
                <a:headEnd/>
                <a:tailEnd/>
              </a:ln>
            </p:spPr>
            <p:txBody>
              <a:bodyPr wrap="square" lIns="88900" tIns="4572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4</a:t>
                </a:r>
              </a:p>
            </p:txBody>
          </p:sp>
          <p:sp>
            <p:nvSpPr>
              <p:cNvPr id="170" name="Pentagon 13">
                <a:extLst>
                  <a:ext uri="{FF2B5EF4-FFF2-40B4-BE49-F238E27FC236}">
                    <a16:creationId xmlns:a16="http://schemas.microsoft.com/office/drawing/2014/main" id="{2D51511A-5E42-4B41-85FF-E641FA376C76}"/>
                  </a:ext>
                </a:extLst>
              </p:cNvPr>
              <p:cNvSpPr/>
              <p:nvPr/>
            </p:nvSpPr>
            <p:spPr bwMode="gray">
              <a:xfrm rot="5400000">
                <a:off x="4119354" y="1214370"/>
                <a:ext cx="843104" cy="1407740"/>
              </a:xfrm>
              <a:prstGeom prst="homePlate">
                <a:avLst/>
              </a:prstGeom>
              <a:solidFill>
                <a:schemeClr val="bg1"/>
              </a:solidFill>
              <a:ln w="19050" algn="ctr">
                <a:solidFill>
                  <a:schemeClr val="accent4"/>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sp>
            <p:nvSpPr>
              <p:cNvPr id="171" name="Oval 170">
                <a:extLst>
                  <a:ext uri="{FF2B5EF4-FFF2-40B4-BE49-F238E27FC236}">
                    <a16:creationId xmlns:a16="http://schemas.microsoft.com/office/drawing/2014/main" id="{E17FCB0B-6AEB-4491-A79F-4D95C0914A97}"/>
                  </a:ext>
                </a:extLst>
              </p:cNvPr>
              <p:cNvSpPr/>
              <p:nvPr/>
            </p:nvSpPr>
            <p:spPr bwMode="gray">
              <a:xfrm>
                <a:off x="4448376" y="2247263"/>
                <a:ext cx="185057" cy="185057"/>
              </a:xfrm>
              <a:prstGeom prst="ellipse">
                <a:avLst/>
              </a:prstGeom>
              <a:solidFill>
                <a:schemeClr val="accent4"/>
              </a:solidFill>
              <a:ln w="19050" algn="ctr">
                <a:solidFill>
                  <a:schemeClr val="accent4"/>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grpSp>
        <p:pic>
          <p:nvPicPr>
            <p:cNvPr id="192" name="Graphic 191" descr="Briefcase with solid fill">
              <a:extLst>
                <a:ext uri="{FF2B5EF4-FFF2-40B4-BE49-F238E27FC236}">
                  <a16:creationId xmlns:a16="http://schemas.microsoft.com/office/drawing/2014/main" id="{8AA67250-D435-40C0-96BB-527A901263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51588" y="4267476"/>
              <a:ext cx="685800" cy="685800"/>
            </a:xfrm>
            <a:prstGeom prst="rect">
              <a:avLst/>
            </a:prstGeom>
          </p:spPr>
        </p:pic>
      </p:grpSp>
      <p:grpSp>
        <p:nvGrpSpPr>
          <p:cNvPr id="12" name="Group 11">
            <a:extLst>
              <a:ext uri="{FF2B5EF4-FFF2-40B4-BE49-F238E27FC236}">
                <a16:creationId xmlns:a16="http://schemas.microsoft.com/office/drawing/2014/main" id="{CAF40A67-3F32-4318-832B-2D2304D713D8}"/>
              </a:ext>
            </a:extLst>
          </p:cNvPr>
          <p:cNvGrpSpPr/>
          <p:nvPr/>
        </p:nvGrpSpPr>
        <p:grpSpPr>
          <a:xfrm>
            <a:off x="9013548" y="3322615"/>
            <a:ext cx="3155296" cy="3359113"/>
            <a:chOff x="9013548" y="3915740"/>
            <a:chExt cx="3155296" cy="3359113"/>
          </a:xfrm>
        </p:grpSpPr>
        <p:grpSp>
          <p:nvGrpSpPr>
            <p:cNvPr id="179" name="Group 178">
              <a:extLst>
                <a:ext uri="{FF2B5EF4-FFF2-40B4-BE49-F238E27FC236}">
                  <a16:creationId xmlns:a16="http://schemas.microsoft.com/office/drawing/2014/main" id="{2BE50342-1FEF-4C9D-8CEE-3B14DC5F49DA}"/>
                </a:ext>
              </a:extLst>
            </p:cNvPr>
            <p:cNvGrpSpPr/>
            <p:nvPr/>
          </p:nvGrpSpPr>
          <p:grpSpPr>
            <a:xfrm>
              <a:off x="9013548" y="3915740"/>
              <a:ext cx="3155296" cy="3359113"/>
              <a:chOff x="2963256" y="1187167"/>
              <a:chExt cx="3155296" cy="3359113"/>
            </a:xfrm>
          </p:grpSpPr>
          <p:sp>
            <p:nvSpPr>
              <p:cNvPr id="180" name="Rectangle 179">
                <a:extLst>
                  <a:ext uri="{FF2B5EF4-FFF2-40B4-BE49-F238E27FC236}">
                    <a16:creationId xmlns:a16="http://schemas.microsoft.com/office/drawing/2014/main" id="{2D83645C-3268-49C4-A207-72BC5928B52B}"/>
                  </a:ext>
                </a:extLst>
              </p:cNvPr>
              <p:cNvSpPr/>
              <p:nvPr/>
            </p:nvSpPr>
            <p:spPr bwMode="gray">
              <a:xfrm>
                <a:off x="2963256" y="2369568"/>
                <a:ext cx="3155296" cy="2176712"/>
              </a:xfrm>
              <a:prstGeom prst="rect">
                <a:avLst/>
              </a:prstGeom>
              <a:noFill/>
              <a:ln w="19050" algn="ctr">
                <a:noFill/>
                <a:miter lim="800000"/>
                <a:headEnd/>
                <a:tailEnd/>
              </a:ln>
            </p:spPr>
            <p:txBody>
              <a:bodyPr wrap="square" lIns="182880" tIns="88900" rIns="182880" bIns="88900" rtlCol="0" anchor="t"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a:ea typeface="+mn-ea"/>
                    <a:cs typeface="+mn-cs"/>
                  </a:rPr>
                  <a:t>Rendering Provider</a:t>
                </a:r>
                <a:br>
                  <a:rPr kumimoji="0" lang="en-US" sz="1300" b="1" i="0" u="none" strike="noStrike" kern="1200" cap="none" spc="0" normalizeH="0" baseline="0" noProof="0">
                    <a:ln>
                      <a:noFill/>
                    </a:ln>
                    <a:solidFill>
                      <a:prstClr val="black"/>
                    </a:solidFill>
                    <a:effectLst/>
                    <a:uLnTx/>
                    <a:uFillTx/>
                    <a:latin typeface="Calibri"/>
                    <a:ea typeface="+mn-ea"/>
                    <a:cs typeface="+mn-cs"/>
                  </a:rPr>
                </a:br>
                <a:r>
                  <a:rPr kumimoji="0" lang="en-US" sz="1300" b="0" i="0" u="none" strike="noStrike" kern="1200" cap="none" spc="0" normalizeH="0" baseline="0" noProof="0">
                    <a:ln>
                      <a:noFill/>
                    </a:ln>
                    <a:solidFill>
                      <a:srgbClr val="000000"/>
                    </a:solidFill>
                    <a:effectLst/>
                    <a:uLnTx/>
                    <a:uFillTx/>
                    <a:latin typeface="Calibri"/>
                    <a:ea typeface="+mn-ea"/>
                    <a:cs typeface="Calibri"/>
                  </a:rPr>
                  <a:t>EDI-submitted claims must only include one rendering provider. Different rendering providers at the detail level are no longer acceptable. </a:t>
                </a:r>
                <a:endParaRPr kumimoji="0" lang="en-US" sz="1300" b="0" i="1" u="none" strike="noStrike" kern="1200" cap="none" spc="0" normalizeH="0" baseline="0" noProof="0">
                  <a:ln>
                    <a:noFill/>
                  </a:ln>
                  <a:solidFill>
                    <a:prstClr val="black"/>
                  </a:solidFill>
                  <a:effectLst/>
                  <a:uLnTx/>
                  <a:uFillTx/>
                  <a:latin typeface="Calibri"/>
                  <a:ea typeface="+mn-ea"/>
                  <a:cs typeface="Calibri"/>
                </a:endParaRPr>
              </a:p>
            </p:txBody>
          </p:sp>
          <p:sp>
            <p:nvSpPr>
              <p:cNvPr id="181" name="Rounded Rectangle 12">
                <a:extLst>
                  <a:ext uri="{FF2B5EF4-FFF2-40B4-BE49-F238E27FC236}">
                    <a16:creationId xmlns:a16="http://schemas.microsoft.com/office/drawing/2014/main" id="{43405158-F112-4E74-B712-A067EAB8E219}"/>
                  </a:ext>
                </a:extLst>
              </p:cNvPr>
              <p:cNvSpPr/>
              <p:nvPr/>
            </p:nvSpPr>
            <p:spPr bwMode="gray">
              <a:xfrm>
                <a:off x="3837034" y="1187167"/>
                <a:ext cx="1407742" cy="395727"/>
              </a:xfrm>
              <a:prstGeom prst="roundRect">
                <a:avLst/>
              </a:prstGeom>
              <a:solidFill>
                <a:schemeClr val="bg1">
                  <a:lumMod val="50000"/>
                </a:schemeClr>
              </a:solidFill>
              <a:ln w="19050" algn="ctr">
                <a:solidFill>
                  <a:schemeClr val="bg1">
                    <a:lumMod val="50000"/>
                  </a:schemeClr>
                </a:solidFill>
                <a:miter lim="800000"/>
                <a:headEnd/>
                <a:tailEnd/>
              </a:ln>
            </p:spPr>
            <p:txBody>
              <a:bodyPr wrap="square" lIns="88900" tIns="4572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7</a:t>
                </a:r>
              </a:p>
            </p:txBody>
          </p:sp>
          <p:sp>
            <p:nvSpPr>
              <p:cNvPr id="182" name="Pentagon 13">
                <a:extLst>
                  <a:ext uri="{FF2B5EF4-FFF2-40B4-BE49-F238E27FC236}">
                    <a16:creationId xmlns:a16="http://schemas.microsoft.com/office/drawing/2014/main" id="{BEF3CC9F-9A0C-4BAD-B5A9-3927DCBC82F3}"/>
                  </a:ext>
                </a:extLst>
              </p:cNvPr>
              <p:cNvSpPr/>
              <p:nvPr/>
            </p:nvSpPr>
            <p:spPr bwMode="gray">
              <a:xfrm rot="5400000">
                <a:off x="4119354" y="1214370"/>
                <a:ext cx="843104" cy="1407740"/>
              </a:xfrm>
              <a:prstGeom prst="homePlate">
                <a:avLst/>
              </a:prstGeom>
              <a:solidFill>
                <a:schemeClr val="bg1"/>
              </a:solid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sp>
            <p:nvSpPr>
              <p:cNvPr id="183" name="Oval 182">
                <a:extLst>
                  <a:ext uri="{FF2B5EF4-FFF2-40B4-BE49-F238E27FC236}">
                    <a16:creationId xmlns:a16="http://schemas.microsoft.com/office/drawing/2014/main" id="{D56B496A-DCEF-4FC3-87AE-5D22C3F1E5A4}"/>
                  </a:ext>
                </a:extLst>
              </p:cNvPr>
              <p:cNvSpPr/>
              <p:nvPr/>
            </p:nvSpPr>
            <p:spPr bwMode="gray">
              <a:xfrm>
                <a:off x="4448376" y="2247263"/>
                <a:ext cx="185057" cy="185057"/>
              </a:xfrm>
              <a:prstGeom prst="ellipse">
                <a:avLst/>
              </a:prstGeom>
              <a:solidFill>
                <a:schemeClr val="bg1">
                  <a:lumMod val="50000"/>
                </a:schemeClr>
              </a:solid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grpSp>
        <p:pic>
          <p:nvPicPr>
            <p:cNvPr id="193" name="Graphic 192" descr="User with solid fill">
              <a:extLst>
                <a:ext uri="{FF2B5EF4-FFF2-40B4-BE49-F238E27FC236}">
                  <a16:creationId xmlns:a16="http://schemas.microsoft.com/office/drawing/2014/main" id="{ABA6360F-00C8-46A6-A552-EA3B9CF34C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48296" y="4267476"/>
              <a:ext cx="685800" cy="685800"/>
            </a:xfrm>
            <a:prstGeom prst="rect">
              <a:avLst/>
            </a:prstGeom>
          </p:spPr>
        </p:pic>
      </p:grpSp>
      <p:grpSp>
        <p:nvGrpSpPr>
          <p:cNvPr id="11" name="Group 10">
            <a:extLst>
              <a:ext uri="{FF2B5EF4-FFF2-40B4-BE49-F238E27FC236}">
                <a16:creationId xmlns:a16="http://schemas.microsoft.com/office/drawing/2014/main" id="{BA384302-9A65-4FE5-AB80-54A04D66BA15}"/>
              </a:ext>
            </a:extLst>
          </p:cNvPr>
          <p:cNvGrpSpPr/>
          <p:nvPr/>
        </p:nvGrpSpPr>
        <p:grpSpPr>
          <a:xfrm>
            <a:off x="6008572" y="3322615"/>
            <a:ext cx="3155296" cy="2395492"/>
            <a:chOff x="6008572" y="3915740"/>
            <a:chExt cx="3155296" cy="2395492"/>
          </a:xfrm>
        </p:grpSpPr>
        <p:grpSp>
          <p:nvGrpSpPr>
            <p:cNvPr id="173" name="Group 172">
              <a:extLst>
                <a:ext uri="{FF2B5EF4-FFF2-40B4-BE49-F238E27FC236}">
                  <a16:creationId xmlns:a16="http://schemas.microsoft.com/office/drawing/2014/main" id="{26751F0E-3385-47B4-9ABC-1E08EA7EEDB4}"/>
                </a:ext>
              </a:extLst>
            </p:cNvPr>
            <p:cNvGrpSpPr/>
            <p:nvPr/>
          </p:nvGrpSpPr>
          <p:grpSpPr>
            <a:xfrm>
              <a:off x="6008572" y="3915740"/>
              <a:ext cx="3155296" cy="2395492"/>
              <a:chOff x="2963256" y="1187167"/>
              <a:chExt cx="3155296" cy="2395492"/>
            </a:xfrm>
          </p:grpSpPr>
          <p:sp>
            <p:nvSpPr>
              <p:cNvPr id="174" name="Rectangle 173">
                <a:extLst>
                  <a:ext uri="{FF2B5EF4-FFF2-40B4-BE49-F238E27FC236}">
                    <a16:creationId xmlns:a16="http://schemas.microsoft.com/office/drawing/2014/main" id="{A3A1F96E-EA2D-47EC-807C-36C2E6428029}"/>
                  </a:ext>
                </a:extLst>
              </p:cNvPr>
              <p:cNvSpPr/>
              <p:nvPr/>
            </p:nvSpPr>
            <p:spPr bwMode="gray">
              <a:xfrm>
                <a:off x="2963256" y="2369568"/>
                <a:ext cx="3155296" cy="1213091"/>
              </a:xfrm>
              <a:prstGeom prst="rect">
                <a:avLst/>
              </a:prstGeom>
              <a:noFill/>
              <a:ln w="19050" algn="ctr">
                <a:noFill/>
                <a:miter lim="800000"/>
                <a:headEnd/>
                <a:tailEnd/>
              </a:ln>
            </p:spPr>
            <p:txBody>
              <a:bodyPr wrap="square" lIns="182880" tIns="88900" rIns="182880" bIns="88900" rtlCol="0" anchor="t"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a:ea typeface="+mn-ea"/>
                    <a:cs typeface="+mn-cs"/>
                  </a:rPr>
                  <a:t>Electronic Data Interchange (EDI)</a:t>
                </a:r>
                <a:br>
                  <a:rPr kumimoji="0" lang="en-US" sz="1300" b="1" i="0" u="none" strike="noStrike" kern="1200" cap="none" spc="0" normalizeH="0" baseline="0" noProof="0">
                    <a:ln>
                      <a:noFill/>
                    </a:ln>
                    <a:solidFill>
                      <a:prstClr val="black"/>
                    </a:solidFill>
                    <a:effectLst/>
                    <a:uLnTx/>
                    <a:uFillTx/>
                    <a:latin typeface="Calibri"/>
                    <a:ea typeface="+mn-ea"/>
                    <a:cs typeface="+mn-cs"/>
                  </a:rPr>
                </a:br>
                <a:r>
                  <a:rPr kumimoji="0" lang="en-US" sz="1300" b="0" i="0" u="none" strike="noStrike" kern="1200" cap="none" spc="0" normalizeH="0" baseline="0" noProof="0">
                    <a:ln>
                      <a:noFill/>
                    </a:ln>
                    <a:solidFill>
                      <a:prstClr val="black"/>
                    </a:solidFill>
                    <a:effectLst/>
                    <a:uLnTx/>
                    <a:uFillTx/>
                    <a:latin typeface="Calibri"/>
                    <a:ea typeface="+mn-ea"/>
                    <a:cs typeface="+mn-cs"/>
                  </a:rPr>
                  <a:t>Providers should confirm their trading partner is authorized to work with Deloitte, the new EDI vendor. EDI claims are submitted to the new EDI vendor. PAs will not be submitted to the new EDI.   </a:t>
                </a:r>
                <a:endParaRPr kumimoji="0" lang="en-US" sz="1300" b="0" i="0" u="none" strike="noStrike" kern="1200" cap="none" spc="0" normalizeH="0" baseline="0" noProof="0">
                  <a:ln>
                    <a:noFill/>
                  </a:ln>
                  <a:solidFill>
                    <a:prstClr val="black"/>
                  </a:solidFill>
                  <a:effectLst/>
                  <a:highlight>
                    <a:srgbClr val="FFFF00"/>
                  </a:highlight>
                  <a:uLnTx/>
                  <a:uFillTx/>
                  <a:latin typeface="Calibri"/>
                  <a:ea typeface="+mn-ea"/>
                  <a:cs typeface="Calibri"/>
                </a:endParaRPr>
              </a:p>
            </p:txBody>
          </p:sp>
          <p:sp>
            <p:nvSpPr>
              <p:cNvPr id="175" name="Rounded Rectangle 12">
                <a:extLst>
                  <a:ext uri="{FF2B5EF4-FFF2-40B4-BE49-F238E27FC236}">
                    <a16:creationId xmlns:a16="http://schemas.microsoft.com/office/drawing/2014/main" id="{CE62E66F-F78C-47F2-BF21-34FD51FC301F}"/>
                  </a:ext>
                </a:extLst>
              </p:cNvPr>
              <p:cNvSpPr/>
              <p:nvPr/>
            </p:nvSpPr>
            <p:spPr bwMode="gray">
              <a:xfrm>
                <a:off x="3837034" y="1187167"/>
                <a:ext cx="1407742" cy="395727"/>
              </a:xfrm>
              <a:prstGeom prst="roundRect">
                <a:avLst/>
              </a:prstGeom>
              <a:solidFill>
                <a:schemeClr val="accent6"/>
              </a:solidFill>
              <a:ln w="19050" algn="ctr">
                <a:solidFill>
                  <a:schemeClr val="accent6"/>
                </a:solidFill>
                <a:miter lim="800000"/>
                <a:headEnd/>
                <a:tailEnd/>
              </a:ln>
            </p:spPr>
            <p:txBody>
              <a:bodyPr wrap="square" lIns="88900" tIns="4572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6</a:t>
                </a:r>
              </a:p>
            </p:txBody>
          </p:sp>
          <p:sp>
            <p:nvSpPr>
              <p:cNvPr id="176" name="Pentagon 13">
                <a:extLst>
                  <a:ext uri="{FF2B5EF4-FFF2-40B4-BE49-F238E27FC236}">
                    <a16:creationId xmlns:a16="http://schemas.microsoft.com/office/drawing/2014/main" id="{206C93A7-0307-4D81-A04E-52DAE005C20A}"/>
                  </a:ext>
                </a:extLst>
              </p:cNvPr>
              <p:cNvSpPr/>
              <p:nvPr/>
            </p:nvSpPr>
            <p:spPr bwMode="gray">
              <a:xfrm rot="5400000">
                <a:off x="4119354" y="1214370"/>
                <a:ext cx="843104" cy="1407740"/>
              </a:xfrm>
              <a:prstGeom prst="homePlate">
                <a:avLst/>
              </a:prstGeom>
              <a:solidFill>
                <a:schemeClr val="bg1"/>
              </a:solidFill>
              <a:ln w="19050" algn="ctr">
                <a:solidFill>
                  <a:schemeClr val="accent6"/>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sp>
            <p:nvSpPr>
              <p:cNvPr id="177" name="Oval 176">
                <a:extLst>
                  <a:ext uri="{FF2B5EF4-FFF2-40B4-BE49-F238E27FC236}">
                    <a16:creationId xmlns:a16="http://schemas.microsoft.com/office/drawing/2014/main" id="{646741DD-68F8-4DBF-B2E1-B21C929C20DE}"/>
                  </a:ext>
                </a:extLst>
              </p:cNvPr>
              <p:cNvSpPr/>
              <p:nvPr/>
            </p:nvSpPr>
            <p:spPr bwMode="gray">
              <a:xfrm>
                <a:off x="4448376" y="2247263"/>
                <a:ext cx="185057" cy="185057"/>
              </a:xfrm>
              <a:prstGeom prst="ellipse">
                <a:avLst/>
              </a:prstGeom>
              <a:solidFill>
                <a:schemeClr val="accent6"/>
              </a:solidFill>
              <a:ln w="19050" algn="ctr">
                <a:solidFill>
                  <a:schemeClr val="accent6"/>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grpSp>
        <p:pic>
          <p:nvPicPr>
            <p:cNvPr id="194" name="Graphic 193" descr="Transfer with solid fill">
              <a:extLst>
                <a:ext uri="{FF2B5EF4-FFF2-40B4-BE49-F238E27FC236}">
                  <a16:creationId xmlns:a16="http://schemas.microsoft.com/office/drawing/2014/main" id="{86C49979-A038-4D10-BDEB-1D67D4CEF8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43320" y="4262344"/>
              <a:ext cx="685800" cy="685800"/>
            </a:xfrm>
            <a:prstGeom prst="rect">
              <a:avLst/>
            </a:prstGeom>
          </p:spPr>
        </p:pic>
      </p:grpSp>
      <p:grpSp>
        <p:nvGrpSpPr>
          <p:cNvPr id="9" name="Group 8">
            <a:extLst>
              <a:ext uri="{FF2B5EF4-FFF2-40B4-BE49-F238E27FC236}">
                <a16:creationId xmlns:a16="http://schemas.microsoft.com/office/drawing/2014/main" id="{57EB909C-B223-47CF-9A94-46E3EC86A4BD}"/>
              </a:ext>
            </a:extLst>
          </p:cNvPr>
          <p:cNvGrpSpPr/>
          <p:nvPr/>
        </p:nvGrpSpPr>
        <p:grpSpPr>
          <a:xfrm>
            <a:off x="2963256" y="3322615"/>
            <a:ext cx="3155296" cy="2395492"/>
            <a:chOff x="2963256" y="3915740"/>
            <a:chExt cx="3155296" cy="2395492"/>
          </a:xfrm>
        </p:grpSpPr>
        <p:grpSp>
          <p:nvGrpSpPr>
            <p:cNvPr id="185" name="Group 184">
              <a:extLst>
                <a:ext uri="{FF2B5EF4-FFF2-40B4-BE49-F238E27FC236}">
                  <a16:creationId xmlns:a16="http://schemas.microsoft.com/office/drawing/2014/main" id="{E8806D17-B580-45B7-9495-3A3EE3A7381A}"/>
                </a:ext>
              </a:extLst>
            </p:cNvPr>
            <p:cNvGrpSpPr/>
            <p:nvPr/>
          </p:nvGrpSpPr>
          <p:grpSpPr>
            <a:xfrm>
              <a:off x="2963256" y="3915740"/>
              <a:ext cx="3155296" cy="2395492"/>
              <a:chOff x="2963256" y="1187167"/>
              <a:chExt cx="3155296" cy="2395492"/>
            </a:xfrm>
          </p:grpSpPr>
          <p:sp>
            <p:nvSpPr>
              <p:cNvPr id="186" name="Rectangle 185">
                <a:extLst>
                  <a:ext uri="{FF2B5EF4-FFF2-40B4-BE49-F238E27FC236}">
                    <a16:creationId xmlns:a16="http://schemas.microsoft.com/office/drawing/2014/main" id="{43A1E9A4-EE12-4B08-AE2F-9F9A76E65672}"/>
                  </a:ext>
                </a:extLst>
              </p:cNvPr>
              <p:cNvSpPr/>
              <p:nvPr/>
            </p:nvSpPr>
            <p:spPr bwMode="gray">
              <a:xfrm>
                <a:off x="2963256" y="2369568"/>
                <a:ext cx="3155296" cy="1213091"/>
              </a:xfrm>
              <a:prstGeom prst="rect">
                <a:avLst/>
              </a:prstGeom>
              <a:noFill/>
              <a:ln w="19050" algn="ctr">
                <a:noFill/>
                <a:miter lim="800000"/>
                <a:headEnd/>
                <a:tailEnd/>
              </a:ln>
            </p:spPr>
            <p:txBody>
              <a:bodyPr wrap="square" lIns="182880" tIns="88900" rIns="182880" bIns="88900" rtlCol="0" anchor="t"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a:ea typeface="+mn-ea"/>
                    <a:cs typeface="+mn-cs"/>
                  </a:rPr>
                  <a:t>External Medical Review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An external medical review is offered to providers who are unsatisfied with an MCO’s, including the OhioRISE plan, decision to deny, limit, reduce, suspend, or terminate a covered service for lack of medical necessity.</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Calibri"/>
                  <a:ea typeface="+mn-ea"/>
                  <a:cs typeface="+mn-cs"/>
                </a:endParaRPr>
              </a:p>
            </p:txBody>
          </p:sp>
          <p:sp>
            <p:nvSpPr>
              <p:cNvPr id="187" name="Rounded Rectangle 12">
                <a:extLst>
                  <a:ext uri="{FF2B5EF4-FFF2-40B4-BE49-F238E27FC236}">
                    <a16:creationId xmlns:a16="http://schemas.microsoft.com/office/drawing/2014/main" id="{46342692-C973-432C-83BA-A682F4B2A3A5}"/>
                  </a:ext>
                </a:extLst>
              </p:cNvPr>
              <p:cNvSpPr/>
              <p:nvPr/>
            </p:nvSpPr>
            <p:spPr bwMode="gray">
              <a:xfrm>
                <a:off x="3837034" y="1187167"/>
                <a:ext cx="1407742" cy="395727"/>
              </a:xfrm>
              <a:prstGeom prst="roundRect">
                <a:avLst/>
              </a:prstGeom>
              <a:solidFill>
                <a:schemeClr val="accent5"/>
              </a:solidFill>
              <a:ln w="19050" algn="ctr">
                <a:solidFill>
                  <a:schemeClr val="accent5"/>
                </a:solidFill>
                <a:miter lim="800000"/>
                <a:headEnd/>
                <a:tailEnd/>
              </a:ln>
            </p:spPr>
            <p:txBody>
              <a:bodyPr wrap="square" lIns="88900" tIns="4572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5</a:t>
                </a:r>
              </a:p>
            </p:txBody>
          </p:sp>
          <p:sp>
            <p:nvSpPr>
              <p:cNvPr id="188" name="Pentagon 13">
                <a:extLst>
                  <a:ext uri="{FF2B5EF4-FFF2-40B4-BE49-F238E27FC236}">
                    <a16:creationId xmlns:a16="http://schemas.microsoft.com/office/drawing/2014/main" id="{64C83768-2146-4674-8D0F-65BCCE295DE1}"/>
                  </a:ext>
                </a:extLst>
              </p:cNvPr>
              <p:cNvSpPr/>
              <p:nvPr/>
            </p:nvSpPr>
            <p:spPr bwMode="gray">
              <a:xfrm rot="5400000">
                <a:off x="4119354" y="1214370"/>
                <a:ext cx="843104" cy="1407740"/>
              </a:xfrm>
              <a:prstGeom prst="homePlate">
                <a:avLst/>
              </a:prstGeom>
              <a:solidFill>
                <a:schemeClr val="bg1"/>
              </a:solidFill>
              <a:ln w="19050" algn="ctr">
                <a:solidFill>
                  <a:schemeClr val="accent5"/>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sp>
            <p:nvSpPr>
              <p:cNvPr id="189" name="Oval 188">
                <a:extLst>
                  <a:ext uri="{FF2B5EF4-FFF2-40B4-BE49-F238E27FC236}">
                    <a16:creationId xmlns:a16="http://schemas.microsoft.com/office/drawing/2014/main" id="{C7D5AC9D-39CF-4C74-84AE-4F0AC37D4FCA}"/>
                  </a:ext>
                </a:extLst>
              </p:cNvPr>
              <p:cNvSpPr/>
              <p:nvPr/>
            </p:nvSpPr>
            <p:spPr bwMode="gray">
              <a:xfrm>
                <a:off x="4448376" y="2247263"/>
                <a:ext cx="185057" cy="185057"/>
              </a:xfrm>
              <a:prstGeom prst="ellipse">
                <a:avLst/>
              </a:prstGeom>
              <a:solidFill>
                <a:schemeClr val="accent5"/>
              </a:solidFill>
              <a:ln w="19050" algn="ctr">
                <a:solidFill>
                  <a:schemeClr val="accent5"/>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grpSp>
        <p:pic>
          <p:nvPicPr>
            <p:cNvPr id="195" name="Graphic 194" descr="Open folder with solid fill">
              <a:extLst>
                <a:ext uri="{FF2B5EF4-FFF2-40B4-BE49-F238E27FC236}">
                  <a16:creationId xmlns:a16="http://schemas.microsoft.com/office/drawing/2014/main" id="{057C0D16-5A0C-404D-8AA1-11AB05BA8C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98005" y="4244485"/>
              <a:ext cx="685800" cy="685800"/>
            </a:xfrm>
            <a:prstGeom prst="rect">
              <a:avLst/>
            </a:prstGeom>
          </p:spPr>
        </p:pic>
      </p:grpSp>
      <p:grpSp>
        <p:nvGrpSpPr>
          <p:cNvPr id="14" name="Group 13">
            <a:extLst>
              <a:ext uri="{FF2B5EF4-FFF2-40B4-BE49-F238E27FC236}">
                <a16:creationId xmlns:a16="http://schemas.microsoft.com/office/drawing/2014/main" id="{3247F5FA-2243-4FD8-982F-26C2461EBAD3}"/>
              </a:ext>
            </a:extLst>
          </p:cNvPr>
          <p:cNvGrpSpPr/>
          <p:nvPr/>
        </p:nvGrpSpPr>
        <p:grpSpPr>
          <a:xfrm>
            <a:off x="6008572" y="573089"/>
            <a:ext cx="3155296" cy="2395492"/>
            <a:chOff x="6008572" y="1187167"/>
            <a:chExt cx="3155296" cy="2395492"/>
          </a:xfrm>
        </p:grpSpPr>
        <p:grpSp>
          <p:nvGrpSpPr>
            <p:cNvPr id="155" name="Group 154">
              <a:extLst>
                <a:ext uri="{FF2B5EF4-FFF2-40B4-BE49-F238E27FC236}">
                  <a16:creationId xmlns:a16="http://schemas.microsoft.com/office/drawing/2014/main" id="{F36D057E-C991-45C5-9100-9511F6456F96}"/>
                </a:ext>
              </a:extLst>
            </p:cNvPr>
            <p:cNvGrpSpPr/>
            <p:nvPr/>
          </p:nvGrpSpPr>
          <p:grpSpPr>
            <a:xfrm>
              <a:off x="6008572" y="1187167"/>
              <a:ext cx="3155296" cy="2395492"/>
              <a:chOff x="2963256" y="1187167"/>
              <a:chExt cx="3155296" cy="2395492"/>
            </a:xfrm>
          </p:grpSpPr>
          <p:sp>
            <p:nvSpPr>
              <p:cNvPr id="156" name="Rectangle 155">
                <a:extLst>
                  <a:ext uri="{FF2B5EF4-FFF2-40B4-BE49-F238E27FC236}">
                    <a16:creationId xmlns:a16="http://schemas.microsoft.com/office/drawing/2014/main" id="{B6B61D4E-2B6D-47C7-B419-65E6411E4C29}"/>
                  </a:ext>
                </a:extLst>
              </p:cNvPr>
              <p:cNvSpPr/>
              <p:nvPr/>
            </p:nvSpPr>
            <p:spPr bwMode="gray">
              <a:xfrm>
                <a:off x="2963256" y="2369568"/>
                <a:ext cx="3155296" cy="1213091"/>
              </a:xfrm>
              <a:prstGeom prst="rect">
                <a:avLst/>
              </a:prstGeom>
              <a:noFill/>
              <a:ln w="19050" algn="ctr">
                <a:noFill/>
                <a:miter lim="800000"/>
                <a:headEnd/>
                <a:tailEnd/>
              </a:ln>
            </p:spPr>
            <p:txBody>
              <a:bodyPr wrap="square" lIns="182880" tIns="88900" rIns="182880" bIns="88900" rtlCol="0" anchor="t"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a:ea typeface="+mn-ea"/>
                    <a:cs typeface="+mn-cs"/>
                  </a:rPr>
                  <a:t>Managed Care Contracts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Contracts with the MCOs have been updated to ensure consistency and minimize differences between how providers interact with the Next Generation managed care plans. </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Calibri"/>
                  <a:ea typeface="+mn-ea"/>
                  <a:cs typeface="+mn-cs"/>
                </a:endParaRPr>
              </a:p>
            </p:txBody>
          </p:sp>
          <p:sp>
            <p:nvSpPr>
              <p:cNvPr id="157" name="Rounded Rectangle 12">
                <a:extLst>
                  <a:ext uri="{FF2B5EF4-FFF2-40B4-BE49-F238E27FC236}">
                    <a16:creationId xmlns:a16="http://schemas.microsoft.com/office/drawing/2014/main" id="{DB9F0709-BD62-49B0-ADA5-60BB7ACEDDE6}"/>
                  </a:ext>
                </a:extLst>
              </p:cNvPr>
              <p:cNvSpPr/>
              <p:nvPr/>
            </p:nvSpPr>
            <p:spPr bwMode="gray">
              <a:xfrm>
                <a:off x="3837034" y="1187167"/>
                <a:ext cx="1407742" cy="395727"/>
              </a:xfrm>
              <a:prstGeom prst="roundRect">
                <a:avLst/>
              </a:prstGeom>
              <a:solidFill>
                <a:schemeClr val="accent2"/>
              </a:solidFill>
              <a:ln w="19050" algn="ctr">
                <a:solidFill>
                  <a:schemeClr val="accent2"/>
                </a:solidFill>
                <a:miter lim="800000"/>
                <a:headEnd/>
                <a:tailEnd/>
              </a:ln>
            </p:spPr>
            <p:txBody>
              <a:bodyPr wrap="square" lIns="88900" tIns="4572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2</a:t>
                </a:r>
              </a:p>
            </p:txBody>
          </p:sp>
          <p:sp>
            <p:nvSpPr>
              <p:cNvPr id="158" name="Pentagon 13">
                <a:extLst>
                  <a:ext uri="{FF2B5EF4-FFF2-40B4-BE49-F238E27FC236}">
                    <a16:creationId xmlns:a16="http://schemas.microsoft.com/office/drawing/2014/main" id="{98AB10A5-A804-44CE-8BDC-299FEB162816}"/>
                  </a:ext>
                </a:extLst>
              </p:cNvPr>
              <p:cNvSpPr/>
              <p:nvPr/>
            </p:nvSpPr>
            <p:spPr bwMode="gray">
              <a:xfrm rot="5400000">
                <a:off x="4119354" y="1214370"/>
                <a:ext cx="843104" cy="1407740"/>
              </a:xfrm>
              <a:prstGeom prst="homePlate">
                <a:avLst/>
              </a:prstGeom>
              <a:solidFill>
                <a:schemeClr val="bg1"/>
              </a:solidFill>
              <a:ln w="19050" algn="ctr">
                <a:solidFill>
                  <a:schemeClr val="accent2"/>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sp>
            <p:nvSpPr>
              <p:cNvPr id="159" name="Oval 158">
                <a:extLst>
                  <a:ext uri="{FF2B5EF4-FFF2-40B4-BE49-F238E27FC236}">
                    <a16:creationId xmlns:a16="http://schemas.microsoft.com/office/drawing/2014/main" id="{9084020D-C775-463F-A7A3-403F0886C964}"/>
                  </a:ext>
                </a:extLst>
              </p:cNvPr>
              <p:cNvSpPr/>
              <p:nvPr/>
            </p:nvSpPr>
            <p:spPr bwMode="gray">
              <a:xfrm>
                <a:off x="4448376" y="2247263"/>
                <a:ext cx="185057" cy="185057"/>
              </a:xfrm>
              <a:prstGeom prst="ellipse">
                <a:avLst/>
              </a:prstGeom>
              <a:solidFill>
                <a:schemeClr val="accent2"/>
              </a:solidFill>
              <a:ln w="19050" algn="ctr">
                <a:solidFill>
                  <a:schemeClr val="accent2"/>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grpSp>
        <p:pic>
          <p:nvPicPr>
            <p:cNvPr id="196" name="Graphic 195" descr="Quill with solid fill">
              <a:extLst>
                <a:ext uri="{FF2B5EF4-FFF2-40B4-BE49-F238E27FC236}">
                  <a16:creationId xmlns:a16="http://schemas.microsoft.com/office/drawing/2014/main" id="{796A6A49-45DC-4896-98FB-3511BA6AD40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85358" y="1511026"/>
              <a:ext cx="685800" cy="685800"/>
            </a:xfrm>
            <a:prstGeom prst="rect">
              <a:avLst/>
            </a:prstGeom>
          </p:spPr>
        </p:pic>
      </p:grpSp>
      <p:sp>
        <p:nvSpPr>
          <p:cNvPr id="54" name="TextBox 53">
            <a:extLst>
              <a:ext uri="{FF2B5EF4-FFF2-40B4-BE49-F238E27FC236}">
                <a16:creationId xmlns:a16="http://schemas.microsoft.com/office/drawing/2014/main" id="{C591A94E-C342-4731-8788-2C2E52A3BC42}"/>
              </a:ext>
            </a:extLst>
          </p:cNvPr>
          <p:cNvSpPr txBox="1"/>
          <p:nvPr/>
        </p:nvSpPr>
        <p:spPr>
          <a:xfrm>
            <a:off x="126000" y="6356418"/>
            <a:ext cx="1038865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Calibri"/>
                <a:ea typeface="+mn-ea"/>
                <a:cs typeface="+mn-cs"/>
              </a:rPr>
              <a:t>*Exceptions for FFS Federally Qualified Health Centers (FQHC) and Rural Health Clinics (RHC) providers are detailed </a:t>
            </a:r>
            <a:r>
              <a:rPr kumimoji="0" lang="en-US" sz="1000" b="0" i="0" u="none" strike="noStrike" kern="1200" cap="none" spc="0" normalizeH="0" baseline="0" noProof="0">
                <a:ln>
                  <a:noFill/>
                </a:ln>
                <a:solidFill>
                  <a:prstClr val="black"/>
                </a:solidFill>
                <a:effectLst/>
                <a:uLnTx/>
                <a:uFillTx/>
                <a:latin typeface="Calibri"/>
                <a:ea typeface="+mn-ea"/>
                <a:cs typeface="+mn-cs"/>
              </a:rPr>
              <a:t>https</a:t>
            </a:r>
            <a:r>
              <a:rPr kumimoji="0" lang="en-US" sz="1000" b="0" i="0" u="none" strike="noStrike" kern="1200" cap="none" spc="0" normalizeH="0" baseline="0" noProof="0">
                <a:ln>
                  <a:noFill/>
                </a:ln>
                <a:solidFill>
                  <a:prstClr val="black"/>
                </a:solidFill>
                <a:effectLst/>
                <a:uLnTx/>
                <a:uFillTx/>
                <a:latin typeface="Calibri"/>
                <a:ea typeface="+mn-lt"/>
                <a:cs typeface="Calibri"/>
              </a:rPr>
              <a:t>://medicaid.ohio.gov/static/About+Us/PoliciesGuidelines/MAL/MAL622-A.pdf</a:t>
            </a:r>
            <a:endParaRPr kumimoji="0" lang="en-US" sz="1000" b="0" i="1"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248415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46A458-926A-2144-7E4B-415CEF2DDFD5}"/>
              </a:ext>
            </a:extLst>
          </p:cNvPr>
          <p:cNvSpPr>
            <a:spLocks noGrp="1"/>
          </p:cNvSpPr>
          <p:nvPr>
            <p:ph type="sldNum" sz="quarter" idx="10"/>
          </p:nvPr>
        </p:nvSpPr>
        <p:spPr/>
        <p:txBody>
          <a:body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26</a:t>
            </a:fld>
            <a:endParaRPr lang="en-US">
              <a:latin typeface="Arial" charset="0"/>
            </a:endParaRPr>
          </a:p>
        </p:txBody>
      </p:sp>
      <p:sp>
        <p:nvSpPr>
          <p:cNvPr id="3" name="Title 2">
            <a:extLst>
              <a:ext uri="{FF2B5EF4-FFF2-40B4-BE49-F238E27FC236}">
                <a16:creationId xmlns:a16="http://schemas.microsoft.com/office/drawing/2014/main" id="{F327F469-0AB3-1EDE-07C6-317FDF88B33D}"/>
              </a:ext>
            </a:extLst>
          </p:cNvPr>
          <p:cNvSpPr>
            <a:spLocks noGrp="1"/>
          </p:cNvSpPr>
          <p:nvPr>
            <p:ph type="title"/>
          </p:nvPr>
        </p:nvSpPr>
        <p:spPr/>
        <p:txBody>
          <a:bodyPr/>
          <a:lstStyle/>
          <a:p>
            <a:r>
              <a:rPr kumimoji="0" lang="en-US" sz="4000" b="1" i="0" u="none" strike="noStrike" kern="1200" cap="none" spc="0" normalizeH="0" baseline="0" noProof="0">
                <a:ln>
                  <a:noFill/>
                </a:ln>
                <a:solidFill>
                  <a:prstClr val="white"/>
                </a:solidFill>
                <a:effectLst/>
                <a:uLnTx/>
                <a:uFillTx/>
                <a:latin typeface="Calibri"/>
                <a:ea typeface="+mn-ea"/>
                <a:cs typeface="+mn-cs"/>
              </a:rPr>
              <a:t>OhioRISE</a:t>
            </a:r>
            <a:endParaRPr lang="en-US"/>
          </a:p>
        </p:txBody>
      </p:sp>
    </p:spTree>
    <p:extLst>
      <p:ext uri="{BB962C8B-B14F-4D97-AF65-F5344CB8AC3E}">
        <p14:creationId xmlns:p14="http://schemas.microsoft.com/office/powerpoint/2010/main" val="3085175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a:extLst>
              <a:ext uri="{FF2B5EF4-FFF2-40B4-BE49-F238E27FC236}">
                <a16:creationId xmlns:a16="http://schemas.microsoft.com/office/drawing/2014/main" id="{67024A4A-DDC6-4589-8057-AC47F05D80C9}"/>
              </a:ext>
            </a:extLst>
          </p:cNvPr>
          <p:cNvPicPr>
            <a:picLocks noChangeAspect="1"/>
          </p:cNvPicPr>
          <p:nvPr/>
        </p:nvPicPr>
        <p:blipFill rotWithShape="1">
          <a:blip r:embed="rId3">
            <a:alphaModFix amt="3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6703" t="6263" r="6600"/>
          <a:stretch/>
        </p:blipFill>
        <p:spPr>
          <a:xfrm>
            <a:off x="6096000" y="443569"/>
            <a:ext cx="6096000" cy="6414429"/>
          </a:xfrm>
          <a:prstGeom prst="rect">
            <a:avLst/>
          </a:prstGeom>
        </p:spPr>
      </p:pic>
      <p:cxnSp>
        <p:nvCxnSpPr>
          <p:cNvPr id="118" name="Straight Connector 117">
            <a:extLst>
              <a:ext uri="{FF2B5EF4-FFF2-40B4-BE49-F238E27FC236}">
                <a16:creationId xmlns:a16="http://schemas.microsoft.com/office/drawing/2014/main" id="{948016CC-71BA-4D40-ADAA-A73AEC6A6B99}"/>
              </a:ext>
            </a:extLst>
          </p:cNvPr>
          <p:cNvCxnSpPr>
            <a:cxnSpLocks/>
          </p:cNvCxnSpPr>
          <p:nvPr/>
        </p:nvCxnSpPr>
        <p:spPr>
          <a:xfrm>
            <a:off x="8521879" y="1443789"/>
            <a:ext cx="0" cy="4970642"/>
          </a:xfrm>
          <a:prstGeom prst="line">
            <a:avLst/>
          </a:prstGeom>
          <a:ln w="127000">
            <a:solidFill>
              <a:srgbClr val="F79646"/>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AFBFB9C-FAF8-45CC-855B-75C6E410CE4E}"/>
              </a:ext>
            </a:extLst>
          </p:cNvPr>
          <p:cNvSpPr/>
          <p:nvPr/>
        </p:nvSpPr>
        <p:spPr>
          <a:xfrm>
            <a:off x="213341" y="1443787"/>
            <a:ext cx="8226937" cy="4970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49293B86-0E0E-40DC-A0F3-6B68D2E633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985" y="1597532"/>
            <a:ext cx="6595414" cy="1320393"/>
          </a:xfrm>
          <a:prstGeom prst="rect">
            <a:avLst/>
          </a:prstGeom>
        </p:spPr>
      </p:pic>
      <p:grpSp>
        <p:nvGrpSpPr>
          <p:cNvPr id="24" name="Group 23">
            <a:extLst>
              <a:ext uri="{FF2B5EF4-FFF2-40B4-BE49-F238E27FC236}">
                <a16:creationId xmlns:a16="http://schemas.microsoft.com/office/drawing/2014/main" id="{C8E91E11-F0F8-42CF-9CF5-441CDB2394B1}"/>
              </a:ext>
            </a:extLst>
          </p:cNvPr>
          <p:cNvGrpSpPr/>
          <p:nvPr/>
        </p:nvGrpSpPr>
        <p:grpSpPr>
          <a:xfrm>
            <a:off x="429507" y="3108355"/>
            <a:ext cx="7794604" cy="2892079"/>
            <a:chOff x="565465" y="3104291"/>
            <a:chExt cx="7794604" cy="2892079"/>
          </a:xfrm>
        </p:grpSpPr>
        <p:cxnSp>
          <p:nvCxnSpPr>
            <p:cNvPr id="103" name="Straight Connector 102">
              <a:extLst>
                <a:ext uri="{FF2B5EF4-FFF2-40B4-BE49-F238E27FC236}">
                  <a16:creationId xmlns:a16="http://schemas.microsoft.com/office/drawing/2014/main" id="{2C714570-DCCC-4942-818F-A3ED5C8C34EE}"/>
                </a:ext>
              </a:extLst>
            </p:cNvPr>
            <p:cNvCxnSpPr>
              <a:cxnSpLocks/>
            </p:cNvCxnSpPr>
            <p:nvPr/>
          </p:nvCxnSpPr>
          <p:spPr>
            <a:xfrm>
              <a:off x="2894642" y="5479895"/>
              <a:ext cx="328201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81EAB15-68F2-4810-A95D-A0B70AA71570}"/>
                </a:ext>
              </a:extLst>
            </p:cNvPr>
            <p:cNvCxnSpPr>
              <a:cxnSpLocks/>
            </p:cNvCxnSpPr>
            <p:nvPr/>
          </p:nvCxnSpPr>
          <p:spPr>
            <a:xfrm>
              <a:off x="884433" y="4677949"/>
              <a:ext cx="724589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7890499-B632-4867-BF22-6AB84D3FEFD4}"/>
                </a:ext>
              </a:extLst>
            </p:cNvPr>
            <p:cNvGrpSpPr/>
            <p:nvPr/>
          </p:nvGrpSpPr>
          <p:grpSpPr>
            <a:xfrm>
              <a:off x="565465" y="3104291"/>
              <a:ext cx="7794604" cy="2892079"/>
              <a:chOff x="246803" y="1696560"/>
              <a:chExt cx="9295840" cy="2892079"/>
            </a:xfrm>
            <a:solidFill>
              <a:schemeClr val="bg1"/>
            </a:solidFill>
          </p:grpSpPr>
          <p:sp>
            <p:nvSpPr>
              <p:cNvPr id="139" name="Rectangle 138">
                <a:extLst>
                  <a:ext uri="{FF2B5EF4-FFF2-40B4-BE49-F238E27FC236}">
                    <a16:creationId xmlns:a16="http://schemas.microsoft.com/office/drawing/2014/main" id="{B10F8712-68C8-4AB6-9965-42BD4BA78AB3}"/>
                  </a:ext>
                </a:extLst>
              </p:cNvPr>
              <p:cNvSpPr/>
              <p:nvPr/>
            </p:nvSpPr>
            <p:spPr>
              <a:xfrm>
                <a:off x="246803" y="1696560"/>
                <a:ext cx="9295840" cy="28920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F497D"/>
                    </a:solidFill>
                    <a:effectLst/>
                    <a:uLnTx/>
                    <a:uFillTx/>
                    <a:latin typeface="Calibri"/>
                    <a:ea typeface="+mn-ea"/>
                    <a:cs typeface="+mn-cs"/>
                  </a:rPr>
                  <a:t>On July 1, 2022, Governor Mike DeWine announced the Ohio Department of Medicaid’s launch of OhioRISE (Resilience through Integrated Systems and Excellence),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497D"/>
                    </a:solidFill>
                    <a:effectLst/>
                    <a:uLnTx/>
                    <a:uFillTx/>
                    <a:latin typeface="Calibri"/>
                    <a:ea typeface="+mn-ea"/>
                    <a:cs typeface="+mn-cs"/>
                  </a:rPr>
                  <a:t>Ohio’s first-ever highly specialized behavioral health program for children and youth with the most complex behavioral health needs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F497D"/>
                    </a:solidFill>
                    <a:effectLst/>
                    <a:uLnTx/>
                    <a:uFillTx/>
                    <a:latin typeface="Calibri"/>
                    <a:ea typeface="+mn-ea"/>
                    <a:cs typeface="+mn-cs"/>
                  </a:rPr>
                  <a:t>who are served by Medicaid</a:t>
                </a:r>
                <a:r>
                  <a:rPr kumimoji="0" lang="en-US" sz="2600" b="1" i="0" u="none" strike="noStrike" kern="1200" cap="none" spc="0" normalizeH="0" baseline="0" noProof="0">
                    <a:ln>
                      <a:noFill/>
                    </a:ln>
                    <a:solidFill>
                      <a:srgbClr val="1F497D"/>
                    </a:solidFill>
                    <a:effectLst/>
                    <a:uLnTx/>
                    <a:uFillTx/>
                    <a:latin typeface="Calibri"/>
                    <a:ea typeface="+mn-ea"/>
                    <a:cs typeface="+mn-cs"/>
                  </a:rPr>
                  <a:t>. </a:t>
                </a:r>
              </a:p>
            </p:txBody>
          </p:sp>
          <p:cxnSp>
            <p:nvCxnSpPr>
              <p:cNvPr id="85" name="Straight Connector 84">
                <a:extLst>
                  <a:ext uri="{FF2B5EF4-FFF2-40B4-BE49-F238E27FC236}">
                    <a16:creationId xmlns:a16="http://schemas.microsoft.com/office/drawing/2014/main" id="{6327BFB7-B721-4F07-8483-03E475BA40D2}"/>
                  </a:ext>
                </a:extLst>
              </p:cNvPr>
              <p:cNvCxnSpPr>
                <a:cxnSpLocks/>
              </p:cNvCxnSpPr>
              <p:nvPr/>
            </p:nvCxnSpPr>
            <p:spPr>
              <a:xfrm>
                <a:off x="487446" y="3697333"/>
                <a:ext cx="8862579" cy="0"/>
              </a:xfrm>
              <a:prstGeom prst="line">
                <a:avLst/>
              </a:prstGeom>
              <a:grpFill/>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22" name="Straight Connector 121">
              <a:extLst>
                <a:ext uri="{FF2B5EF4-FFF2-40B4-BE49-F238E27FC236}">
                  <a16:creationId xmlns:a16="http://schemas.microsoft.com/office/drawing/2014/main" id="{1E62E27E-9D64-4742-801E-B68D2EB09CB9}"/>
                </a:ext>
              </a:extLst>
            </p:cNvPr>
            <p:cNvCxnSpPr>
              <a:cxnSpLocks/>
            </p:cNvCxnSpPr>
            <p:nvPr/>
          </p:nvCxnSpPr>
          <p:spPr>
            <a:xfrm>
              <a:off x="884433" y="4699215"/>
              <a:ext cx="7101511" cy="0"/>
            </a:xfrm>
            <a:prstGeom prst="line">
              <a:avLst/>
            </a:prstGeom>
            <a:solidFill>
              <a:schemeClr val="bg1"/>
            </a:solidFill>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6718DB5-2426-413C-9A56-ED077A47AD48}"/>
                </a:ext>
              </a:extLst>
            </p:cNvPr>
            <p:cNvCxnSpPr>
              <a:cxnSpLocks/>
            </p:cNvCxnSpPr>
            <p:nvPr/>
          </p:nvCxnSpPr>
          <p:spPr>
            <a:xfrm>
              <a:off x="2764487" y="5479895"/>
              <a:ext cx="3412171" cy="0"/>
            </a:xfrm>
            <a:prstGeom prst="line">
              <a:avLst/>
            </a:prstGeom>
            <a:solidFill>
              <a:schemeClr val="bg1"/>
            </a:solidFill>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40" name="Rounded Rectangle 3">
            <a:extLst>
              <a:ext uri="{FF2B5EF4-FFF2-40B4-BE49-F238E27FC236}">
                <a16:creationId xmlns:a16="http://schemas.microsoft.com/office/drawing/2014/main" id="{BD8A68BB-8977-46B6-81E4-D8BE05A5BE0A}"/>
              </a:ext>
            </a:extLst>
          </p:cNvPr>
          <p:cNvSpPr/>
          <p:nvPr/>
        </p:nvSpPr>
        <p:spPr>
          <a:xfrm>
            <a:off x="9733168" y="1844254"/>
            <a:ext cx="1280160" cy="1188720"/>
          </a:xfrm>
          <a:prstGeom prst="roundRect">
            <a:avLst/>
          </a:prstGeom>
          <a:solidFill>
            <a:srgbClr val="FFFFFF">
              <a:alpha val="52000"/>
            </a:srgbClr>
          </a:solidFill>
          <a:ln w="19050" cap="flat" cmpd="sng" algn="ctr">
            <a:solidFill>
              <a:schemeClr val="accent1">
                <a:lumMod val="20000"/>
                <a:lumOff val="80000"/>
              </a:schemeClr>
            </a:solidFill>
            <a:prstDash val="solid"/>
          </a:ln>
          <a:effectLst/>
        </p:spPr>
        <p:txBody>
          <a:bodyPr lIns="45720" t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41" name="TextBox 140">
            <a:extLst>
              <a:ext uri="{FF2B5EF4-FFF2-40B4-BE49-F238E27FC236}">
                <a16:creationId xmlns:a16="http://schemas.microsoft.com/office/drawing/2014/main" id="{CC3A2166-3FDA-43FF-8622-4784DD2A89FD}"/>
              </a:ext>
            </a:extLst>
          </p:cNvPr>
          <p:cNvSpPr txBox="1"/>
          <p:nvPr/>
        </p:nvSpPr>
        <p:spPr>
          <a:xfrm>
            <a:off x="9698806" y="2594992"/>
            <a:ext cx="134800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7375E"/>
                </a:solidFill>
                <a:effectLst/>
                <a:uLnTx/>
                <a:uFillTx/>
                <a:latin typeface="Calibri"/>
                <a:ea typeface="+mn-ea"/>
                <a:cs typeface="+mn-cs"/>
                <a:hlinkClick r:id="rId6"/>
              </a:rPr>
              <a:t>Press Release</a:t>
            </a:r>
            <a:endParaRPr kumimoji="0" lang="en-US" sz="1200" b="1" i="0" u="none" strike="noStrike" kern="1200" cap="none" spc="0" normalizeH="0" baseline="0" noProof="0">
              <a:ln>
                <a:noFill/>
              </a:ln>
              <a:solidFill>
                <a:srgbClr val="17375E"/>
              </a:solidFill>
              <a:effectLst/>
              <a:uLnTx/>
              <a:uFillTx/>
              <a:latin typeface="Calibri"/>
              <a:ea typeface="+mn-ea"/>
              <a:cs typeface="+mn-cs"/>
            </a:endParaRPr>
          </a:p>
        </p:txBody>
      </p:sp>
      <p:sp>
        <p:nvSpPr>
          <p:cNvPr id="142" name="Rounded Rectangle 3">
            <a:extLst>
              <a:ext uri="{FF2B5EF4-FFF2-40B4-BE49-F238E27FC236}">
                <a16:creationId xmlns:a16="http://schemas.microsoft.com/office/drawing/2014/main" id="{6C9613DA-4779-48BF-98B3-3ACD39BC5059}"/>
              </a:ext>
            </a:extLst>
          </p:cNvPr>
          <p:cNvSpPr/>
          <p:nvPr/>
        </p:nvSpPr>
        <p:spPr>
          <a:xfrm>
            <a:off x="9709581" y="3091444"/>
            <a:ext cx="1280160" cy="1188720"/>
          </a:xfrm>
          <a:prstGeom prst="roundRect">
            <a:avLst/>
          </a:prstGeom>
          <a:solidFill>
            <a:srgbClr val="FFFFFF">
              <a:alpha val="52000"/>
            </a:srgbClr>
          </a:solidFill>
          <a:ln w="19050" cap="flat" cmpd="sng" algn="ctr">
            <a:solidFill>
              <a:schemeClr val="accent1">
                <a:lumMod val="20000"/>
                <a:lumOff val="80000"/>
              </a:schemeClr>
            </a:solidFill>
            <a:prstDash val="solid"/>
          </a:ln>
          <a:effectLst/>
        </p:spPr>
        <p:txBody>
          <a:bodyPr lIns="45720" t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nvGrpSpPr>
          <p:cNvPr id="145" name="Group 144">
            <a:extLst>
              <a:ext uri="{FF2B5EF4-FFF2-40B4-BE49-F238E27FC236}">
                <a16:creationId xmlns:a16="http://schemas.microsoft.com/office/drawing/2014/main" id="{E201B720-BC35-4B3C-8B97-33F5F71C7430}"/>
              </a:ext>
            </a:extLst>
          </p:cNvPr>
          <p:cNvGrpSpPr/>
          <p:nvPr/>
        </p:nvGrpSpPr>
        <p:grpSpPr>
          <a:xfrm>
            <a:off x="10022411" y="3193997"/>
            <a:ext cx="672859" cy="548640"/>
            <a:chOff x="6844183" y="5517716"/>
            <a:chExt cx="1027803" cy="753720"/>
          </a:xfrm>
        </p:grpSpPr>
        <p:sp>
          <p:nvSpPr>
            <p:cNvPr id="147" name="Freeform 55">
              <a:hlinkClick r:id="rId7"/>
              <a:extLst>
                <a:ext uri="{FF2B5EF4-FFF2-40B4-BE49-F238E27FC236}">
                  <a16:creationId xmlns:a16="http://schemas.microsoft.com/office/drawing/2014/main" id="{3578C77D-75D9-4B73-9A3F-F868FB78EA37}"/>
                </a:ext>
              </a:extLst>
            </p:cNvPr>
            <p:cNvSpPr>
              <a:spLocks noEditPoints="1"/>
            </p:cNvSpPr>
            <p:nvPr/>
          </p:nvSpPr>
          <p:spPr bwMode="auto">
            <a:xfrm>
              <a:off x="6844183" y="5517716"/>
              <a:ext cx="1027803" cy="753720"/>
            </a:xfrm>
            <a:custGeom>
              <a:avLst/>
              <a:gdLst>
                <a:gd name="T0" fmla="*/ 51 w 419"/>
                <a:gd name="T1" fmla="*/ 222 h 323"/>
                <a:gd name="T2" fmla="*/ 368 w 419"/>
                <a:gd name="T3" fmla="*/ 222 h 323"/>
                <a:gd name="T4" fmla="*/ 387 w 419"/>
                <a:gd name="T5" fmla="*/ 206 h 323"/>
                <a:gd name="T6" fmla="*/ 387 w 419"/>
                <a:gd name="T7" fmla="*/ 17 h 323"/>
                <a:gd name="T8" fmla="*/ 368 w 419"/>
                <a:gd name="T9" fmla="*/ 0 h 323"/>
                <a:gd name="T10" fmla="*/ 51 w 419"/>
                <a:gd name="T11" fmla="*/ 0 h 323"/>
                <a:gd name="T12" fmla="*/ 32 w 419"/>
                <a:gd name="T13" fmla="*/ 17 h 323"/>
                <a:gd name="T14" fmla="*/ 32 w 419"/>
                <a:gd name="T15" fmla="*/ 206 h 323"/>
                <a:gd name="T16" fmla="*/ 51 w 419"/>
                <a:gd name="T17" fmla="*/ 222 h 323"/>
                <a:gd name="T18" fmla="*/ 51 w 419"/>
                <a:gd name="T19" fmla="*/ 20 h 323"/>
                <a:gd name="T20" fmla="*/ 368 w 419"/>
                <a:gd name="T21" fmla="*/ 20 h 323"/>
                <a:gd name="T22" fmla="*/ 368 w 419"/>
                <a:gd name="T23" fmla="*/ 203 h 323"/>
                <a:gd name="T24" fmla="*/ 51 w 419"/>
                <a:gd name="T25" fmla="*/ 203 h 323"/>
                <a:gd name="T26" fmla="*/ 51 w 419"/>
                <a:gd name="T27" fmla="*/ 20 h 323"/>
                <a:gd name="T28" fmla="*/ 419 w 419"/>
                <a:gd name="T29" fmla="*/ 309 h 323"/>
                <a:gd name="T30" fmla="*/ 405 w 419"/>
                <a:gd name="T31" fmla="*/ 323 h 323"/>
                <a:gd name="T32" fmla="*/ 14 w 419"/>
                <a:gd name="T33" fmla="*/ 323 h 323"/>
                <a:gd name="T34" fmla="*/ 0 w 419"/>
                <a:gd name="T35" fmla="*/ 309 h 323"/>
                <a:gd name="T36" fmla="*/ 32 w 419"/>
                <a:gd name="T37" fmla="*/ 243 h 323"/>
                <a:gd name="T38" fmla="*/ 387 w 419"/>
                <a:gd name="T39" fmla="*/ 243 h 323"/>
                <a:gd name="T40" fmla="*/ 419 w 419"/>
                <a:gd name="T41" fmla="*/ 30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9" h="323">
                  <a:moveTo>
                    <a:pt x="51" y="222"/>
                  </a:moveTo>
                  <a:cubicBezTo>
                    <a:pt x="368" y="222"/>
                    <a:pt x="368" y="222"/>
                    <a:pt x="368" y="222"/>
                  </a:cubicBezTo>
                  <a:cubicBezTo>
                    <a:pt x="378" y="222"/>
                    <a:pt x="387" y="215"/>
                    <a:pt x="387" y="206"/>
                  </a:cubicBezTo>
                  <a:cubicBezTo>
                    <a:pt x="387" y="17"/>
                    <a:pt x="387" y="17"/>
                    <a:pt x="387" y="17"/>
                  </a:cubicBezTo>
                  <a:cubicBezTo>
                    <a:pt x="387" y="8"/>
                    <a:pt x="378" y="0"/>
                    <a:pt x="368" y="0"/>
                  </a:cubicBezTo>
                  <a:cubicBezTo>
                    <a:pt x="51" y="0"/>
                    <a:pt x="51" y="0"/>
                    <a:pt x="51" y="0"/>
                  </a:cubicBezTo>
                  <a:cubicBezTo>
                    <a:pt x="40" y="0"/>
                    <a:pt x="32" y="8"/>
                    <a:pt x="32" y="17"/>
                  </a:cubicBezTo>
                  <a:cubicBezTo>
                    <a:pt x="32" y="206"/>
                    <a:pt x="32" y="206"/>
                    <a:pt x="32" y="206"/>
                  </a:cubicBezTo>
                  <a:cubicBezTo>
                    <a:pt x="32" y="215"/>
                    <a:pt x="40" y="222"/>
                    <a:pt x="51" y="222"/>
                  </a:cubicBezTo>
                  <a:close/>
                  <a:moveTo>
                    <a:pt x="51" y="20"/>
                  </a:moveTo>
                  <a:cubicBezTo>
                    <a:pt x="368" y="20"/>
                    <a:pt x="368" y="20"/>
                    <a:pt x="368" y="20"/>
                  </a:cubicBezTo>
                  <a:cubicBezTo>
                    <a:pt x="368" y="203"/>
                    <a:pt x="368" y="203"/>
                    <a:pt x="368" y="203"/>
                  </a:cubicBezTo>
                  <a:cubicBezTo>
                    <a:pt x="51" y="203"/>
                    <a:pt x="51" y="203"/>
                    <a:pt x="51" y="203"/>
                  </a:cubicBezTo>
                  <a:lnTo>
                    <a:pt x="51" y="20"/>
                  </a:lnTo>
                  <a:close/>
                  <a:moveTo>
                    <a:pt x="419" y="309"/>
                  </a:moveTo>
                  <a:cubicBezTo>
                    <a:pt x="419" y="317"/>
                    <a:pt x="412" y="323"/>
                    <a:pt x="405" y="323"/>
                  </a:cubicBezTo>
                  <a:cubicBezTo>
                    <a:pt x="14" y="323"/>
                    <a:pt x="14" y="323"/>
                    <a:pt x="14" y="323"/>
                  </a:cubicBezTo>
                  <a:cubicBezTo>
                    <a:pt x="6" y="323"/>
                    <a:pt x="0" y="317"/>
                    <a:pt x="0" y="309"/>
                  </a:cubicBezTo>
                  <a:cubicBezTo>
                    <a:pt x="0" y="302"/>
                    <a:pt x="32" y="243"/>
                    <a:pt x="32" y="243"/>
                  </a:cubicBezTo>
                  <a:cubicBezTo>
                    <a:pt x="387" y="243"/>
                    <a:pt x="387" y="243"/>
                    <a:pt x="387" y="243"/>
                  </a:cubicBezTo>
                  <a:cubicBezTo>
                    <a:pt x="387" y="243"/>
                    <a:pt x="419" y="302"/>
                    <a:pt x="419" y="309"/>
                  </a:cubicBezTo>
                  <a:close/>
                </a:path>
              </a:pathLst>
            </a:custGeom>
            <a:solidFill>
              <a:srgbClr val="7099C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9" name="Picture 148" descr="A close up of a logo&#10;&#10;Description automatically generated">
              <a:hlinkClick r:id="rId7"/>
              <a:extLst>
                <a:ext uri="{FF2B5EF4-FFF2-40B4-BE49-F238E27FC236}">
                  <a16:creationId xmlns:a16="http://schemas.microsoft.com/office/drawing/2014/main" id="{799722A0-94D5-4FB4-AEF6-1C75EF9AB94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9676"/>
            <a:stretch/>
          </p:blipFill>
          <p:spPr>
            <a:xfrm>
              <a:off x="7036619" y="5630469"/>
              <a:ext cx="672683" cy="267605"/>
            </a:xfrm>
            <a:prstGeom prst="rect">
              <a:avLst/>
            </a:prstGeom>
          </p:spPr>
        </p:pic>
      </p:grpSp>
      <p:sp>
        <p:nvSpPr>
          <p:cNvPr id="150" name="TextBox 149">
            <a:extLst>
              <a:ext uri="{FF2B5EF4-FFF2-40B4-BE49-F238E27FC236}">
                <a16:creationId xmlns:a16="http://schemas.microsoft.com/office/drawing/2014/main" id="{AF6AAD9B-B664-4837-BC94-A09058690F69}"/>
              </a:ext>
            </a:extLst>
          </p:cNvPr>
          <p:cNvSpPr txBox="1"/>
          <p:nvPr/>
        </p:nvSpPr>
        <p:spPr>
          <a:xfrm>
            <a:off x="9723846" y="3752480"/>
            <a:ext cx="126589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497D">
                    <a:lumMod val="75000"/>
                  </a:srgbClr>
                </a:solidFill>
                <a:effectLst/>
                <a:uLnTx/>
                <a:uFillTx/>
                <a:latin typeface="Calibri"/>
                <a:ea typeface="+mn-ea"/>
                <a:cs typeface="+mn-cs"/>
                <a:hlinkClick r:id="rId9"/>
              </a:rPr>
              <a:t>OhioRISE Launch Updates</a:t>
            </a:r>
            <a:endParaRPr kumimoji="0" lang="en-US" sz="1200" b="1" i="0" u="none" strike="noStrike" kern="1200" cap="none" spc="0" normalizeH="0" baseline="0" noProof="0">
              <a:ln>
                <a:noFill/>
              </a:ln>
              <a:solidFill>
                <a:srgbClr val="1F497D">
                  <a:lumMod val="75000"/>
                </a:srgbClr>
              </a:solidFill>
              <a:effectLst/>
              <a:uLnTx/>
              <a:uFillTx/>
              <a:latin typeface="Calibri"/>
              <a:ea typeface="+mn-ea"/>
              <a:cs typeface="+mn-cs"/>
            </a:endParaRPr>
          </a:p>
        </p:txBody>
      </p:sp>
      <p:sp>
        <p:nvSpPr>
          <p:cNvPr id="151" name="Rounded Rectangle 3">
            <a:extLst>
              <a:ext uri="{FF2B5EF4-FFF2-40B4-BE49-F238E27FC236}">
                <a16:creationId xmlns:a16="http://schemas.microsoft.com/office/drawing/2014/main" id="{7B3211D7-740D-4ADD-9E95-FC66D9458AC0}"/>
              </a:ext>
            </a:extLst>
          </p:cNvPr>
          <p:cNvSpPr/>
          <p:nvPr/>
        </p:nvSpPr>
        <p:spPr>
          <a:xfrm>
            <a:off x="9709581" y="4348404"/>
            <a:ext cx="1280160" cy="1188720"/>
          </a:xfrm>
          <a:prstGeom prst="roundRect">
            <a:avLst/>
          </a:prstGeom>
          <a:solidFill>
            <a:srgbClr val="FFFFFF">
              <a:alpha val="52000"/>
            </a:srgbClr>
          </a:solidFill>
          <a:ln w="19050" cap="flat" cmpd="sng" algn="ctr">
            <a:solidFill>
              <a:schemeClr val="accent1">
                <a:lumMod val="20000"/>
                <a:lumOff val="80000"/>
              </a:schemeClr>
            </a:solidFill>
            <a:prstDash val="solid"/>
          </a:ln>
          <a:effectLst/>
        </p:spPr>
        <p:txBody>
          <a:bodyPr lIns="45720" t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2" name="TextBox 151">
            <a:extLst>
              <a:ext uri="{FF2B5EF4-FFF2-40B4-BE49-F238E27FC236}">
                <a16:creationId xmlns:a16="http://schemas.microsoft.com/office/drawing/2014/main" id="{60FF5D85-ABAC-452E-A715-35745AA60549}"/>
              </a:ext>
            </a:extLst>
          </p:cNvPr>
          <p:cNvSpPr txBox="1"/>
          <p:nvPr/>
        </p:nvSpPr>
        <p:spPr>
          <a:xfrm>
            <a:off x="9725501" y="4889895"/>
            <a:ext cx="126424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497D">
                    <a:lumMod val="75000"/>
                  </a:srgbClr>
                </a:solidFill>
                <a:effectLst/>
                <a:uLnTx/>
                <a:uFillTx/>
                <a:latin typeface="Calibri"/>
                <a:ea typeface="+mn-ea"/>
                <a:cs typeface="+mn-cs"/>
                <a:hlinkClick r:id="rId10"/>
              </a:rPr>
              <a:t>Resources for Members and Families</a:t>
            </a:r>
            <a:endParaRPr kumimoji="0" lang="en-US" sz="1200" b="1" i="0" u="none" strike="noStrike" kern="1200" cap="none" spc="0" normalizeH="0" baseline="0" noProof="0">
              <a:ln>
                <a:noFill/>
              </a:ln>
              <a:solidFill>
                <a:srgbClr val="1F497D">
                  <a:lumMod val="75000"/>
                </a:srgbClr>
              </a:solidFill>
              <a:effectLst/>
              <a:uLnTx/>
              <a:uFillTx/>
              <a:latin typeface="Calibri"/>
              <a:ea typeface="+mn-ea"/>
              <a:cs typeface="+mn-cs"/>
            </a:endParaRPr>
          </a:p>
        </p:txBody>
      </p:sp>
      <p:sp>
        <p:nvSpPr>
          <p:cNvPr id="153" name="Rounded Rectangle 3">
            <a:extLst>
              <a:ext uri="{FF2B5EF4-FFF2-40B4-BE49-F238E27FC236}">
                <a16:creationId xmlns:a16="http://schemas.microsoft.com/office/drawing/2014/main" id="{DDB6AEDA-952D-43D3-8E1D-85D37614A8B6}"/>
              </a:ext>
            </a:extLst>
          </p:cNvPr>
          <p:cNvSpPr/>
          <p:nvPr/>
        </p:nvSpPr>
        <p:spPr>
          <a:xfrm>
            <a:off x="9723846" y="5606656"/>
            <a:ext cx="1280160" cy="1188720"/>
          </a:xfrm>
          <a:prstGeom prst="roundRect">
            <a:avLst/>
          </a:prstGeom>
          <a:solidFill>
            <a:srgbClr val="FFFFFF">
              <a:alpha val="52000"/>
            </a:srgbClr>
          </a:solidFill>
          <a:ln w="19050" cap="flat" cmpd="sng" algn="ctr">
            <a:solidFill>
              <a:schemeClr val="accent1">
                <a:lumMod val="20000"/>
                <a:lumOff val="80000"/>
              </a:schemeClr>
            </a:solidFill>
            <a:prstDash val="solid"/>
          </a:ln>
          <a:effectLst/>
        </p:spPr>
        <p:txBody>
          <a:bodyPr lIns="45720" t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9" name="TextBox 158">
            <a:hlinkClick r:id="rId11"/>
            <a:extLst>
              <a:ext uri="{FF2B5EF4-FFF2-40B4-BE49-F238E27FC236}">
                <a16:creationId xmlns:a16="http://schemas.microsoft.com/office/drawing/2014/main" id="{FE532F3B-8486-4D35-9EEE-01A78873E682}"/>
              </a:ext>
            </a:extLst>
          </p:cNvPr>
          <p:cNvSpPr txBox="1"/>
          <p:nvPr/>
        </p:nvSpPr>
        <p:spPr>
          <a:xfrm>
            <a:off x="9723847" y="5992610"/>
            <a:ext cx="128016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497D">
                    <a:lumMod val="75000"/>
                  </a:srgbClr>
                </a:solidFill>
                <a:effectLst/>
                <a:uLnTx/>
                <a:uFillTx/>
                <a:latin typeface="Calibri"/>
                <a:ea typeface="+mn-ea"/>
                <a:cs typeface="+mn-cs"/>
                <a:hlinkClick r:id="rId11"/>
              </a:rPr>
              <a:t>Resources for Community Partners and Providers</a:t>
            </a:r>
            <a:endParaRPr kumimoji="0" lang="en-US" sz="1200" b="1" i="0" u="none" strike="noStrike" kern="1200" cap="none" spc="0" normalizeH="0" baseline="0" noProof="0">
              <a:ln>
                <a:noFill/>
              </a:ln>
              <a:solidFill>
                <a:srgbClr val="1F497D">
                  <a:lumMod val="75000"/>
                </a:srgbClr>
              </a:solidFill>
              <a:effectLst/>
              <a:uLnTx/>
              <a:uFillTx/>
              <a:latin typeface="Calibri"/>
              <a:ea typeface="+mn-ea"/>
              <a:cs typeface="+mn-cs"/>
            </a:endParaRPr>
          </a:p>
        </p:txBody>
      </p:sp>
      <p:pic>
        <p:nvPicPr>
          <p:cNvPr id="161" name="Graphic 160" descr="Information with solid fill">
            <a:extLst>
              <a:ext uri="{FF2B5EF4-FFF2-40B4-BE49-F238E27FC236}">
                <a16:creationId xmlns:a16="http://schemas.microsoft.com/office/drawing/2014/main" id="{4A416FAF-904B-43C4-A1EB-1AE281DC9CB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070987" y="4347579"/>
            <a:ext cx="548640" cy="548640"/>
          </a:xfrm>
          <a:prstGeom prst="rect">
            <a:avLst/>
          </a:prstGeom>
        </p:spPr>
      </p:pic>
      <p:pic>
        <p:nvPicPr>
          <p:cNvPr id="163" name="Graphic 162" descr="Group with solid fill">
            <a:extLst>
              <a:ext uri="{FF2B5EF4-FFF2-40B4-BE49-F238E27FC236}">
                <a16:creationId xmlns:a16="http://schemas.microsoft.com/office/drawing/2014/main" id="{CE37C7F1-3193-408B-B590-56AF69DDBDC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093960" y="5595594"/>
            <a:ext cx="548640" cy="548640"/>
          </a:xfrm>
          <a:prstGeom prst="rect">
            <a:avLst/>
          </a:prstGeom>
        </p:spPr>
      </p:pic>
      <p:pic>
        <p:nvPicPr>
          <p:cNvPr id="164" name="Graphic 163" descr="Newspaper outline">
            <a:extLst>
              <a:ext uri="{FF2B5EF4-FFF2-40B4-BE49-F238E27FC236}">
                <a16:creationId xmlns:a16="http://schemas.microsoft.com/office/drawing/2014/main" id="{1F66DC93-02B6-44E4-837F-9FBC72FFF9B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979322" y="1847537"/>
            <a:ext cx="799160" cy="799160"/>
          </a:xfrm>
          <a:prstGeom prst="rect">
            <a:avLst/>
          </a:prstGeom>
        </p:spPr>
      </p:pic>
      <p:sp>
        <p:nvSpPr>
          <p:cNvPr id="165" name="Rounded Rectangle 3">
            <a:extLst>
              <a:ext uri="{FF2B5EF4-FFF2-40B4-BE49-F238E27FC236}">
                <a16:creationId xmlns:a16="http://schemas.microsoft.com/office/drawing/2014/main" id="{387D57C1-ED21-49BC-94EB-A038A07B766A}"/>
              </a:ext>
            </a:extLst>
          </p:cNvPr>
          <p:cNvSpPr/>
          <p:nvPr/>
        </p:nvSpPr>
        <p:spPr>
          <a:xfrm>
            <a:off x="9745386" y="582598"/>
            <a:ext cx="1280160" cy="1188720"/>
          </a:xfrm>
          <a:prstGeom prst="roundRect">
            <a:avLst/>
          </a:prstGeom>
          <a:solidFill>
            <a:srgbClr val="FFFFFF">
              <a:alpha val="52000"/>
            </a:srgbClr>
          </a:solidFill>
          <a:ln w="19050" cap="flat" cmpd="sng" algn="ctr">
            <a:solidFill>
              <a:schemeClr val="accent1">
                <a:lumMod val="20000"/>
                <a:lumOff val="80000"/>
              </a:schemeClr>
            </a:solidFill>
            <a:prstDash val="solid"/>
          </a:ln>
          <a:effectLst/>
        </p:spPr>
        <p:txBody>
          <a:bodyPr lIns="45720" t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66" name="TextBox 165">
            <a:extLst>
              <a:ext uri="{FF2B5EF4-FFF2-40B4-BE49-F238E27FC236}">
                <a16:creationId xmlns:a16="http://schemas.microsoft.com/office/drawing/2014/main" id="{FE92E7C3-3F1F-4AE1-AAFD-039AF1AE9402}"/>
              </a:ext>
            </a:extLst>
          </p:cNvPr>
          <p:cNvSpPr txBox="1"/>
          <p:nvPr/>
        </p:nvSpPr>
        <p:spPr>
          <a:xfrm>
            <a:off x="9711024" y="1381461"/>
            <a:ext cx="128016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7375E"/>
                </a:solidFill>
                <a:effectLst/>
                <a:uLnTx/>
                <a:uFillTx/>
                <a:latin typeface="Calibri"/>
                <a:ea typeface="+mn-ea"/>
                <a:cs typeface="+mn-cs"/>
                <a:hlinkClick r:id="rId18"/>
              </a:rPr>
              <a:t>One-pager</a:t>
            </a:r>
            <a:endParaRPr kumimoji="0" lang="en-US" sz="1200" b="1" i="0" u="none" strike="noStrike" kern="1200" cap="none" spc="0" normalizeH="0" baseline="0" noProof="0">
              <a:ln>
                <a:noFill/>
              </a:ln>
              <a:solidFill>
                <a:srgbClr val="17375E"/>
              </a:solidFill>
              <a:effectLst/>
              <a:uLnTx/>
              <a:uFillTx/>
              <a:latin typeface="Calibri"/>
              <a:ea typeface="+mn-ea"/>
              <a:cs typeface="+mn-cs"/>
            </a:endParaRPr>
          </a:p>
        </p:txBody>
      </p:sp>
      <p:pic>
        <p:nvPicPr>
          <p:cNvPr id="28" name="Graphic 27" descr="Paper outline">
            <a:extLst>
              <a:ext uri="{FF2B5EF4-FFF2-40B4-BE49-F238E27FC236}">
                <a16:creationId xmlns:a16="http://schemas.microsoft.com/office/drawing/2014/main" id="{F147E579-E640-4587-97EB-5348DB6BF1F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942817" y="639106"/>
            <a:ext cx="808994" cy="808994"/>
          </a:xfrm>
          <a:prstGeom prst="rect">
            <a:avLst/>
          </a:prstGeom>
        </p:spPr>
      </p:pic>
      <p:pic>
        <p:nvPicPr>
          <p:cNvPr id="168" name="Picture 167" descr="A close up of a logo&#10;&#10;Description automatically generated">
            <a:hlinkClick r:id="rId7"/>
            <a:extLst>
              <a:ext uri="{FF2B5EF4-FFF2-40B4-BE49-F238E27FC236}">
                <a16:creationId xmlns:a16="http://schemas.microsoft.com/office/drawing/2014/main" id="{E3A06671-E3D6-4F21-A1F0-11F5B483553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9676"/>
          <a:stretch/>
        </p:blipFill>
        <p:spPr>
          <a:xfrm>
            <a:off x="10127125" y="959068"/>
            <a:ext cx="440377" cy="194792"/>
          </a:xfrm>
          <a:prstGeom prst="rect">
            <a:avLst/>
          </a:prstGeom>
        </p:spPr>
      </p:pic>
      <p:sp>
        <p:nvSpPr>
          <p:cNvPr id="2" name="Slide Number Placeholder 3">
            <a:extLst>
              <a:ext uri="{FF2B5EF4-FFF2-40B4-BE49-F238E27FC236}">
                <a16:creationId xmlns:a16="http://schemas.microsoft.com/office/drawing/2014/main" id="{870D0DC2-4568-E3EF-F0E5-FE4572AA9E9F}"/>
              </a:ext>
            </a:extLst>
          </p:cNvPr>
          <p:cNvSpPr>
            <a:spLocks noGrp="1"/>
          </p:cNvSpPr>
          <p:nvPr>
            <p:ph type="sldNum" sz="quarter" idx="12"/>
          </p:nvPr>
        </p:nvSpPr>
        <p:spPr>
          <a:xfrm>
            <a:off x="9042400" y="635635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0542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icture 140">
            <a:extLst>
              <a:ext uri="{FF2B5EF4-FFF2-40B4-BE49-F238E27FC236}">
                <a16:creationId xmlns:a16="http://schemas.microsoft.com/office/drawing/2014/main" id="{3061443B-ECEA-431D-B8A0-15AF3EC82B8F}"/>
              </a:ext>
            </a:extLst>
          </p:cNvPr>
          <p:cNvPicPr>
            <a:picLocks noChangeAspect="1"/>
          </p:cNvPicPr>
          <p:nvPr/>
        </p:nvPicPr>
        <p:blipFill rotWithShape="1">
          <a:blip r:embed="rId3">
            <a:alphaModFix amt="3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6703" t="6263" r="6600"/>
          <a:stretch/>
        </p:blipFill>
        <p:spPr>
          <a:xfrm>
            <a:off x="7246057" y="782052"/>
            <a:ext cx="4742743" cy="5850871"/>
          </a:xfrm>
          <a:prstGeom prst="rect">
            <a:avLst/>
          </a:prstGeom>
        </p:spPr>
      </p:pic>
      <p:sp>
        <p:nvSpPr>
          <p:cNvPr id="177" name="Freeform 7">
            <a:extLst>
              <a:ext uri="{FF2B5EF4-FFF2-40B4-BE49-F238E27FC236}">
                <a16:creationId xmlns:a16="http://schemas.microsoft.com/office/drawing/2014/main" id="{1887FD14-8230-42BF-A972-B2BC67E3AAC9}"/>
              </a:ext>
            </a:extLst>
          </p:cNvPr>
          <p:cNvSpPr>
            <a:spLocks/>
          </p:cNvSpPr>
          <p:nvPr/>
        </p:nvSpPr>
        <p:spPr bwMode="auto">
          <a:xfrm>
            <a:off x="4228086" y="5445405"/>
            <a:ext cx="3852783" cy="840161"/>
          </a:xfrm>
          <a:prstGeom prst="homePlate">
            <a:avLst/>
          </a:pr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3" name="Freeform 7">
            <a:extLst>
              <a:ext uri="{FF2B5EF4-FFF2-40B4-BE49-F238E27FC236}">
                <a16:creationId xmlns:a16="http://schemas.microsoft.com/office/drawing/2014/main" id="{7802369A-696E-4EDA-98D0-B5581998956B}"/>
              </a:ext>
            </a:extLst>
          </p:cNvPr>
          <p:cNvSpPr>
            <a:spLocks/>
          </p:cNvSpPr>
          <p:nvPr/>
        </p:nvSpPr>
        <p:spPr bwMode="auto">
          <a:xfrm>
            <a:off x="7398886" y="2805291"/>
            <a:ext cx="3852783" cy="840161"/>
          </a:xfrm>
          <a:prstGeom prst="homePlate">
            <a:avLst/>
          </a:pr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 name="Freeform 7">
            <a:extLst>
              <a:ext uri="{FF2B5EF4-FFF2-40B4-BE49-F238E27FC236}">
                <a16:creationId xmlns:a16="http://schemas.microsoft.com/office/drawing/2014/main" id="{C08A4835-CD07-438B-8F1F-CB86256F722E}"/>
              </a:ext>
            </a:extLst>
          </p:cNvPr>
          <p:cNvSpPr>
            <a:spLocks/>
          </p:cNvSpPr>
          <p:nvPr/>
        </p:nvSpPr>
        <p:spPr bwMode="auto">
          <a:xfrm>
            <a:off x="6597593" y="3682512"/>
            <a:ext cx="3852783" cy="840161"/>
          </a:xfrm>
          <a:prstGeom prst="homePlate">
            <a:avLst/>
          </a:pr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5" name="Freeform 7">
            <a:extLst>
              <a:ext uri="{FF2B5EF4-FFF2-40B4-BE49-F238E27FC236}">
                <a16:creationId xmlns:a16="http://schemas.microsoft.com/office/drawing/2014/main" id="{DEB2193B-7424-47D3-AB21-C16ABFAD8C5C}"/>
              </a:ext>
            </a:extLst>
          </p:cNvPr>
          <p:cNvSpPr>
            <a:spLocks/>
          </p:cNvSpPr>
          <p:nvPr/>
        </p:nvSpPr>
        <p:spPr bwMode="auto">
          <a:xfrm>
            <a:off x="5569084" y="4540551"/>
            <a:ext cx="3852783" cy="840161"/>
          </a:xfrm>
          <a:prstGeom prst="homePlate">
            <a:avLst/>
          </a:pr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2" name="Freeform 7">
            <a:extLst>
              <a:ext uri="{FF2B5EF4-FFF2-40B4-BE49-F238E27FC236}">
                <a16:creationId xmlns:a16="http://schemas.microsoft.com/office/drawing/2014/main" id="{147AFA98-F770-41D1-A328-AFD444A15C85}"/>
              </a:ext>
            </a:extLst>
          </p:cNvPr>
          <p:cNvSpPr>
            <a:spLocks/>
          </p:cNvSpPr>
          <p:nvPr/>
        </p:nvSpPr>
        <p:spPr bwMode="auto">
          <a:xfrm>
            <a:off x="6812175" y="1948126"/>
            <a:ext cx="3852783" cy="840161"/>
          </a:xfrm>
          <a:prstGeom prst="homePlate">
            <a:avLst/>
          </a:pr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itle 4"/>
          <p:cNvSpPr>
            <a:spLocks noGrp="1"/>
          </p:cNvSpPr>
          <p:nvPr>
            <p:ph type="title"/>
          </p:nvPr>
        </p:nvSpPr>
        <p:spPr>
          <a:xfrm>
            <a:off x="203200" y="533400"/>
            <a:ext cx="10553032" cy="685800"/>
          </a:xfrm>
        </p:spPr>
        <p:txBody>
          <a:bodyPr/>
          <a:lstStyle/>
          <a:p>
            <a:r>
              <a:rPr lang="en-US"/>
              <a:t>Summary of OhioRISE Objectives</a:t>
            </a:r>
            <a:br>
              <a:rPr lang="en-US"/>
            </a:br>
            <a:r>
              <a:rPr lang="en-US" sz="2000" b="0">
                <a:solidFill>
                  <a:schemeClr val="tx2">
                    <a:lumMod val="60000"/>
                    <a:lumOff val="40000"/>
                  </a:schemeClr>
                </a:solidFill>
              </a:rPr>
              <a:t>Improve design, delivery, and timeliness of care coordination and supports kids need to thrive </a:t>
            </a:r>
            <a:endParaRPr lang="en-US">
              <a:solidFill>
                <a:schemeClr val="tx2">
                  <a:lumMod val="60000"/>
                  <a:lumOff val="40000"/>
                </a:schemeClr>
              </a:solidFill>
            </a:endParaRPr>
          </a:p>
        </p:txBody>
      </p:sp>
      <p:sp>
        <p:nvSpPr>
          <p:cNvPr id="68" name="Freeform 5">
            <a:extLst>
              <a:ext uri="{FF2B5EF4-FFF2-40B4-BE49-F238E27FC236}">
                <a16:creationId xmlns:a16="http://schemas.microsoft.com/office/drawing/2014/main" id="{1DE1FC6B-4C77-4EE8-BB95-89994EC6CBDB}"/>
              </a:ext>
            </a:extLst>
          </p:cNvPr>
          <p:cNvSpPr>
            <a:spLocks/>
          </p:cNvSpPr>
          <p:nvPr/>
        </p:nvSpPr>
        <p:spPr bwMode="auto">
          <a:xfrm>
            <a:off x="738055" y="1782189"/>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7">
            <a:extLst>
              <a:ext uri="{FF2B5EF4-FFF2-40B4-BE49-F238E27FC236}">
                <a16:creationId xmlns:a16="http://schemas.microsoft.com/office/drawing/2014/main" id="{2CB430FE-303D-4EEC-9DC2-412F41555232}"/>
              </a:ext>
            </a:extLst>
          </p:cNvPr>
          <p:cNvSpPr>
            <a:spLocks/>
          </p:cNvSpPr>
          <p:nvPr/>
        </p:nvSpPr>
        <p:spPr bwMode="auto">
          <a:xfrm>
            <a:off x="1804854" y="2018727"/>
            <a:ext cx="8645522" cy="715963"/>
          </a:xfrm>
          <a:prstGeom prst="homePlate">
            <a:avLst/>
          </a:pr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18">
            <a:extLst>
              <a:ext uri="{FF2B5EF4-FFF2-40B4-BE49-F238E27FC236}">
                <a16:creationId xmlns:a16="http://schemas.microsoft.com/office/drawing/2014/main" id="{11168516-AE17-4484-BD05-5CC1FB9FC352}"/>
              </a:ext>
            </a:extLst>
          </p:cNvPr>
          <p:cNvSpPr>
            <a:spLocks/>
          </p:cNvSpPr>
          <p:nvPr/>
        </p:nvSpPr>
        <p:spPr bwMode="auto">
          <a:xfrm>
            <a:off x="1527042" y="1782189"/>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12">
            <a:extLst>
              <a:ext uri="{FF2B5EF4-FFF2-40B4-BE49-F238E27FC236}">
                <a16:creationId xmlns:a16="http://schemas.microsoft.com/office/drawing/2014/main" id="{AEFB87E8-FCDB-42AE-9E6C-E8ABFD3BC325}"/>
              </a:ext>
            </a:extLst>
          </p:cNvPr>
          <p:cNvSpPr>
            <a:spLocks/>
          </p:cNvSpPr>
          <p:nvPr/>
        </p:nvSpPr>
        <p:spPr bwMode="auto">
          <a:xfrm>
            <a:off x="807558" y="1840926"/>
            <a:ext cx="674688" cy="674688"/>
          </a:xfrm>
          <a:custGeom>
            <a:avLst/>
            <a:gdLst>
              <a:gd name="T0" fmla="*/ 403 w 403"/>
              <a:gd name="T1" fmla="*/ 361 h 403"/>
              <a:gd name="T2" fmla="*/ 361 w 403"/>
              <a:gd name="T3" fmla="*/ 403 h 403"/>
              <a:gd name="T4" fmla="*/ 42 w 403"/>
              <a:gd name="T5" fmla="*/ 403 h 403"/>
              <a:gd name="T6" fmla="*/ 0 w 403"/>
              <a:gd name="T7" fmla="*/ 361 h 403"/>
              <a:gd name="T8" fmla="*/ 0 w 403"/>
              <a:gd name="T9" fmla="*/ 42 h 403"/>
              <a:gd name="T10" fmla="*/ 42 w 403"/>
              <a:gd name="T11" fmla="*/ 0 h 403"/>
              <a:gd name="T12" fmla="*/ 361 w 403"/>
              <a:gd name="T13" fmla="*/ 0 h 403"/>
              <a:gd name="T14" fmla="*/ 403 w 403"/>
              <a:gd name="T15" fmla="*/ 42 h 403"/>
              <a:gd name="T16" fmla="*/ 403 w 403"/>
              <a:gd name="T17" fmla="*/ 36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3">
                <a:moveTo>
                  <a:pt x="403" y="361"/>
                </a:moveTo>
                <a:cubicBezTo>
                  <a:pt x="403" y="384"/>
                  <a:pt x="385" y="403"/>
                  <a:pt x="361" y="403"/>
                </a:cubicBezTo>
                <a:cubicBezTo>
                  <a:pt x="42" y="403"/>
                  <a:pt x="42" y="403"/>
                  <a:pt x="42" y="403"/>
                </a:cubicBezTo>
                <a:cubicBezTo>
                  <a:pt x="19" y="403"/>
                  <a:pt x="0" y="384"/>
                  <a:pt x="0" y="361"/>
                </a:cubicBezTo>
                <a:cubicBezTo>
                  <a:pt x="0" y="42"/>
                  <a:pt x="0" y="42"/>
                  <a:pt x="0" y="42"/>
                </a:cubicBezTo>
                <a:cubicBezTo>
                  <a:pt x="0" y="18"/>
                  <a:pt x="19" y="0"/>
                  <a:pt x="42" y="0"/>
                </a:cubicBezTo>
                <a:cubicBezTo>
                  <a:pt x="361" y="0"/>
                  <a:pt x="361" y="0"/>
                  <a:pt x="361" y="0"/>
                </a:cubicBezTo>
                <a:cubicBezTo>
                  <a:pt x="385" y="0"/>
                  <a:pt x="403" y="18"/>
                  <a:pt x="403" y="42"/>
                </a:cubicBezTo>
                <a:lnTo>
                  <a:pt x="403"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Inhaltsplatzhalter 4">
            <a:extLst>
              <a:ext uri="{FF2B5EF4-FFF2-40B4-BE49-F238E27FC236}">
                <a16:creationId xmlns:a16="http://schemas.microsoft.com/office/drawing/2014/main" id="{2865F050-9000-4A2D-9FF0-9BB9AF0C4DFB}"/>
              </a:ext>
            </a:extLst>
          </p:cNvPr>
          <p:cNvSpPr txBox="1">
            <a:spLocks/>
          </p:cNvSpPr>
          <p:nvPr/>
        </p:nvSpPr>
        <p:spPr>
          <a:xfrm>
            <a:off x="2092498" y="2174257"/>
            <a:ext cx="8123961" cy="33855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200" b="1" i="0" u="none" strike="noStrike" kern="1200" cap="none" spc="0" normalizeH="0" baseline="0" noProof="0">
                <a:ln>
                  <a:noFill/>
                </a:ln>
                <a:solidFill>
                  <a:prstClr val="white"/>
                </a:solidFill>
                <a:effectLst/>
                <a:uLnTx/>
                <a:uFillTx/>
                <a:latin typeface="Calibri"/>
                <a:ea typeface="Arial" charset="0"/>
                <a:cs typeface="Arial" charset="0"/>
              </a:rPr>
              <a:t>Prevent custody relinquishment and better serve multisystem youth  </a:t>
            </a:r>
          </a:p>
        </p:txBody>
      </p:sp>
      <p:pic>
        <p:nvPicPr>
          <p:cNvPr id="107" name="Graphic 106" descr="Child with balloon with solid fill">
            <a:extLst>
              <a:ext uri="{FF2B5EF4-FFF2-40B4-BE49-F238E27FC236}">
                <a16:creationId xmlns:a16="http://schemas.microsoft.com/office/drawing/2014/main" id="{79FC7606-9490-434C-A8D6-D924482B44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4890" y="1867373"/>
            <a:ext cx="586361" cy="586361"/>
          </a:xfrm>
          <a:prstGeom prst="rect">
            <a:avLst/>
          </a:prstGeom>
        </p:spPr>
      </p:pic>
      <p:sp>
        <p:nvSpPr>
          <p:cNvPr id="109" name="Freeform 5">
            <a:extLst>
              <a:ext uri="{FF2B5EF4-FFF2-40B4-BE49-F238E27FC236}">
                <a16:creationId xmlns:a16="http://schemas.microsoft.com/office/drawing/2014/main" id="{AC7E74ED-DC11-4C30-81AF-EAF37FB2E18A}"/>
              </a:ext>
            </a:extLst>
          </p:cNvPr>
          <p:cNvSpPr>
            <a:spLocks/>
          </p:cNvSpPr>
          <p:nvPr/>
        </p:nvSpPr>
        <p:spPr bwMode="auto">
          <a:xfrm>
            <a:off x="738055" y="2632983"/>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8CB7E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7">
            <a:extLst>
              <a:ext uri="{FF2B5EF4-FFF2-40B4-BE49-F238E27FC236}">
                <a16:creationId xmlns:a16="http://schemas.microsoft.com/office/drawing/2014/main" id="{7BCC57B2-84FD-4F2F-B2D1-CFE637466493}"/>
              </a:ext>
            </a:extLst>
          </p:cNvPr>
          <p:cNvSpPr>
            <a:spLocks/>
          </p:cNvSpPr>
          <p:nvPr/>
        </p:nvSpPr>
        <p:spPr bwMode="auto">
          <a:xfrm>
            <a:off x="1804854" y="2869521"/>
            <a:ext cx="9251577" cy="715963"/>
          </a:xfrm>
          <a:prstGeom prst="homePlate">
            <a:avLst/>
          </a:prstGeom>
          <a:solidFill>
            <a:srgbClr val="8CB7E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Freeform 18">
            <a:extLst>
              <a:ext uri="{FF2B5EF4-FFF2-40B4-BE49-F238E27FC236}">
                <a16:creationId xmlns:a16="http://schemas.microsoft.com/office/drawing/2014/main" id="{194D63FF-F2EB-4DEC-A8CB-FD1148A3F0EF}"/>
              </a:ext>
            </a:extLst>
          </p:cNvPr>
          <p:cNvSpPr>
            <a:spLocks/>
          </p:cNvSpPr>
          <p:nvPr/>
        </p:nvSpPr>
        <p:spPr bwMode="auto">
          <a:xfrm>
            <a:off x="1527042" y="2632983"/>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558ED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12">
            <a:extLst>
              <a:ext uri="{FF2B5EF4-FFF2-40B4-BE49-F238E27FC236}">
                <a16:creationId xmlns:a16="http://schemas.microsoft.com/office/drawing/2014/main" id="{4E74B2F0-6175-4EEF-8A78-DC985CBD15A6}"/>
              </a:ext>
            </a:extLst>
          </p:cNvPr>
          <p:cNvSpPr>
            <a:spLocks/>
          </p:cNvSpPr>
          <p:nvPr/>
        </p:nvSpPr>
        <p:spPr bwMode="auto">
          <a:xfrm>
            <a:off x="807558" y="2691720"/>
            <a:ext cx="674688" cy="674688"/>
          </a:xfrm>
          <a:custGeom>
            <a:avLst/>
            <a:gdLst>
              <a:gd name="T0" fmla="*/ 403 w 403"/>
              <a:gd name="T1" fmla="*/ 361 h 403"/>
              <a:gd name="T2" fmla="*/ 361 w 403"/>
              <a:gd name="T3" fmla="*/ 403 h 403"/>
              <a:gd name="T4" fmla="*/ 42 w 403"/>
              <a:gd name="T5" fmla="*/ 403 h 403"/>
              <a:gd name="T6" fmla="*/ 0 w 403"/>
              <a:gd name="T7" fmla="*/ 361 h 403"/>
              <a:gd name="T8" fmla="*/ 0 w 403"/>
              <a:gd name="T9" fmla="*/ 42 h 403"/>
              <a:gd name="T10" fmla="*/ 42 w 403"/>
              <a:gd name="T11" fmla="*/ 0 h 403"/>
              <a:gd name="T12" fmla="*/ 361 w 403"/>
              <a:gd name="T13" fmla="*/ 0 h 403"/>
              <a:gd name="T14" fmla="*/ 403 w 403"/>
              <a:gd name="T15" fmla="*/ 42 h 403"/>
              <a:gd name="T16" fmla="*/ 403 w 403"/>
              <a:gd name="T17" fmla="*/ 36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3">
                <a:moveTo>
                  <a:pt x="403" y="361"/>
                </a:moveTo>
                <a:cubicBezTo>
                  <a:pt x="403" y="384"/>
                  <a:pt x="385" y="403"/>
                  <a:pt x="361" y="403"/>
                </a:cubicBezTo>
                <a:cubicBezTo>
                  <a:pt x="42" y="403"/>
                  <a:pt x="42" y="403"/>
                  <a:pt x="42" y="403"/>
                </a:cubicBezTo>
                <a:cubicBezTo>
                  <a:pt x="19" y="403"/>
                  <a:pt x="0" y="384"/>
                  <a:pt x="0" y="361"/>
                </a:cubicBezTo>
                <a:cubicBezTo>
                  <a:pt x="0" y="42"/>
                  <a:pt x="0" y="42"/>
                  <a:pt x="0" y="42"/>
                </a:cubicBezTo>
                <a:cubicBezTo>
                  <a:pt x="0" y="18"/>
                  <a:pt x="19" y="0"/>
                  <a:pt x="42" y="0"/>
                </a:cubicBezTo>
                <a:cubicBezTo>
                  <a:pt x="361" y="0"/>
                  <a:pt x="361" y="0"/>
                  <a:pt x="361" y="0"/>
                </a:cubicBezTo>
                <a:cubicBezTo>
                  <a:pt x="385" y="0"/>
                  <a:pt x="403" y="18"/>
                  <a:pt x="403" y="42"/>
                </a:cubicBezTo>
                <a:lnTo>
                  <a:pt x="403"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Inhaltsplatzhalter 4">
            <a:extLst>
              <a:ext uri="{FF2B5EF4-FFF2-40B4-BE49-F238E27FC236}">
                <a16:creationId xmlns:a16="http://schemas.microsoft.com/office/drawing/2014/main" id="{B6AA65FD-8475-4006-B817-04F56BAC85E6}"/>
              </a:ext>
            </a:extLst>
          </p:cNvPr>
          <p:cNvSpPr txBox="1">
            <a:spLocks/>
          </p:cNvSpPr>
          <p:nvPr/>
        </p:nvSpPr>
        <p:spPr>
          <a:xfrm>
            <a:off x="2092498" y="3074021"/>
            <a:ext cx="8963933" cy="33855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200" b="1" i="0" u="none" strike="noStrike" kern="1200" cap="none" spc="0" normalizeH="0" baseline="0" noProof="0">
                <a:ln>
                  <a:noFill/>
                </a:ln>
                <a:solidFill>
                  <a:prstClr val="white"/>
                </a:solidFill>
                <a:effectLst/>
                <a:uLnTx/>
                <a:uFillTx/>
                <a:latin typeface="Calibri"/>
                <a:ea typeface="Arial" charset="0"/>
                <a:cs typeface="Arial" charset="0"/>
              </a:rPr>
              <a:t>Add more intensive in-home and community-based services and supports</a:t>
            </a:r>
          </a:p>
        </p:txBody>
      </p:sp>
      <p:sp>
        <p:nvSpPr>
          <p:cNvPr id="131" name="Freeform 5">
            <a:extLst>
              <a:ext uri="{FF2B5EF4-FFF2-40B4-BE49-F238E27FC236}">
                <a16:creationId xmlns:a16="http://schemas.microsoft.com/office/drawing/2014/main" id="{B7C75B8F-D330-472B-843F-073F50C6F33C}"/>
              </a:ext>
            </a:extLst>
          </p:cNvPr>
          <p:cNvSpPr>
            <a:spLocks/>
          </p:cNvSpPr>
          <p:nvPr/>
        </p:nvSpPr>
        <p:spPr bwMode="auto">
          <a:xfrm>
            <a:off x="759880" y="3511414"/>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2" name="Freeform 7">
            <a:extLst>
              <a:ext uri="{FF2B5EF4-FFF2-40B4-BE49-F238E27FC236}">
                <a16:creationId xmlns:a16="http://schemas.microsoft.com/office/drawing/2014/main" id="{5B19DFD7-BBAD-4267-ABE6-1C859085129E}"/>
              </a:ext>
            </a:extLst>
          </p:cNvPr>
          <p:cNvSpPr>
            <a:spLocks/>
          </p:cNvSpPr>
          <p:nvPr/>
        </p:nvSpPr>
        <p:spPr bwMode="auto">
          <a:xfrm>
            <a:off x="1826679" y="3747952"/>
            <a:ext cx="8389780" cy="715963"/>
          </a:xfrm>
          <a:prstGeom prst="homePlate">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Freeform 18">
            <a:extLst>
              <a:ext uri="{FF2B5EF4-FFF2-40B4-BE49-F238E27FC236}">
                <a16:creationId xmlns:a16="http://schemas.microsoft.com/office/drawing/2014/main" id="{107DD81F-399C-4F21-9C12-B63DB01F6A0D}"/>
              </a:ext>
            </a:extLst>
          </p:cNvPr>
          <p:cNvSpPr>
            <a:spLocks/>
          </p:cNvSpPr>
          <p:nvPr/>
        </p:nvSpPr>
        <p:spPr bwMode="auto">
          <a:xfrm>
            <a:off x="1548867" y="3511414"/>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Freeform 12">
            <a:extLst>
              <a:ext uri="{FF2B5EF4-FFF2-40B4-BE49-F238E27FC236}">
                <a16:creationId xmlns:a16="http://schemas.microsoft.com/office/drawing/2014/main" id="{B892B6FD-A5FC-4B02-9BC2-E55ACDAB4386}"/>
              </a:ext>
            </a:extLst>
          </p:cNvPr>
          <p:cNvSpPr>
            <a:spLocks/>
          </p:cNvSpPr>
          <p:nvPr/>
        </p:nvSpPr>
        <p:spPr bwMode="auto">
          <a:xfrm>
            <a:off x="829383" y="3570151"/>
            <a:ext cx="674688" cy="674688"/>
          </a:xfrm>
          <a:custGeom>
            <a:avLst/>
            <a:gdLst>
              <a:gd name="T0" fmla="*/ 403 w 403"/>
              <a:gd name="T1" fmla="*/ 361 h 403"/>
              <a:gd name="T2" fmla="*/ 361 w 403"/>
              <a:gd name="T3" fmla="*/ 403 h 403"/>
              <a:gd name="T4" fmla="*/ 42 w 403"/>
              <a:gd name="T5" fmla="*/ 403 h 403"/>
              <a:gd name="T6" fmla="*/ 0 w 403"/>
              <a:gd name="T7" fmla="*/ 361 h 403"/>
              <a:gd name="T8" fmla="*/ 0 w 403"/>
              <a:gd name="T9" fmla="*/ 42 h 403"/>
              <a:gd name="T10" fmla="*/ 42 w 403"/>
              <a:gd name="T11" fmla="*/ 0 h 403"/>
              <a:gd name="T12" fmla="*/ 361 w 403"/>
              <a:gd name="T13" fmla="*/ 0 h 403"/>
              <a:gd name="T14" fmla="*/ 403 w 403"/>
              <a:gd name="T15" fmla="*/ 42 h 403"/>
              <a:gd name="T16" fmla="*/ 403 w 403"/>
              <a:gd name="T17" fmla="*/ 36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3">
                <a:moveTo>
                  <a:pt x="403" y="361"/>
                </a:moveTo>
                <a:cubicBezTo>
                  <a:pt x="403" y="384"/>
                  <a:pt x="385" y="403"/>
                  <a:pt x="361" y="403"/>
                </a:cubicBezTo>
                <a:cubicBezTo>
                  <a:pt x="42" y="403"/>
                  <a:pt x="42" y="403"/>
                  <a:pt x="42" y="403"/>
                </a:cubicBezTo>
                <a:cubicBezTo>
                  <a:pt x="19" y="403"/>
                  <a:pt x="0" y="384"/>
                  <a:pt x="0" y="361"/>
                </a:cubicBezTo>
                <a:cubicBezTo>
                  <a:pt x="0" y="42"/>
                  <a:pt x="0" y="42"/>
                  <a:pt x="0" y="42"/>
                </a:cubicBezTo>
                <a:cubicBezTo>
                  <a:pt x="0" y="18"/>
                  <a:pt x="19" y="0"/>
                  <a:pt x="42" y="0"/>
                </a:cubicBezTo>
                <a:cubicBezTo>
                  <a:pt x="361" y="0"/>
                  <a:pt x="361" y="0"/>
                  <a:pt x="361" y="0"/>
                </a:cubicBezTo>
                <a:cubicBezTo>
                  <a:pt x="385" y="0"/>
                  <a:pt x="403" y="18"/>
                  <a:pt x="403" y="42"/>
                </a:cubicBezTo>
                <a:lnTo>
                  <a:pt x="403"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Inhaltsplatzhalter 4">
            <a:extLst>
              <a:ext uri="{FF2B5EF4-FFF2-40B4-BE49-F238E27FC236}">
                <a16:creationId xmlns:a16="http://schemas.microsoft.com/office/drawing/2014/main" id="{0F6DCAA8-34DC-4EA5-9542-FC66A95973A3}"/>
              </a:ext>
            </a:extLst>
          </p:cNvPr>
          <p:cNvSpPr txBox="1">
            <a:spLocks/>
          </p:cNvSpPr>
          <p:nvPr/>
        </p:nvSpPr>
        <p:spPr>
          <a:xfrm>
            <a:off x="2092498" y="3952452"/>
            <a:ext cx="8007003" cy="33855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200" b="1" i="0" u="none" strike="noStrike" kern="1200" cap="none" spc="0" normalizeH="0" baseline="0" noProof="0">
                <a:ln>
                  <a:noFill/>
                </a:ln>
                <a:solidFill>
                  <a:prstClr val="white"/>
                </a:solidFill>
                <a:effectLst/>
                <a:uLnTx/>
                <a:uFillTx/>
                <a:latin typeface="Calibri"/>
                <a:ea typeface="Arial" charset="0"/>
                <a:cs typeface="Arial" charset="0"/>
              </a:rPr>
              <a:t>Family and youth are at the center, with voice and choice prioritized </a:t>
            </a:r>
          </a:p>
        </p:txBody>
      </p:sp>
      <p:pic>
        <p:nvPicPr>
          <p:cNvPr id="150" name="Graphic 149" descr="Neighborhood with solid fill">
            <a:extLst>
              <a:ext uri="{FF2B5EF4-FFF2-40B4-BE49-F238E27FC236}">
                <a16:creationId xmlns:a16="http://schemas.microsoft.com/office/drawing/2014/main" id="{7574477A-97FF-4503-800B-7712DEEE2B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4686" y="2718063"/>
            <a:ext cx="615725" cy="615725"/>
          </a:xfrm>
          <a:prstGeom prst="rect">
            <a:avLst/>
          </a:prstGeom>
        </p:spPr>
      </p:pic>
      <p:pic>
        <p:nvPicPr>
          <p:cNvPr id="38" name="Graphic 37" descr="Family with boy with solid fill">
            <a:extLst>
              <a:ext uri="{FF2B5EF4-FFF2-40B4-BE49-F238E27FC236}">
                <a16:creationId xmlns:a16="http://schemas.microsoft.com/office/drawing/2014/main" id="{DA3E6281-CD40-46E3-BB47-30FD67924E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9328" y="3613454"/>
            <a:ext cx="608952" cy="608952"/>
          </a:xfrm>
          <a:prstGeom prst="rect">
            <a:avLst/>
          </a:prstGeom>
        </p:spPr>
      </p:pic>
      <p:sp>
        <p:nvSpPr>
          <p:cNvPr id="137" name="Freeform 5">
            <a:extLst>
              <a:ext uri="{FF2B5EF4-FFF2-40B4-BE49-F238E27FC236}">
                <a16:creationId xmlns:a16="http://schemas.microsoft.com/office/drawing/2014/main" id="{38831AEE-3D32-47BD-BE5B-C59AF5267408}"/>
              </a:ext>
            </a:extLst>
          </p:cNvPr>
          <p:cNvSpPr>
            <a:spLocks/>
          </p:cNvSpPr>
          <p:nvPr/>
        </p:nvSpPr>
        <p:spPr bwMode="auto">
          <a:xfrm>
            <a:off x="759880" y="5281031"/>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Freeform 7">
            <a:extLst>
              <a:ext uri="{FF2B5EF4-FFF2-40B4-BE49-F238E27FC236}">
                <a16:creationId xmlns:a16="http://schemas.microsoft.com/office/drawing/2014/main" id="{32FC92F7-EC20-4D3D-922C-87D7EF6174A8}"/>
              </a:ext>
            </a:extLst>
          </p:cNvPr>
          <p:cNvSpPr>
            <a:spLocks/>
          </p:cNvSpPr>
          <p:nvPr/>
        </p:nvSpPr>
        <p:spPr bwMode="auto">
          <a:xfrm>
            <a:off x="1817711" y="5517568"/>
            <a:ext cx="6111638" cy="715963"/>
          </a:xfrm>
          <a:prstGeom prst="homePlate">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9" name="Freeform 18">
            <a:extLst>
              <a:ext uri="{FF2B5EF4-FFF2-40B4-BE49-F238E27FC236}">
                <a16:creationId xmlns:a16="http://schemas.microsoft.com/office/drawing/2014/main" id="{9D0A519E-D095-4FA4-AFF8-2D6C81510720}"/>
              </a:ext>
            </a:extLst>
          </p:cNvPr>
          <p:cNvSpPr>
            <a:spLocks/>
          </p:cNvSpPr>
          <p:nvPr/>
        </p:nvSpPr>
        <p:spPr bwMode="auto">
          <a:xfrm>
            <a:off x="1548867" y="5281031"/>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Freeform 12">
            <a:extLst>
              <a:ext uri="{FF2B5EF4-FFF2-40B4-BE49-F238E27FC236}">
                <a16:creationId xmlns:a16="http://schemas.microsoft.com/office/drawing/2014/main" id="{2ED7C6DE-0D41-4FBE-BE39-A68174CA7E5D}"/>
              </a:ext>
            </a:extLst>
          </p:cNvPr>
          <p:cNvSpPr>
            <a:spLocks/>
          </p:cNvSpPr>
          <p:nvPr/>
        </p:nvSpPr>
        <p:spPr bwMode="auto">
          <a:xfrm>
            <a:off x="829383" y="5339768"/>
            <a:ext cx="674688" cy="674688"/>
          </a:xfrm>
          <a:custGeom>
            <a:avLst/>
            <a:gdLst>
              <a:gd name="T0" fmla="*/ 403 w 403"/>
              <a:gd name="T1" fmla="*/ 361 h 403"/>
              <a:gd name="T2" fmla="*/ 361 w 403"/>
              <a:gd name="T3" fmla="*/ 403 h 403"/>
              <a:gd name="T4" fmla="*/ 42 w 403"/>
              <a:gd name="T5" fmla="*/ 403 h 403"/>
              <a:gd name="T6" fmla="*/ 0 w 403"/>
              <a:gd name="T7" fmla="*/ 361 h 403"/>
              <a:gd name="T8" fmla="*/ 0 w 403"/>
              <a:gd name="T9" fmla="*/ 42 h 403"/>
              <a:gd name="T10" fmla="*/ 42 w 403"/>
              <a:gd name="T11" fmla="*/ 0 h 403"/>
              <a:gd name="T12" fmla="*/ 361 w 403"/>
              <a:gd name="T13" fmla="*/ 0 h 403"/>
              <a:gd name="T14" fmla="*/ 403 w 403"/>
              <a:gd name="T15" fmla="*/ 42 h 403"/>
              <a:gd name="T16" fmla="*/ 403 w 403"/>
              <a:gd name="T17" fmla="*/ 36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3">
                <a:moveTo>
                  <a:pt x="403" y="361"/>
                </a:moveTo>
                <a:cubicBezTo>
                  <a:pt x="403" y="384"/>
                  <a:pt x="385" y="403"/>
                  <a:pt x="361" y="403"/>
                </a:cubicBezTo>
                <a:cubicBezTo>
                  <a:pt x="42" y="403"/>
                  <a:pt x="42" y="403"/>
                  <a:pt x="42" y="403"/>
                </a:cubicBezTo>
                <a:cubicBezTo>
                  <a:pt x="19" y="403"/>
                  <a:pt x="0" y="384"/>
                  <a:pt x="0" y="361"/>
                </a:cubicBezTo>
                <a:cubicBezTo>
                  <a:pt x="0" y="42"/>
                  <a:pt x="0" y="42"/>
                  <a:pt x="0" y="42"/>
                </a:cubicBezTo>
                <a:cubicBezTo>
                  <a:pt x="0" y="18"/>
                  <a:pt x="19" y="0"/>
                  <a:pt x="42" y="0"/>
                </a:cubicBezTo>
                <a:cubicBezTo>
                  <a:pt x="361" y="0"/>
                  <a:pt x="361" y="0"/>
                  <a:pt x="361" y="0"/>
                </a:cubicBezTo>
                <a:cubicBezTo>
                  <a:pt x="385" y="0"/>
                  <a:pt x="403" y="18"/>
                  <a:pt x="403" y="42"/>
                </a:cubicBezTo>
                <a:lnTo>
                  <a:pt x="403"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Inhaltsplatzhalter 4">
            <a:extLst>
              <a:ext uri="{FF2B5EF4-FFF2-40B4-BE49-F238E27FC236}">
                <a16:creationId xmlns:a16="http://schemas.microsoft.com/office/drawing/2014/main" id="{AAB66AF7-C884-496B-A324-950D68C77868}"/>
              </a:ext>
            </a:extLst>
          </p:cNvPr>
          <p:cNvSpPr txBox="1">
            <a:spLocks/>
          </p:cNvSpPr>
          <p:nvPr/>
        </p:nvSpPr>
        <p:spPr>
          <a:xfrm>
            <a:off x="2092499" y="5722069"/>
            <a:ext cx="3494276" cy="33855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200" b="1" i="0" u="none" strike="noStrike" kern="1200" cap="none" spc="0" normalizeH="0" baseline="0" noProof="0">
                <a:ln>
                  <a:noFill/>
                </a:ln>
                <a:solidFill>
                  <a:prstClr val="white"/>
                </a:solidFill>
                <a:effectLst/>
                <a:uLnTx/>
                <a:uFillTx/>
                <a:latin typeface="Calibri"/>
                <a:ea typeface="Arial" charset="0"/>
                <a:cs typeface="Arial" charset="0"/>
              </a:rPr>
              <a:t>Shared governance model</a:t>
            </a:r>
          </a:p>
        </p:txBody>
      </p:sp>
      <p:pic>
        <p:nvPicPr>
          <p:cNvPr id="39" name="Graphic 38" descr="Social network with solid fill">
            <a:extLst>
              <a:ext uri="{FF2B5EF4-FFF2-40B4-BE49-F238E27FC236}">
                <a16:creationId xmlns:a16="http://schemas.microsoft.com/office/drawing/2014/main" id="{B9E6F702-93CA-4DD5-9396-930B5A4FDEF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5940" y="5281703"/>
            <a:ext cx="742927" cy="742927"/>
          </a:xfrm>
          <a:prstGeom prst="rect">
            <a:avLst/>
          </a:prstGeom>
        </p:spPr>
      </p:pic>
      <p:sp>
        <p:nvSpPr>
          <p:cNvPr id="144" name="Freeform 5">
            <a:extLst>
              <a:ext uri="{FF2B5EF4-FFF2-40B4-BE49-F238E27FC236}">
                <a16:creationId xmlns:a16="http://schemas.microsoft.com/office/drawing/2014/main" id="{5EF9A509-3681-4710-B9AA-60BD85568F5E}"/>
              </a:ext>
            </a:extLst>
          </p:cNvPr>
          <p:cNvSpPr>
            <a:spLocks/>
          </p:cNvSpPr>
          <p:nvPr/>
        </p:nvSpPr>
        <p:spPr bwMode="auto">
          <a:xfrm>
            <a:off x="745379" y="4408579"/>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Freeform 7">
            <a:extLst>
              <a:ext uri="{FF2B5EF4-FFF2-40B4-BE49-F238E27FC236}">
                <a16:creationId xmlns:a16="http://schemas.microsoft.com/office/drawing/2014/main" id="{304C228A-88A6-4AF4-96CF-C2DC57E51437}"/>
              </a:ext>
            </a:extLst>
          </p:cNvPr>
          <p:cNvSpPr>
            <a:spLocks/>
          </p:cNvSpPr>
          <p:nvPr/>
        </p:nvSpPr>
        <p:spPr bwMode="auto">
          <a:xfrm>
            <a:off x="1768962" y="4622012"/>
            <a:ext cx="7469505" cy="715963"/>
          </a:xfrm>
          <a:prstGeom prst="homePlate">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Freeform 18">
            <a:extLst>
              <a:ext uri="{FF2B5EF4-FFF2-40B4-BE49-F238E27FC236}">
                <a16:creationId xmlns:a16="http://schemas.microsoft.com/office/drawing/2014/main" id="{143F703E-65BE-40DE-9855-5C1ECC639D34}"/>
              </a:ext>
            </a:extLst>
          </p:cNvPr>
          <p:cNvSpPr>
            <a:spLocks/>
          </p:cNvSpPr>
          <p:nvPr/>
        </p:nvSpPr>
        <p:spPr bwMode="auto">
          <a:xfrm>
            <a:off x="1534035" y="4396108"/>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59595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Freeform 12">
            <a:extLst>
              <a:ext uri="{FF2B5EF4-FFF2-40B4-BE49-F238E27FC236}">
                <a16:creationId xmlns:a16="http://schemas.microsoft.com/office/drawing/2014/main" id="{AE349E3C-5DAF-4903-ADA9-E516DA85A085}"/>
              </a:ext>
            </a:extLst>
          </p:cNvPr>
          <p:cNvSpPr>
            <a:spLocks/>
          </p:cNvSpPr>
          <p:nvPr/>
        </p:nvSpPr>
        <p:spPr bwMode="auto">
          <a:xfrm>
            <a:off x="814882" y="4456683"/>
            <a:ext cx="674688" cy="674688"/>
          </a:xfrm>
          <a:custGeom>
            <a:avLst/>
            <a:gdLst>
              <a:gd name="T0" fmla="*/ 403 w 403"/>
              <a:gd name="T1" fmla="*/ 361 h 403"/>
              <a:gd name="T2" fmla="*/ 361 w 403"/>
              <a:gd name="T3" fmla="*/ 403 h 403"/>
              <a:gd name="T4" fmla="*/ 42 w 403"/>
              <a:gd name="T5" fmla="*/ 403 h 403"/>
              <a:gd name="T6" fmla="*/ 0 w 403"/>
              <a:gd name="T7" fmla="*/ 361 h 403"/>
              <a:gd name="T8" fmla="*/ 0 w 403"/>
              <a:gd name="T9" fmla="*/ 42 h 403"/>
              <a:gd name="T10" fmla="*/ 42 w 403"/>
              <a:gd name="T11" fmla="*/ 0 h 403"/>
              <a:gd name="T12" fmla="*/ 361 w 403"/>
              <a:gd name="T13" fmla="*/ 0 h 403"/>
              <a:gd name="T14" fmla="*/ 403 w 403"/>
              <a:gd name="T15" fmla="*/ 42 h 403"/>
              <a:gd name="T16" fmla="*/ 403 w 403"/>
              <a:gd name="T17" fmla="*/ 36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3">
                <a:moveTo>
                  <a:pt x="403" y="361"/>
                </a:moveTo>
                <a:cubicBezTo>
                  <a:pt x="403" y="384"/>
                  <a:pt x="385" y="403"/>
                  <a:pt x="361" y="403"/>
                </a:cubicBezTo>
                <a:cubicBezTo>
                  <a:pt x="42" y="403"/>
                  <a:pt x="42" y="403"/>
                  <a:pt x="42" y="403"/>
                </a:cubicBezTo>
                <a:cubicBezTo>
                  <a:pt x="19" y="403"/>
                  <a:pt x="0" y="384"/>
                  <a:pt x="0" y="361"/>
                </a:cubicBezTo>
                <a:cubicBezTo>
                  <a:pt x="0" y="42"/>
                  <a:pt x="0" y="42"/>
                  <a:pt x="0" y="42"/>
                </a:cubicBezTo>
                <a:cubicBezTo>
                  <a:pt x="0" y="18"/>
                  <a:pt x="19" y="0"/>
                  <a:pt x="42" y="0"/>
                </a:cubicBezTo>
                <a:cubicBezTo>
                  <a:pt x="361" y="0"/>
                  <a:pt x="361" y="0"/>
                  <a:pt x="361" y="0"/>
                </a:cubicBezTo>
                <a:cubicBezTo>
                  <a:pt x="385" y="0"/>
                  <a:pt x="403" y="18"/>
                  <a:pt x="403" y="42"/>
                </a:cubicBezTo>
                <a:lnTo>
                  <a:pt x="403"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Inhaltsplatzhalter 4">
            <a:extLst>
              <a:ext uri="{FF2B5EF4-FFF2-40B4-BE49-F238E27FC236}">
                <a16:creationId xmlns:a16="http://schemas.microsoft.com/office/drawing/2014/main" id="{AB3C0913-0443-4A44-B5CC-B50F236AB6C6}"/>
              </a:ext>
            </a:extLst>
          </p:cNvPr>
          <p:cNvSpPr txBox="1">
            <a:spLocks/>
          </p:cNvSpPr>
          <p:nvPr/>
        </p:nvSpPr>
        <p:spPr>
          <a:xfrm>
            <a:off x="2068052" y="4838984"/>
            <a:ext cx="6919933" cy="33855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200" b="1" i="0" u="none" strike="noStrike" kern="1200" cap="none" spc="0" normalizeH="0" baseline="0" noProof="0">
                <a:ln>
                  <a:noFill/>
                </a:ln>
                <a:solidFill>
                  <a:prstClr val="white"/>
                </a:solidFill>
                <a:effectLst/>
                <a:uLnTx/>
                <a:uFillTx/>
                <a:latin typeface="Calibri"/>
                <a:ea typeface="Arial" charset="0"/>
                <a:cs typeface="Arial" charset="0"/>
              </a:rPr>
              <a:t>Stakeholder engagement, transparency, and accountability</a:t>
            </a:r>
          </a:p>
        </p:txBody>
      </p:sp>
      <p:pic>
        <p:nvPicPr>
          <p:cNvPr id="40" name="Graphic 39" descr="Group brainstorm with solid fill">
            <a:extLst>
              <a:ext uri="{FF2B5EF4-FFF2-40B4-BE49-F238E27FC236}">
                <a16:creationId xmlns:a16="http://schemas.microsoft.com/office/drawing/2014/main" id="{979E212A-7027-4151-9FA7-B39FF03241F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0240" y="4463532"/>
            <a:ext cx="659402" cy="659402"/>
          </a:xfrm>
          <a:prstGeom prst="rect">
            <a:avLst/>
          </a:prstGeom>
        </p:spPr>
      </p:pic>
      <p:sp>
        <p:nvSpPr>
          <p:cNvPr id="2" name="Slide Number Placeholder 3">
            <a:extLst>
              <a:ext uri="{FF2B5EF4-FFF2-40B4-BE49-F238E27FC236}">
                <a16:creationId xmlns:a16="http://schemas.microsoft.com/office/drawing/2014/main" id="{8C0606E1-BA6F-9ECF-C5A1-5D12C5A8579D}"/>
              </a:ext>
            </a:extLst>
          </p:cNvPr>
          <p:cNvSpPr>
            <a:spLocks noGrp="1"/>
          </p:cNvSpPr>
          <p:nvPr>
            <p:ph type="sldNum" sz="quarter" idx="12"/>
          </p:nvPr>
        </p:nvSpPr>
        <p:spPr>
          <a:xfrm>
            <a:off x="9042400" y="635635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247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988E4D-3B6B-1C69-5E29-0BE0751CC8A7}"/>
              </a:ext>
            </a:extLst>
          </p:cNvPr>
          <p:cNvPicPr>
            <a:picLocks noChangeAspect="1"/>
          </p:cNvPicPr>
          <p:nvPr/>
        </p:nvPicPr>
        <p:blipFill>
          <a:blip r:embed="rId2"/>
          <a:stretch>
            <a:fillRect/>
          </a:stretch>
        </p:blipFill>
        <p:spPr>
          <a:xfrm>
            <a:off x="1615250" y="666364"/>
            <a:ext cx="5115639" cy="2762636"/>
          </a:xfrm>
          <a:prstGeom prst="rect">
            <a:avLst/>
          </a:prstGeom>
        </p:spPr>
      </p:pic>
      <p:pic>
        <p:nvPicPr>
          <p:cNvPr id="7" name="Picture 6">
            <a:extLst>
              <a:ext uri="{FF2B5EF4-FFF2-40B4-BE49-F238E27FC236}">
                <a16:creationId xmlns:a16="http://schemas.microsoft.com/office/drawing/2014/main" id="{55CE4E7A-71C1-BE50-5161-78626D68FEAD}"/>
              </a:ext>
            </a:extLst>
          </p:cNvPr>
          <p:cNvPicPr>
            <a:picLocks noChangeAspect="1"/>
          </p:cNvPicPr>
          <p:nvPr/>
        </p:nvPicPr>
        <p:blipFill>
          <a:blip r:embed="rId3"/>
          <a:stretch>
            <a:fillRect/>
          </a:stretch>
        </p:blipFill>
        <p:spPr>
          <a:xfrm>
            <a:off x="5460808" y="3028895"/>
            <a:ext cx="5430008" cy="3162741"/>
          </a:xfrm>
          <a:prstGeom prst="rect">
            <a:avLst/>
          </a:prstGeom>
        </p:spPr>
      </p:pic>
      <p:pic>
        <p:nvPicPr>
          <p:cNvPr id="3" name="Picture 2">
            <a:extLst>
              <a:ext uri="{FF2B5EF4-FFF2-40B4-BE49-F238E27FC236}">
                <a16:creationId xmlns:a16="http://schemas.microsoft.com/office/drawing/2014/main" id="{07CAA355-E91A-FC6D-B2C2-9C80F4440EFF}"/>
              </a:ext>
            </a:extLst>
          </p:cNvPr>
          <p:cNvPicPr>
            <a:picLocks noChangeAspect="1"/>
          </p:cNvPicPr>
          <p:nvPr/>
        </p:nvPicPr>
        <p:blipFill>
          <a:blip r:embed="rId4"/>
          <a:stretch>
            <a:fillRect/>
          </a:stretch>
        </p:blipFill>
        <p:spPr>
          <a:xfrm>
            <a:off x="154745" y="5156214"/>
            <a:ext cx="2016519" cy="1256934"/>
          </a:xfrm>
          <a:prstGeom prst="rect">
            <a:avLst/>
          </a:prstGeom>
        </p:spPr>
      </p:pic>
    </p:spTree>
    <p:extLst>
      <p:ext uri="{BB962C8B-B14F-4D97-AF65-F5344CB8AC3E}">
        <p14:creationId xmlns:p14="http://schemas.microsoft.com/office/powerpoint/2010/main" val="44143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24929-DE7B-9E93-EBDA-C94DF129752B}"/>
              </a:ext>
            </a:extLst>
          </p:cNvPr>
          <p:cNvSpPr/>
          <p:nvPr/>
        </p:nvSpPr>
        <p:spPr>
          <a:xfrm>
            <a:off x="0" y="2419867"/>
            <a:ext cx="12192000" cy="1555735"/>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400" y="2854834"/>
            <a:ext cx="11785600" cy="685800"/>
          </a:xfrm>
        </p:spPr>
        <p:txBody>
          <a:bodyPr/>
          <a:lstStyle/>
          <a:p>
            <a:r>
              <a:rPr lang="en-US" dirty="0">
                <a:solidFill>
                  <a:schemeClr val="bg1">
                    <a:lumMod val="95000"/>
                  </a:schemeClr>
                </a:solidFill>
              </a:rPr>
              <a:t>BUDGET AND OTHER BH RELATED POLICY</a:t>
            </a:r>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736966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5F4510-5E5F-4BF9-850A-A8C017DC41D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5" name="Title 4">
            <a:extLst>
              <a:ext uri="{FF2B5EF4-FFF2-40B4-BE49-F238E27FC236}">
                <a16:creationId xmlns:a16="http://schemas.microsoft.com/office/drawing/2014/main" id="{6350EEEE-D2EC-4A40-9DFE-F19EF8860002}"/>
              </a:ext>
            </a:extLst>
          </p:cNvPr>
          <p:cNvSpPr>
            <a:spLocks noGrp="1"/>
          </p:cNvSpPr>
          <p:nvPr>
            <p:ph type="title"/>
          </p:nvPr>
        </p:nvSpPr>
        <p:spPr>
          <a:xfrm>
            <a:off x="529772" y="2138923"/>
            <a:ext cx="11785600" cy="914400"/>
          </a:xfrm>
        </p:spPr>
        <p:txBody>
          <a:bodyPr lIns="91440" tIns="45720" rIns="91440" bIns="45720" anchor="t"/>
          <a:lstStyle/>
          <a:p>
            <a:r>
              <a:rPr lang="en-US"/>
              <a:t>Ohio Medicaid Enterprise System (OMES)</a:t>
            </a:r>
          </a:p>
        </p:txBody>
      </p:sp>
      <p:grpSp>
        <p:nvGrpSpPr>
          <p:cNvPr id="12" name="Group 11">
            <a:extLst>
              <a:ext uri="{FF2B5EF4-FFF2-40B4-BE49-F238E27FC236}">
                <a16:creationId xmlns:a16="http://schemas.microsoft.com/office/drawing/2014/main" id="{5DEDE3F4-8324-206D-346F-C7A39515A428}"/>
              </a:ext>
            </a:extLst>
          </p:cNvPr>
          <p:cNvGrpSpPr/>
          <p:nvPr/>
        </p:nvGrpSpPr>
        <p:grpSpPr>
          <a:xfrm>
            <a:off x="1143555" y="3246120"/>
            <a:ext cx="2578365" cy="1498065"/>
            <a:chOff x="1105439" y="3252061"/>
            <a:chExt cx="2578365" cy="1498065"/>
          </a:xfrm>
        </p:grpSpPr>
        <p:sp>
          <p:nvSpPr>
            <p:cNvPr id="2" name="TextBox 1">
              <a:extLst>
                <a:ext uri="{FF2B5EF4-FFF2-40B4-BE49-F238E27FC236}">
                  <a16:creationId xmlns:a16="http://schemas.microsoft.com/office/drawing/2014/main" id="{9A39DC55-9F07-442E-B7FC-AE7B5ACFCDAE}"/>
                </a:ext>
              </a:extLst>
            </p:cNvPr>
            <p:cNvSpPr txBox="1"/>
            <p:nvPr/>
          </p:nvSpPr>
          <p:spPr>
            <a:xfrm>
              <a:off x="1105439" y="3826796"/>
              <a:ext cx="2578365" cy="923330"/>
            </a:xfrm>
            <a:prstGeom prst="rect">
              <a:avLst/>
            </a:prstGeom>
            <a:noFill/>
          </p:spPr>
          <p:txBody>
            <a:bodyPr wrap="square" lIns="91440" tIns="45720" rIns="91440" bIns="45720" rtlCol="0" anchor="t">
              <a:spAutoFit/>
            </a:bodyPr>
            <a:lstStyle/>
            <a:p>
              <a:pPr algn="ctr">
                <a:defRPr/>
              </a:pPr>
              <a:r>
                <a:rPr lang="en-US" b="1">
                  <a:solidFill>
                    <a:schemeClr val="bg1">
                      <a:lumMod val="50000"/>
                    </a:schemeClr>
                  </a:solidFill>
                  <a:latin typeface="Calibri"/>
                </a:rPr>
                <a:t>Electronic Data Interchange (EDI)/ Fiscal Intermediary (FI)</a:t>
              </a:r>
              <a:endParaRPr lang="en-US">
                <a:solidFill>
                  <a:schemeClr val="bg1">
                    <a:lumMod val="50000"/>
                  </a:schemeClr>
                </a:solidFill>
                <a:cs typeface="Calibri"/>
              </a:endParaRPr>
            </a:p>
          </p:txBody>
        </p:sp>
        <p:grpSp>
          <p:nvGrpSpPr>
            <p:cNvPr id="3" name="Group 2">
              <a:extLst>
                <a:ext uri="{FF2B5EF4-FFF2-40B4-BE49-F238E27FC236}">
                  <a16:creationId xmlns:a16="http://schemas.microsoft.com/office/drawing/2014/main" id="{80633EB4-75AA-0197-C5FB-4E40A5D6C94B}"/>
                </a:ext>
              </a:extLst>
            </p:cNvPr>
            <p:cNvGrpSpPr/>
            <p:nvPr/>
          </p:nvGrpSpPr>
          <p:grpSpPr>
            <a:xfrm>
              <a:off x="2126420" y="3252061"/>
              <a:ext cx="548640" cy="558174"/>
              <a:chOff x="2126420" y="3252061"/>
              <a:chExt cx="548640" cy="558174"/>
            </a:xfrm>
          </p:grpSpPr>
          <p:sp>
            <p:nvSpPr>
              <p:cNvPr id="27" name="Oval 26">
                <a:extLst>
                  <a:ext uri="{FF2B5EF4-FFF2-40B4-BE49-F238E27FC236}">
                    <a16:creationId xmlns:a16="http://schemas.microsoft.com/office/drawing/2014/main" id="{379CBD04-A4CE-4073-9F97-E1C64BC45A5C}"/>
                  </a:ext>
                </a:extLst>
              </p:cNvPr>
              <p:cNvSpPr/>
              <p:nvPr/>
            </p:nvSpPr>
            <p:spPr>
              <a:xfrm>
                <a:off x="2126420" y="3252061"/>
                <a:ext cx="548640" cy="54771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lumMod val="50000"/>
                    </a:schemeClr>
                  </a:solidFill>
                  <a:effectLst/>
                  <a:uLnTx/>
                  <a:uFillTx/>
                  <a:latin typeface="Calibri"/>
                  <a:ea typeface="+mn-ea"/>
                  <a:cs typeface="+mn-cs"/>
                </a:endParaRPr>
              </a:p>
            </p:txBody>
          </p:sp>
          <p:pic>
            <p:nvPicPr>
              <p:cNvPr id="24" name="Graphic 23" descr="Circles with arrows with solid fill">
                <a:extLst>
                  <a:ext uri="{FF2B5EF4-FFF2-40B4-BE49-F238E27FC236}">
                    <a16:creationId xmlns:a16="http://schemas.microsoft.com/office/drawing/2014/main" id="{31C0E3B7-191E-49CF-A495-50CD31305B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41129" y="3266258"/>
                <a:ext cx="506984" cy="543977"/>
              </a:xfrm>
              <a:prstGeom prst="rect">
                <a:avLst/>
              </a:prstGeom>
            </p:spPr>
          </p:pic>
        </p:grpSp>
      </p:grpSp>
      <p:grpSp>
        <p:nvGrpSpPr>
          <p:cNvPr id="14" name="Group 13">
            <a:extLst>
              <a:ext uri="{FF2B5EF4-FFF2-40B4-BE49-F238E27FC236}">
                <a16:creationId xmlns:a16="http://schemas.microsoft.com/office/drawing/2014/main" id="{701B88EF-AE2A-F0DD-206F-099B62C001D8}"/>
              </a:ext>
            </a:extLst>
          </p:cNvPr>
          <p:cNvGrpSpPr/>
          <p:nvPr/>
        </p:nvGrpSpPr>
        <p:grpSpPr>
          <a:xfrm>
            <a:off x="8587395" y="3246120"/>
            <a:ext cx="2461051" cy="1221996"/>
            <a:chOff x="8167300" y="3206773"/>
            <a:chExt cx="2461051" cy="1221996"/>
          </a:xfrm>
        </p:grpSpPr>
        <p:sp>
          <p:nvSpPr>
            <p:cNvPr id="6" name="TextBox 5">
              <a:extLst>
                <a:ext uri="{FF2B5EF4-FFF2-40B4-BE49-F238E27FC236}">
                  <a16:creationId xmlns:a16="http://schemas.microsoft.com/office/drawing/2014/main" id="{38E06FA1-BFE6-AA19-910F-3CD614DB8871}"/>
                </a:ext>
              </a:extLst>
            </p:cNvPr>
            <p:cNvSpPr txBox="1"/>
            <p:nvPr/>
          </p:nvSpPr>
          <p:spPr>
            <a:xfrm>
              <a:off x="8167300" y="3782438"/>
              <a:ext cx="2461051" cy="646331"/>
            </a:xfrm>
            <a:prstGeom prst="rect">
              <a:avLst/>
            </a:prstGeom>
            <a:noFill/>
          </p:spPr>
          <p:txBody>
            <a:bodyPr wrap="square" lIns="91440" tIns="45720" rIns="91440" bIns="45720" rtlCol="0" anchor="t">
              <a:spAutoFit/>
            </a:bodyPr>
            <a:lstStyle/>
            <a:p>
              <a:pPr algn="ctr">
                <a:defRPr/>
              </a:pPr>
              <a:r>
                <a:rPr lang="en-US" b="1">
                  <a:solidFill>
                    <a:schemeClr val="bg1">
                      <a:lumMod val="50000"/>
                    </a:schemeClr>
                  </a:solidFill>
                  <a:latin typeface="Calibri"/>
                </a:rPr>
                <a:t>Provider Network Management (PNM)</a:t>
              </a:r>
              <a:endParaRPr lang="en-US">
                <a:solidFill>
                  <a:schemeClr val="bg1">
                    <a:lumMod val="50000"/>
                  </a:schemeClr>
                </a:solidFill>
                <a:ea typeface="+mn-ea"/>
                <a:cs typeface="+mn-cs"/>
              </a:endParaRPr>
            </a:p>
          </p:txBody>
        </p:sp>
        <p:sp>
          <p:nvSpPr>
            <p:cNvPr id="35" name="Oval 34">
              <a:extLst>
                <a:ext uri="{FF2B5EF4-FFF2-40B4-BE49-F238E27FC236}">
                  <a16:creationId xmlns:a16="http://schemas.microsoft.com/office/drawing/2014/main" id="{1941E64E-71CA-47D0-A718-C9B79B014487}"/>
                </a:ext>
              </a:extLst>
            </p:cNvPr>
            <p:cNvSpPr/>
            <p:nvPr/>
          </p:nvSpPr>
          <p:spPr>
            <a:xfrm>
              <a:off x="9123505" y="3206773"/>
              <a:ext cx="548640" cy="54771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lumMod val="50000"/>
                  </a:schemeClr>
                </a:solidFill>
                <a:effectLst/>
                <a:uLnTx/>
                <a:uFillTx/>
                <a:latin typeface="Calibri"/>
                <a:ea typeface="+mn-ea"/>
                <a:cs typeface="+mn-cs"/>
              </a:endParaRPr>
            </a:p>
          </p:txBody>
        </p:sp>
        <p:pic>
          <p:nvPicPr>
            <p:cNvPr id="11" name="Graphic 10" descr="Workflow with solid fill">
              <a:extLst>
                <a:ext uri="{FF2B5EF4-FFF2-40B4-BE49-F238E27FC236}">
                  <a16:creationId xmlns:a16="http://schemas.microsoft.com/office/drawing/2014/main" id="{3F2E269B-6C5A-477E-BF93-F7D6CFCD86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52554" y="3219764"/>
              <a:ext cx="490541" cy="490541"/>
            </a:xfrm>
            <a:prstGeom prst="rect">
              <a:avLst/>
            </a:prstGeom>
          </p:spPr>
        </p:pic>
      </p:grpSp>
      <p:grpSp>
        <p:nvGrpSpPr>
          <p:cNvPr id="18" name="Group 17">
            <a:extLst>
              <a:ext uri="{FF2B5EF4-FFF2-40B4-BE49-F238E27FC236}">
                <a16:creationId xmlns:a16="http://schemas.microsoft.com/office/drawing/2014/main" id="{C03B115E-A960-1B71-2AF3-4AB04918E11B}"/>
              </a:ext>
            </a:extLst>
          </p:cNvPr>
          <p:cNvGrpSpPr/>
          <p:nvPr/>
        </p:nvGrpSpPr>
        <p:grpSpPr>
          <a:xfrm>
            <a:off x="4865475" y="3246120"/>
            <a:ext cx="2578365" cy="1209416"/>
            <a:chOff x="2025112" y="3275729"/>
            <a:chExt cx="2578365" cy="1209416"/>
          </a:xfrm>
        </p:grpSpPr>
        <p:sp>
          <p:nvSpPr>
            <p:cNvPr id="15" name="TextBox 14">
              <a:extLst>
                <a:ext uri="{FF2B5EF4-FFF2-40B4-BE49-F238E27FC236}">
                  <a16:creationId xmlns:a16="http://schemas.microsoft.com/office/drawing/2014/main" id="{270BBDDD-0DFC-EBB5-5736-F9C40D935B34}"/>
                </a:ext>
              </a:extLst>
            </p:cNvPr>
            <p:cNvSpPr txBox="1"/>
            <p:nvPr/>
          </p:nvSpPr>
          <p:spPr>
            <a:xfrm>
              <a:off x="2025112" y="3838814"/>
              <a:ext cx="2578365" cy="646331"/>
            </a:xfrm>
            <a:prstGeom prst="rect">
              <a:avLst/>
            </a:prstGeom>
            <a:noFill/>
          </p:spPr>
          <p:txBody>
            <a:bodyPr wrap="square" lIns="91440" tIns="45720" rIns="91440" bIns="45720" rtlCol="0" anchor="t">
              <a:spAutoFit/>
            </a:bodyPr>
            <a:lstStyle/>
            <a:p>
              <a:pPr algn="ctr">
                <a:defRPr/>
              </a:pPr>
              <a:r>
                <a:rPr lang="en-US" b="1">
                  <a:solidFill>
                    <a:schemeClr val="bg1">
                      <a:lumMod val="50000"/>
                    </a:schemeClr>
                  </a:solidFill>
                  <a:latin typeface="Calibri"/>
                </a:rPr>
                <a:t>Single Pharmacy Benefit Manager (SPBM)</a:t>
              </a:r>
              <a:endParaRPr lang="en-US">
                <a:solidFill>
                  <a:schemeClr val="bg1">
                    <a:lumMod val="50000"/>
                  </a:schemeClr>
                </a:solidFill>
                <a:cs typeface="Calibri"/>
              </a:endParaRPr>
            </a:p>
          </p:txBody>
        </p:sp>
        <p:grpSp>
          <p:nvGrpSpPr>
            <p:cNvPr id="13" name="Group 12">
              <a:extLst>
                <a:ext uri="{FF2B5EF4-FFF2-40B4-BE49-F238E27FC236}">
                  <a16:creationId xmlns:a16="http://schemas.microsoft.com/office/drawing/2014/main" id="{DAE65C99-2E76-18EF-3DAB-1F4889CDBC9E}"/>
                </a:ext>
              </a:extLst>
            </p:cNvPr>
            <p:cNvGrpSpPr/>
            <p:nvPr/>
          </p:nvGrpSpPr>
          <p:grpSpPr>
            <a:xfrm>
              <a:off x="3037913" y="3275729"/>
              <a:ext cx="548640" cy="547710"/>
              <a:chOff x="3037913" y="3275729"/>
              <a:chExt cx="548640" cy="547710"/>
            </a:xfrm>
          </p:grpSpPr>
          <p:sp>
            <p:nvSpPr>
              <p:cNvPr id="16" name="Graphic 4">
                <a:extLst>
                  <a:ext uri="{FF2B5EF4-FFF2-40B4-BE49-F238E27FC236}">
                    <a16:creationId xmlns:a16="http://schemas.microsoft.com/office/drawing/2014/main" id="{CB8F2237-355E-F7D6-4F79-879C23B5B114}"/>
                  </a:ext>
                </a:extLst>
              </p:cNvPr>
              <p:cNvSpPr/>
              <p:nvPr/>
            </p:nvSpPr>
            <p:spPr>
              <a:xfrm>
                <a:off x="3222542" y="3571356"/>
                <a:ext cx="27140" cy="27141"/>
              </a:xfrm>
              <a:custGeom>
                <a:avLst/>
                <a:gdLst>
                  <a:gd name="connsiteX0" fmla="*/ 8946 w 17891"/>
                  <a:gd name="connsiteY0" fmla="*/ 0 h 17875"/>
                  <a:gd name="connsiteX1" fmla="*/ 0 w 17891"/>
                  <a:gd name="connsiteY1" fmla="*/ 8938 h 17875"/>
                  <a:gd name="connsiteX2" fmla="*/ 8946 w 17891"/>
                  <a:gd name="connsiteY2" fmla="*/ 17875 h 17875"/>
                  <a:gd name="connsiteX3" fmla="*/ 17891 w 17891"/>
                  <a:gd name="connsiteY3" fmla="*/ 8938 h 17875"/>
                  <a:gd name="connsiteX4" fmla="*/ 8946 w 17891"/>
                  <a:gd name="connsiteY4" fmla="*/ 0 h 1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1" h="17875">
                    <a:moveTo>
                      <a:pt x="8946" y="0"/>
                    </a:moveTo>
                    <a:cubicBezTo>
                      <a:pt x="3834" y="0"/>
                      <a:pt x="0" y="3831"/>
                      <a:pt x="0" y="8938"/>
                    </a:cubicBezTo>
                    <a:cubicBezTo>
                      <a:pt x="0" y="14045"/>
                      <a:pt x="3834" y="17875"/>
                      <a:pt x="8946" y="17875"/>
                    </a:cubicBezTo>
                    <a:cubicBezTo>
                      <a:pt x="14058" y="17875"/>
                      <a:pt x="17891" y="14045"/>
                      <a:pt x="17891" y="8938"/>
                    </a:cubicBezTo>
                    <a:cubicBezTo>
                      <a:pt x="17891" y="3831"/>
                      <a:pt x="13419" y="0"/>
                      <a:pt x="8946" y="0"/>
                    </a:cubicBezTo>
                  </a:path>
                </a:pathLst>
              </a:custGeom>
              <a:solidFill>
                <a:schemeClr val="bg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lumMod val="50000"/>
                    </a:schemeClr>
                  </a:solidFill>
                  <a:effectLst/>
                  <a:uLnTx/>
                  <a:uFillTx/>
                  <a:latin typeface="Open Sans"/>
                  <a:ea typeface="+mn-ea"/>
                  <a:cs typeface="+mn-cs"/>
                </a:endParaRPr>
              </a:p>
            </p:txBody>
          </p:sp>
          <p:sp>
            <p:nvSpPr>
              <p:cNvPr id="17" name="Oval 16">
                <a:extLst>
                  <a:ext uri="{FF2B5EF4-FFF2-40B4-BE49-F238E27FC236}">
                    <a16:creationId xmlns:a16="http://schemas.microsoft.com/office/drawing/2014/main" id="{A7187544-E037-08FF-ACC2-5ADDFF19583E}"/>
                  </a:ext>
                </a:extLst>
              </p:cNvPr>
              <p:cNvSpPr/>
              <p:nvPr/>
            </p:nvSpPr>
            <p:spPr>
              <a:xfrm>
                <a:off x="3037913" y="3275729"/>
                <a:ext cx="548640" cy="54771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lumMod val="50000"/>
                    </a:schemeClr>
                  </a:solidFill>
                  <a:effectLst/>
                  <a:uLnTx/>
                  <a:uFillTx/>
                  <a:latin typeface="Calibri"/>
                  <a:ea typeface="+mn-ea"/>
                  <a:cs typeface="+mn-cs"/>
                </a:endParaRPr>
              </a:p>
            </p:txBody>
          </p:sp>
          <p:grpSp>
            <p:nvGrpSpPr>
              <p:cNvPr id="7" name="Graphic 25" descr="Medicine outline">
                <a:extLst>
                  <a:ext uri="{FF2B5EF4-FFF2-40B4-BE49-F238E27FC236}">
                    <a16:creationId xmlns:a16="http://schemas.microsoft.com/office/drawing/2014/main" id="{2CA9A988-F178-B32B-783E-7488AC78BC3B}"/>
                  </a:ext>
                </a:extLst>
              </p:cNvPr>
              <p:cNvGrpSpPr/>
              <p:nvPr/>
            </p:nvGrpSpPr>
            <p:grpSpPr>
              <a:xfrm>
                <a:off x="3179106" y="3322102"/>
                <a:ext cx="313392" cy="427320"/>
                <a:chOff x="3179106" y="3322102"/>
                <a:chExt cx="313392" cy="427320"/>
              </a:xfrm>
              <a:solidFill>
                <a:srgbClr val="435363"/>
              </a:solidFill>
            </p:grpSpPr>
            <p:sp>
              <p:nvSpPr>
                <p:cNvPr id="8" name="Freeform: Shape 7">
                  <a:extLst>
                    <a:ext uri="{FF2B5EF4-FFF2-40B4-BE49-F238E27FC236}">
                      <a16:creationId xmlns:a16="http://schemas.microsoft.com/office/drawing/2014/main" id="{C219BD6B-6CDF-B90E-297D-597FD7449619}"/>
                    </a:ext>
                  </a:extLst>
                </p:cNvPr>
                <p:cNvSpPr/>
                <p:nvPr/>
              </p:nvSpPr>
              <p:spPr>
                <a:xfrm>
                  <a:off x="3179106" y="3322102"/>
                  <a:ext cx="248819" cy="389456"/>
                </a:xfrm>
                <a:custGeom>
                  <a:avLst/>
                  <a:gdLst>
                    <a:gd name="connsiteX0" fmla="*/ 27046 w 248819"/>
                    <a:gd name="connsiteY0" fmla="*/ 378638 h 389456"/>
                    <a:gd name="connsiteX1" fmla="*/ 10818 w 248819"/>
                    <a:gd name="connsiteY1" fmla="*/ 362411 h 389456"/>
                    <a:gd name="connsiteX2" fmla="*/ 10818 w 248819"/>
                    <a:gd name="connsiteY2" fmla="*/ 119001 h 389456"/>
                    <a:gd name="connsiteX3" fmla="*/ 27046 w 248819"/>
                    <a:gd name="connsiteY3" fmla="*/ 102773 h 389456"/>
                    <a:gd name="connsiteX4" fmla="*/ 45977 w 248819"/>
                    <a:gd name="connsiteY4" fmla="*/ 102773 h 389456"/>
                    <a:gd name="connsiteX5" fmla="*/ 54091 w 248819"/>
                    <a:gd name="connsiteY5" fmla="*/ 95021 h 389456"/>
                    <a:gd name="connsiteX6" fmla="*/ 54091 w 248819"/>
                    <a:gd name="connsiteY6" fmla="*/ 94660 h 389456"/>
                    <a:gd name="connsiteX7" fmla="*/ 54091 w 248819"/>
                    <a:gd name="connsiteY7" fmla="*/ 70318 h 389456"/>
                    <a:gd name="connsiteX8" fmla="*/ 194728 w 248819"/>
                    <a:gd name="connsiteY8" fmla="*/ 70318 h 389456"/>
                    <a:gd name="connsiteX9" fmla="*/ 194728 w 248819"/>
                    <a:gd name="connsiteY9" fmla="*/ 94660 h 389456"/>
                    <a:gd name="connsiteX10" fmla="*/ 202480 w 248819"/>
                    <a:gd name="connsiteY10" fmla="*/ 102773 h 389456"/>
                    <a:gd name="connsiteX11" fmla="*/ 202842 w 248819"/>
                    <a:gd name="connsiteY11" fmla="*/ 102773 h 389456"/>
                    <a:gd name="connsiteX12" fmla="*/ 221774 w 248819"/>
                    <a:gd name="connsiteY12" fmla="*/ 102773 h 389456"/>
                    <a:gd name="connsiteX13" fmla="*/ 238001 w 248819"/>
                    <a:gd name="connsiteY13" fmla="*/ 119001 h 389456"/>
                    <a:gd name="connsiteX14" fmla="*/ 238001 w 248819"/>
                    <a:gd name="connsiteY14" fmla="*/ 162219 h 389456"/>
                    <a:gd name="connsiteX15" fmla="*/ 64909 w 248819"/>
                    <a:gd name="connsiteY15" fmla="*/ 162219 h 389456"/>
                    <a:gd name="connsiteX16" fmla="*/ 54091 w 248819"/>
                    <a:gd name="connsiteY16" fmla="*/ 173038 h 389456"/>
                    <a:gd name="connsiteX17" fmla="*/ 54091 w 248819"/>
                    <a:gd name="connsiteY17" fmla="*/ 270402 h 389456"/>
                    <a:gd name="connsiteX18" fmla="*/ 64909 w 248819"/>
                    <a:gd name="connsiteY18" fmla="*/ 281220 h 389456"/>
                    <a:gd name="connsiteX19" fmla="*/ 238001 w 248819"/>
                    <a:gd name="connsiteY19" fmla="*/ 281220 h 389456"/>
                    <a:gd name="connsiteX20" fmla="*/ 238001 w 248819"/>
                    <a:gd name="connsiteY20" fmla="*/ 329864 h 389456"/>
                    <a:gd name="connsiteX21" fmla="*/ 248819 w 248819"/>
                    <a:gd name="connsiteY21" fmla="*/ 329864 h 389456"/>
                    <a:gd name="connsiteX22" fmla="*/ 248819 w 248819"/>
                    <a:gd name="connsiteY22" fmla="*/ 119001 h 389456"/>
                    <a:gd name="connsiteX23" fmla="*/ 221774 w 248819"/>
                    <a:gd name="connsiteY23" fmla="*/ 91955 h 389456"/>
                    <a:gd name="connsiteX24" fmla="*/ 205546 w 248819"/>
                    <a:gd name="connsiteY24" fmla="*/ 91955 h 389456"/>
                    <a:gd name="connsiteX25" fmla="*/ 205546 w 248819"/>
                    <a:gd name="connsiteY25" fmla="*/ 70318 h 389456"/>
                    <a:gd name="connsiteX26" fmla="*/ 216365 w 248819"/>
                    <a:gd name="connsiteY26" fmla="*/ 70318 h 389456"/>
                    <a:gd name="connsiteX27" fmla="*/ 227183 w 248819"/>
                    <a:gd name="connsiteY27" fmla="*/ 60227 h 389456"/>
                    <a:gd name="connsiteX28" fmla="*/ 227183 w 248819"/>
                    <a:gd name="connsiteY28" fmla="*/ 59500 h 389456"/>
                    <a:gd name="connsiteX29" fmla="*/ 227183 w 248819"/>
                    <a:gd name="connsiteY29" fmla="*/ 27046 h 389456"/>
                    <a:gd name="connsiteX30" fmla="*/ 200137 w 248819"/>
                    <a:gd name="connsiteY30" fmla="*/ 0 h 389456"/>
                    <a:gd name="connsiteX31" fmla="*/ 48682 w 248819"/>
                    <a:gd name="connsiteY31" fmla="*/ 0 h 389456"/>
                    <a:gd name="connsiteX32" fmla="*/ 21636 w 248819"/>
                    <a:gd name="connsiteY32" fmla="*/ 27046 h 389456"/>
                    <a:gd name="connsiteX33" fmla="*/ 21636 w 248819"/>
                    <a:gd name="connsiteY33" fmla="*/ 59500 h 389456"/>
                    <a:gd name="connsiteX34" fmla="*/ 31728 w 248819"/>
                    <a:gd name="connsiteY34" fmla="*/ 70318 h 389456"/>
                    <a:gd name="connsiteX35" fmla="*/ 32455 w 248819"/>
                    <a:gd name="connsiteY35" fmla="*/ 70318 h 389456"/>
                    <a:gd name="connsiteX36" fmla="*/ 43273 w 248819"/>
                    <a:gd name="connsiteY36" fmla="*/ 70318 h 389456"/>
                    <a:gd name="connsiteX37" fmla="*/ 43273 w 248819"/>
                    <a:gd name="connsiteY37" fmla="*/ 91955 h 389456"/>
                    <a:gd name="connsiteX38" fmla="*/ 27046 w 248819"/>
                    <a:gd name="connsiteY38" fmla="*/ 91955 h 389456"/>
                    <a:gd name="connsiteX39" fmla="*/ 0 w 248819"/>
                    <a:gd name="connsiteY39" fmla="*/ 119001 h 389456"/>
                    <a:gd name="connsiteX40" fmla="*/ 0 w 248819"/>
                    <a:gd name="connsiteY40" fmla="*/ 362411 h 389456"/>
                    <a:gd name="connsiteX41" fmla="*/ 27046 w 248819"/>
                    <a:gd name="connsiteY41" fmla="*/ 389456 h 389456"/>
                    <a:gd name="connsiteX42" fmla="*/ 124550 w 248819"/>
                    <a:gd name="connsiteY42" fmla="*/ 389456 h 389456"/>
                    <a:gd name="connsiteX43" fmla="*/ 124404 w 248819"/>
                    <a:gd name="connsiteY43" fmla="*/ 386616 h 389456"/>
                    <a:gd name="connsiteX44" fmla="*/ 125032 w 248819"/>
                    <a:gd name="connsiteY44" fmla="*/ 378638 h 389456"/>
                    <a:gd name="connsiteX45" fmla="*/ 64909 w 248819"/>
                    <a:gd name="connsiteY45" fmla="*/ 270364 h 389456"/>
                    <a:gd name="connsiteX46" fmla="*/ 64909 w 248819"/>
                    <a:gd name="connsiteY46" fmla="*/ 173000 h 389456"/>
                    <a:gd name="connsiteX47" fmla="*/ 238001 w 248819"/>
                    <a:gd name="connsiteY47" fmla="*/ 173000 h 389456"/>
                    <a:gd name="connsiteX48" fmla="*/ 238001 w 248819"/>
                    <a:gd name="connsiteY48" fmla="*/ 270364 h 389456"/>
                    <a:gd name="connsiteX49" fmla="*/ 32455 w 248819"/>
                    <a:gd name="connsiteY49" fmla="*/ 59500 h 389456"/>
                    <a:gd name="connsiteX50" fmla="*/ 32455 w 248819"/>
                    <a:gd name="connsiteY50" fmla="*/ 27046 h 389456"/>
                    <a:gd name="connsiteX51" fmla="*/ 48682 w 248819"/>
                    <a:gd name="connsiteY51" fmla="*/ 10818 h 389456"/>
                    <a:gd name="connsiteX52" fmla="*/ 200137 w 248819"/>
                    <a:gd name="connsiteY52" fmla="*/ 10818 h 389456"/>
                    <a:gd name="connsiteX53" fmla="*/ 216365 w 248819"/>
                    <a:gd name="connsiteY53" fmla="*/ 27046 h 389456"/>
                    <a:gd name="connsiteX54" fmla="*/ 216365 w 248819"/>
                    <a:gd name="connsiteY54" fmla="*/ 59500 h 389456"/>
                    <a:gd name="connsiteX55" fmla="*/ 32455 w 248819"/>
                    <a:gd name="connsiteY55" fmla="*/ 59500 h 3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819" h="389456">
                      <a:moveTo>
                        <a:pt x="27046" y="378638"/>
                      </a:moveTo>
                      <a:cubicBezTo>
                        <a:pt x="18083" y="378638"/>
                        <a:pt x="10818" y="371373"/>
                        <a:pt x="10818" y="362411"/>
                      </a:cubicBezTo>
                      <a:lnTo>
                        <a:pt x="10818" y="119001"/>
                      </a:lnTo>
                      <a:cubicBezTo>
                        <a:pt x="10818" y="110038"/>
                        <a:pt x="18083" y="102773"/>
                        <a:pt x="27046" y="102773"/>
                      </a:cubicBezTo>
                      <a:lnTo>
                        <a:pt x="45977" y="102773"/>
                      </a:lnTo>
                      <a:cubicBezTo>
                        <a:pt x="50359" y="102873"/>
                        <a:pt x="53992" y="99402"/>
                        <a:pt x="54091" y="95021"/>
                      </a:cubicBezTo>
                      <a:cubicBezTo>
                        <a:pt x="54094" y="94900"/>
                        <a:pt x="54094" y="94780"/>
                        <a:pt x="54091" y="94660"/>
                      </a:cubicBezTo>
                      <a:lnTo>
                        <a:pt x="54091" y="70318"/>
                      </a:lnTo>
                      <a:lnTo>
                        <a:pt x="194728" y="70318"/>
                      </a:lnTo>
                      <a:lnTo>
                        <a:pt x="194728" y="94660"/>
                      </a:lnTo>
                      <a:cubicBezTo>
                        <a:pt x="194629" y="99041"/>
                        <a:pt x="198099" y="102674"/>
                        <a:pt x="202480" y="102773"/>
                      </a:cubicBezTo>
                      <a:cubicBezTo>
                        <a:pt x="202601" y="102776"/>
                        <a:pt x="202721" y="102776"/>
                        <a:pt x="202842" y="102773"/>
                      </a:cubicBezTo>
                      <a:lnTo>
                        <a:pt x="221774" y="102773"/>
                      </a:lnTo>
                      <a:cubicBezTo>
                        <a:pt x="230736" y="102773"/>
                        <a:pt x="238001" y="110038"/>
                        <a:pt x="238001" y="119001"/>
                      </a:cubicBezTo>
                      <a:lnTo>
                        <a:pt x="238001" y="162219"/>
                      </a:lnTo>
                      <a:lnTo>
                        <a:pt x="64909" y="162219"/>
                      </a:lnTo>
                      <a:cubicBezTo>
                        <a:pt x="58934" y="162219"/>
                        <a:pt x="54091" y="167063"/>
                        <a:pt x="54091" y="173038"/>
                      </a:cubicBezTo>
                      <a:lnTo>
                        <a:pt x="54091" y="270402"/>
                      </a:lnTo>
                      <a:cubicBezTo>
                        <a:pt x="54091" y="276377"/>
                        <a:pt x="58934" y="281220"/>
                        <a:pt x="64909" y="281220"/>
                      </a:cubicBezTo>
                      <a:lnTo>
                        <a:pt x="238001" y="281220"/>
                      </a:lnTo>
                      <a:lnTo>
                        <a:pt x="238001" y="329864"/>
                      </a:lnTo>
                      <a:lnTo>
                        <a:pt x="248819" y="329864"/>
                      </a:lnTo>
                      <a:lnTo>
                        <a:pt x="248819" y="119001"/>
                      </a:lnTo>
                      <a:cubicBezTo>
                        <a:pt x="248804" y="104070"/>
                        <a:pt x="236704" y="91970"/>
                        <a:pt x="221774" y="91955"/>
                      </a:cubicBezTo>
                      <a:lnTo>
                        <a:pt x="205546" y="91955"/>
                      </a:lnTo>
                      <a:lnTo>
                        <a:pt x="205546" y="70318"/>
                      </a:lnTo>
                      <a:lnTo>
                        <a:pt x="216365" y="70318"/>
                      </a:lnTo>
                      <a:cubicBezTo>
                        <a:pt x="222139" y="70519"/>
                        <a:pt x="226982" y="66001"/>
                        <a:pt x="227183" y="60227"/>
                      </a:cubicBezTo>
                      <a:cubicBezTo>
                        <a:pt x="227191" y="59985"/>
                        <a:pt x="227191" y="59743"/>
                        <a:pt x="227183" y="59500"/>
                      </a:cubicBezTo>
                      <a:lnTo>
                        <a:pt x="227183" y="27046"/>
                      </a:lnTo>
                      <a:cubicBezTo>
                        <a:pt x="227165" y="12116"/>
                        <a:pt x="215067" y="18"/>
                        <a:pt x="200137" y="0"/>
                      </a:cubicBezTo>
                      <a:lnTo>
                        <a:pt x="48682" y="0"/>
                      </a:lnTo>
                      <a:cubicBezTo>
                        <a:pt x="33752" y="18"/>
                        <a:pt x="21654" y="12116"/>
                        <a:pt x="21636" y="27046"/>
                      </a:cubicBezTo>
                      <a:lnTo>
                        <a:pt x="21636" y="59500"/>
                      </a:lnTo>
                      <a:cubicBezTo>
                        <a:pt x="21436" y="65274"/>
                        <a:pt x="25954" y="70118"/>
                        <a:pt x="31728" y="70318"/>
                      </a:cubicBezTo>
                      <a:cubicBezTo>
                        <a:pt x="31970" y="70327"/>
                        <a:pt x="32212" y="70327"/>
                        <a:pt x="32455" y="70318"/>
                      </a:cubicBezTo>
                      <a:lnTo>
                        <a:pt x="43273" y="70318"/>
                      </a:lnTo>
                      <a:lnTo>
                        <a:pt x="43273" y="91955"/>
                      </a:lnTo>
                      <a:lnTo>
                        <a:pt x="27046" y="91955"/>
                      </a:lnTo>
                      <a:cubicBezTo>
                        <a:pt x="12115" y="91970"/>
                        <a:pt x="15" y="104070"/>
                        <a:pt x="0" y="119001"/>
                      </a:cubicBezTo>
                      <a:lnTo>
                        <a:pt x="0" y="362411"/>
                      </a:lnTo>
                      <a:cubicBezTo>
                        <a:pt x="18" y="377340"/>
                        <a:pt x="12116" y="389438"/>
                        <a:pt x="27046" y="389456"/>
                      </a:cubicBezTo>
                      <a:lnTo>
                        <a:pt x="124550" y="389456"/>
                      </a:lnTo>
                      <a:cubicBezTo>
                        <a:pt x="124502" y="388510"/>
                        <a:pt x="124404" y="387574"/>
                        <a:pt x="124404" y="386616"/>
                      </a:cubicBezTo>
                      <a:cubicBezTo>
                        <a:pt x="124426" y="383945"/>
                        <a:pt x="124636" y="381279"/>
                        <a:pt x="125032" y="378638"/>
                      </a:cubicBezTo>
                      <a:close/>
                      <a:moveTo>
                        <a:pt x="64909" y="270364"/>
                      </a:moveTo>
                      <a:lnTo>
                        <a:pt x="64909" y="173000"/>
                      </a:lnTo>
                      <a:lnTo>
                        <a:pt x="238001" y="173000"/>
                      </a:lnTo>
                      <a:lnTo>
                        <a:pt x="238001" y="270364"/>
                      </a:lnTo>
                      <a:close/>
                      <a:moveTo>
                        <a:pt x="32455" y="59500"/>
                      </a:moveTo>
                      <a:lnTo>
                        <a:pt x="32455" y="27046"/>
                      </a:lnTo>
                      <a:cubicBezTo>
                        <a:pt x="32455" y="18083"/>
                        <a:pt x="39720" y="10818"/>
                        <a:pt x="48682" y="10818"/>
                      </a:cubicBezTo>
                      <a:lnTo>
                        <a:pt x="200137" y="10818"/>
                      </a:lnTo>
                      <a:cubicBezTo>
                        <a:pt x="209100" y="10818"/>
                        <a:pt x="216365" y="18083"/>
                        <a:pt x="216365" y="27046"/>
                      </a:cubicBezTo>
                      <a:lnTo>
                        <a:pt x="216365" y="59500"/>
                      </a:lnTo>
                      <a:lnTo>
                        <a:pt x="32455" y="59500"/>
                      </a:lnTo>
                      <a:close/>
                    </a:path>
                  </a:pathLst>
                </a:custGeom>
                <a:solidFill>
                  <a:srgbClr val="435363"/>
                </a:solidFill>
                <a:ln w="6350" cap="flat">
                  <a:solidFill>
                    <a:srgbClr val="435363"/>
                  </a:solidFill>
                  <a:prstDash val="solid"/>
                  <a:miter/>
                </a:ln>
              </p:spPr>
              <p:txBody>
                <a:bodyPr rtlCol="0" anchor="ctr"/>
                <a:lstStyle/>
                <a:p>
                  <a:endParaRPr lang="en-US">
                    <a:solidFill>
                      <a:schemeClr val="bg1">
                        <a:lumMod val="50000"/>
                      </a:schemeClr>
                    </a:solidFill>
                  </a:endParaRPr>
                </a:p>
              </p:txBody>
            </p:sp>
            <p:sp>
              <p:nvSpPr>
                <p:cNvPr id="10" name="Freeform: Shape 9">
                  <a:extLst>
                    <a:ext uri="{FF2B5EF4-FFF2-40B4-BE49-F238E27FC236}">
                      <a16:creationId xmlns:a16="http://schemas.microsoft.com/office/drawing/2014/main" id="{BDEF4E31-9FC2-C873-5503-36FF8403D0EF}"/>
                    </a:ext>
                  </a:extLst>
                </p:cNvPr>
                <p:cNvSpPr/>
                <p:nvPr/>
              </p:nvSpPr>
              <p:spPr>
                <a:xfrm>
                  <a:off x="3320078" y="3668286"/>
                  <a:ext cx="172420" cy="81136"/>
                </a:xfrm>
                <a:custGeom>
                  <a:avLst/>
                  <a:gdLst>
                    <a:gd name="connsiteX0" fmla="*/ 131853 w 172420"/>
                    <a:gd name="connsiteY0" fmla="*/ 0 h 81136"/>
                    <a:gd name="connsiteX1" fmla="*/ 40568 w 172420"/>
                    <a:gd name="connsiteY1" fmla="*/ 0 h 81136"/>
                    <a:gd name="connsiteX2" fmla="*/ 0 w 172420"/>
                    <a:gd name="connsiteY2" fmla="*/ 40568 h 81136"/>
                    <a:gd name="connsiteX3" fmla="*/ 40568 w 172420"/>
                    <a:gd name="connsiteY3" fmla="*/ 81137 h 81136"/>
                    <a:gd name="connsiteX4" fmla="*/ 131853 w 172420"/>
                    <a:gd name="connsiteY4" fmla="*/ 81137 h 81136"/>
                    <a:gd name="connsiteX5" fmla="*/ 172421 w 172420"/>
                    <a:gd name="connsiteY5" fmla="*/ 40568 h 81136"/>
                    <a:gd name="connsiteX6" fmla="*/ 131853 w 172420"/>
                    <a:gd name="connsiteY6" fmla="*/ 0 h 81136"/>
                    <a:gd name="connsiteX7" fmla="*/ 10813 w 172420"/>
                    <a:gd name="connsiteY7" fmla="*/ 40568 h 81136"/>
                    <a:gd name="connsiteX8" fmla="*/ 40563 w 172420"/>
                    <a:gd name="connsiteY8" fmla="*/ 10818 h 81136"/>
                    <a:gd name="connsiteX9" fmla="*/ 81131 w 172420"/>
                    <a:gd name="connsiteY9" fmla="*/ 10818 h 81136"/>
                    <a:gd name="connsiteX10" fmla="*/ 81131 w 172420"/>
                    <a:gd name="connsiteY10" fmla="*/ 70318 h 81136"/>
                    <a:gd name="connsiteX11" fmla="*/ 40563 w 172420"/>
                    <a:gd name="connsiteY11" fmla="*/ 70318 h 81136"/>
                    <a:gd name="connsiteX12" fmla="*/ 10813 w 172420"/>
                    <a:gd name="connsiteY12" fmla="*/ 40568 h 81136"/>
                    <a:gd name="connsiteX13" fmla="*/ 131853 w 172420"/>
                    <a:gd name="connsiteY13" fmla="*/ 70318 h 81136"/>
                    <a:gd name="connsiteX14" fmla="*/ 91950 w 172420"/>
                    <a:gd name="connsiteY14" fmla="*/ 70318 h 81136"/>
                    <a:gd name="connsiteX15" fmla="*/ 91950 w 172420"/>
                    <a:gd name="connsiteY15" fmla="*/ 10818 h 81136"/>
                    <a:gd name="connsiteX16" fmla="*/ 131853 w 172420"/>
                    <a:gd name="connsiteY16" fmla="*/ 10818 h 81136"/>
                    <a:gd name="connsiteX17" fmla="*/ 161603 w 172420"/>
                    <a:gd name="connsiteY17" fmla="*/ 40568 h 81136"/>
                    <a:gd name="connsiteX18" fmla="*/ 131853 w 172420"/>
                    <a:gd name="connsiteY18" fmla="*/ 70318 h 8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420" h="81136">
                      <a:moveTo>
                        <a:pt x="131853" y="0"/>
                      </a:moveTo>
                      <a:lnTo>
                        <a:pt x="40568" y="0"/>
                      </a:lnTo>
                      <a:cubicBezTo>
                        <a:pt x="18163" y="0"/>
                        <a:pt x="0" y="18163"/>
                        <a:pt x="0" y="40568"/>
                      </a:cubicBezTo>
                      <a:cubicBezTo>
                        <a:pt x="0" y="62973"/>
                        <a:pt x="18163" y="81137"/>
                        <a:pt x="40568" y="81137"/>
                      </a:cubicBezTo>
                      <a:lnTo>
                        <a:pt x="131853" y="81137"/>
                      </a:lnTo>
                      <a:cubicBezTo>
                        <a:pt x="154258" y="81137"/>
                        <a:pt x="172421" y="62973"/>
                        <a:pt x="172421" y="40568"/>
                      </a:cubicBezTo>
                      <a:cubicBezTo>
                        <a:pt x="172421" y="18163"/>
                        <a:pt x="154258" y="0"/>
                        <a:pt x="131853" y="0"/>
                      </a:cubicBezTo>
                      <a:close/>
                      <a:moveTo>
                        <a:pt x="10813" y="40568"/>
                      </a:moveTo>
                      <a:cubicBezTo>
                        <a:pt x="10837" y="24148"/>
                        <a:pt x="24142" y="10842"/>
                        <a:pt x="40563" y="10818"/>
                      </a:cubicBezTo>
                      <a:lnTo>
                        <a:pt x="81131" y="10818"/>
                      </a:lnTo>
                      <a:lnTo>
                        <a:pt x="81131" y="70318"/>
                      </a:lnTo>
                      <a:lnTo>
                        <a:pt x="40563" y="70318"/>
                      </a:lnTo>
                      <a:cubicBezTo>
                        <a:pt x="24142" y="70295"/>
                        <a:pt x="10837" y="56989"/>
                        <a:pt x="10813" y="40568"/>
                      </a:cubicBezTo>
                      <a:close/>
                      <a:moveTo>
                        <a:pt x="131853" y="70318"/>
                      </a:moveTo>
                      <a:lnTo>
                        <a:pt x="91950" y="70318"/>
                      </a:lnTo>
                      <a:lnTo>
                        <a:pt x="91950" y="10818"/>
                      </a:lnTo>
                      <a:lnTo>
                        <a:pt x="131853" y="10818"/>
                      </a:lnTo>
                      <a:cubicBezTo>
                        <a:pt x="148283" y="10818"/>
                        <a:pt x="161603" y="24138"/>
                        <a:pt x="161603" y="40568"/>
                      </a:cubicBezTo>
                      <a:cubicBezTo>
                        <a:pt x="161603" y="56999"/>
                        <a:pt x="148283" y="70318"/>
                        <a:pt x="131853" y="70318"/>
                      </a:cubicBezTo>
                      <a:close/>
                    </a:path>
                  </a:pathLst>
                </a:custGeom>
                <a:solidFill>
                  <a:srgbClr val="435363"/>
                </a:solidFill>
                <a:ln w="6350" cap="flat">
                  <a:solidFill>
                    <a:srgbClr val="435363"/>
                  </a:solidFill>
                  <a:prstDash val="solid"/>
                  <a:miter/>
                </a:ln>
              </p:spPr>
              <p:txBody>
                <a:bodyPr rtlCol="0" anchor="ctr"/>
                <a:lstStyle/>
                <a:p>
                  <a:endParaRPr lang="en-US">
                    <a:solidFill>
                      <a:schemeClr val="bg1">
                        <a:lumMod val="50000"/>
                      </a:schemeClr>
                    </a:solidFill>
                  </a:endParaRPr>
                </a:p>
              </p:txBody>
            </p:sp>
          </p:grpSp>
        </p:grpSp>
      </p:grpSp>
    </p:spTree>
    <p:extLst>
      <p:ext uri="{BB962C8B-B14F-4D97-AF65-F5344CB8AC3E}">
        <p14:creationId xmlns:p14="http://schemas.microsoft.com/office/powerpoint/2010/main" val="406624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62E7D8-D2FA-0CE5-CF83-F6188EE76954}"/>
              </a:ext>
            </a:extLst>
          </p:cNvPr>
          <p:cNvPicPr>
            <a:picLocks noChangeAspect="1"/>
          </p:cNvPicPr>
          <p:nvPr/>
        </p:nvPicPr>
        <p:blipFill>
          <a:blip r:embed="rId2"/>
          <a:stretch>
            <a:fillRect/>
          </a:stretch>
        </p:blipFill>
        <p:spPr>
          <a:xfrm>
            <a:off x="1379663" y="1065872"/>
            <a:ext cx="9700311" cy="5792128"/>
          </a:xfrm>
          <a:prstGeom prst="rect">
            <a:avLst/>
          </a:prstGeom>
        </p:spPr>
      </p:pic>
      <p:pic>
        <p:nvPicPr>
          <p:cNvPr id="3" name="Picture 2">
            <a:extLst>
              <a:ext uri="{FF2B5EF4-FFF2-40B4-BE49-F238E27FC236}">
                <a16:creationId xmlns:a16="http://schemas.microsoft.com/office/drawing/2014/main" id="{07CAA355-E91A-FC6D-B2C2-9C80F4440EFF}"/>
              </a:ext>
            </a:extLst>
          </p:cNvPr>
          <p:cNvPicPr>
            <a:picLocks noChangeAspect="1"/>
          </p:cNvPicPr>
          <p:nvPr/>
        </p:nvPicPr>
        <p:blipFill>
          <a:blip r:embed="rId3"/>
          <a:stretch>
            <a:fillRect/>
          </a:stretch>
        </p:blipFill>
        <p:spPr>
          <a:xfrm>
            <a:off x="196948" y="170119"/>
            <a:ext cx="2016519" cy="1256934"/>
          </a:xfrm>
          <a:prstGeom prst="rect">
            <a:avLst/>
          </a:prstGeom>
        </p:spPr>
      </p:pic>
    </p:spTree>
    <p:extLst>
      <p:ext uri="{BB962C8B-B14F-4D97-AF65-F5344CB8AC3E}">
        <p14:creationId xmlns:p14="http://schemas.microsoft.com/office/powerpoint/2010/main" val="1097024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bwMode="auto">
          <a:xfrm>
            <a:off x="-38989" y="824816"/>
            <a:ext cx="3065631" cy="6023667"/>
          </a:xfrm>
          <a:prstGeom prst="rect">
            <a:avLst/>
          </a:prstGeom>
          <a:solidFill>
            <a:schemeClr val="accent1">
              <a:lumMod val="20000"/>
              <a:lumOff val="80000"/>
            </a:schemeClr>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87738AF6-F988-43ED-A8D6-1C3A5DE0E41B}"/>
              </a:ext>
            </a:extLst>
          </p:cNvPr>
          <p:cNvSpPr/>
          <p:nvPr/>
        </p:nvSpPr>
        <p:spPr>
          <a:xfrm>
            <a:off x="0" y="9517"/>
            <a:ext cx="12192000" cy="81398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Rechteck 95"/>
          <p:cNvSpPr/>
          <p:nvPr/>
        </p:nvSpPr>
        <p:spPr bwMode="gray">
          <a:xfrm>
            <a:off x="3452164" y="120341"/>
            <a:ext cx="8267457" cy="731520"/>
          </a:xfrm>
          <a:prstGeom prst="rect">
            <a:avLst/>
          </a:prstGeom>
        </p:spPr>
        <p:txBody>
          <a:bodyPr wrap="square" lIns="72000" tIns="0" rIns="180000" bIns="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a:ea typeface="+mn-ea"/>
                <a:cs typeface="+mn-cs"/>
              </a:rPr>
              <a:t>Ohio Medicaid Enterprise System (OMES)</a:t>
            </a:r>
          </a:p>
        </p:txBody>
      </p:sp>
      <p:pic>
        <p:nvPicPr>
          <p:cNvPr id="67" name="Picture 66">
            <a:extLst>
              <a:ext uri="{FF2B5EF4-FFF2-40B4-BE49-F238E27FC236}">
                <a16:creationId xmlns:a16="http://schemas.microsoft.com/office/drawing/2014/main" id="{485AB1DE-951E-46F5-A7B2-707C05BA39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82842"/>
            <a:ext cx="2692889" cy="457200"/>
          </a:xfrm>
          <a:prstGeom prst="rect">
            <a:avLst/>
          </a:prstGeom>
        </p:spPr>
      </p:pic>
      <p:cxnSp>
        <p:nvCxnSpPr>
          <p:cNvPr id="70" name="Gerade Verbindung 119">
            <a:extLst>
              <a:ext uri="{FF2B5EF4-FFF2-40B4-BE49-F238E27FC236}">
                <a16:creationId xmlns:a16="http://schemas.microsoft.com/office/drawing/2014/main" id="{EEB2F520-EE24-497A-94A0-120794ABC4B7}"/>
              </a:ext>
            </a:extLst>
          </p:cNvPr>
          <p:cNvCxnSpPr>
            <a:cxnSpLocks/>
          </p:cNvCxnSpPr>
          <p:nvPr/>
        </p:nvCxnSpPr>
        <p:spPr bwMode="gray">
          <a:xfrm flipH="1">
            <a:off x="3032913" y="837750"/>
            <a:ext cx="0" cy="6035040"/>
          </a:xfrm>
          <a:prstGeom prst="line">
            <a:avLst/>
          </a:prstGeom>
          <a:ln w="38100">
            <a:solidFill>
              <a:srgbClr val="C8C8C8"/>
            </a:solidFill>
            <a:prstDash val="solid"/>
          </a:ln>
        </p:spPr>
        <p:style>
          <a:lnRef idx="1">
            <a:schemeClr val="accent1"/>
          </a:lnRef>
          <a:fillRef idx="0">
            <a:schemeClr val="accent1"/>
          </a:fillRef>
          <a:effectRef idx="0">
            <a:schemeClr val="accent1"/>
          </a:effectRef>
          <a:fontRef idx="minor">
            <a:schemeClr val="tx1"/>
          </a:fontRef>
        </p:style>
      </p:cxnSp>
      <p:cxnSp>
        <p:nvCxnSpPr>
          <p:cNvPr id="101" name="Gerade Verbindung 120">
            <a:extLst>
              <a:ext uri="{FF2B5EF4-FFF2-40B4-BE49-F238E27FC236}">
                <a16:creationId xmlns:a16="http://schemas.microsoft.com/office/drawing/2014/main" id="{BC95EBFA-A07C-4518-83F0-E4D513EB118A}"/>
              </a:ext>
            </a:extLst>
          </p:cNvPr>
          <p:cNvCxnSpPr>
            <a:cxnSpLocks/>
          </p:cNvCxnSpPr>
          <p:nvPr/>
        </p:nvCxnSpPr>
        <p:spPr bwMode="gray">
          <a:xfrm flipH="1">
            <a:off x="0" y="837750"/>
            <a:ext cx="12181254" cy="0"/>
          </a:xfrm>
          <a:prstGeom prst="line">
            <a:avLst/>
          </a:prstGeom>
          <a:ln w="38100">
            <a:solidFill>
              <a:srgbClr val="C8C8C8"/>
            </a:solidFill>
            <a:prstDash val="solid"/>
          </a:ln>
        </p:spPr>
        <p:style>
          <a:lnRef idx="1">
            <a:schemeClr val="accent1"/>
          </a:lnRef>
          <a:fillRef idx="0">
            <a:schemeClr val="accent1"/>
          </a:fillRef>
          <a:effectRef idx="0">
            <a:schemeClr val="accent1"/>
          </a:effectRef>
          <a:fontRef idx="minor">
            <a:schemeClr val="tx1"/>
          </a:fontRef>
        </p:style>
      </p:cxnSp>
      <p:sp>
        <p:nvSpPr>
          <p:cNvPr id="4" name="Rechteck 3"/>
          <p:cNvSpPr/>
          <p:nvPr/>
        </p:nvSpPr>
        <p:spPr bwMode="auto">
          <a:xfrm>
            <a:off x="10468" y="9517"/>
            <a:ext cx="12167208" cy="6873855"/>
          </a:xfrm>
          <a:prstGeom prst="rect">
            <a:avLst/>
          </a:prstGeom>
          <a:noFill/>
          <a:ln w="38100">
            <a:solidFill>
              <a:srgbClr val="C0C0C0"/>
            </a:solidFill>
            <a:round/>
            <a:headEnd/>
            <a:tailE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a:ln>
                <a:noFill/>
              </a:ln>
              <a:solidFill>
                <a:prstClr val="black"/>
              </a:solidFill>
              <a:effectLst/>
              <a:uLnTx/>
              <a:uFillTx/>
              <a:latin typeface="Calibri"/>
              <a:ea typeface="+mn-ea"/>
              <a:cs typeface="+mn-cs"/>
            </a:endParaRPr>
          </a:p>
        </p:txBody>
      </p:sp>
      <p:sp>
        <p:nvSpPr>
          <p:cNvPr id="106" name="TextBox 105">
            <a:extLst>
              <a:ext uri="{FF2B5EF4-FFF2-40B4-BE49-F238E27FC236}">
                <a16:creationId xmlns:a16="http://schemas.microsoft.com/office/drawing/2014/main" id="{23FFCB18-8342-4B23-94A8-B67169AAB657}"/>
              </a:ext>
            </a:extLst>
          </p:cNvPr>
          <p:cNvSpPr txBox="1"/>
          <p:nvPr/>
        </p:nvSpPr>
        <p:spPr>
          <a:xfrm>
            <a:off x="-30903" y="2463072"/>
            <a:ext cx="2984607" cy="2646878"/>
          </a:xfrm>
          <a:prstGeom prst="rect">
            <a:avLst/>
          </a:prstGeom>
          <a:noFill/>
        </p:spPr>
        <p:txBody>
          <a:bodyPr wrap="square" lIns="91440" tIns="45720" rIns="91440" bIns="9144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How is OMES related to the Next Generation of Ohio Medicaid?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OMES provides new modules for conducting business and streamlines processes.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Calibri"/>
            </a:endParaRPr>
          </a:p>
        </p:txBody>
      </p:sp>
      <p:sp>
        <p:nvSpPr>
          <p:cNvPr id="15" name="Rectangle 14">
            <a:extLst>
              <a:ext uri="{FF2B5EF4-FFF2-40B4-BE49-F238E27FC236}">
                <a16:creationId xmlns:a16="http://schemas.microsoft.com/office/drawing/2014/main" id="{A01EE0A1-E5A1-4234-B1EE-7840609DB142}"/>
              </a:ext>
            </a:extLst>
          </p:cNvPr>
          <p:cNvSpPr/>
          <p:nvPr/>
        </p:nvSpPr>
        <p:spPr>
          <a:xfrm>
            <a:off x="2829943" y="888667"/>
            <a:ext cx="9286158" cy="507831"/>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Once complete, how does OMES benefit Ohio Medicaid providers? </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300" b="1" i="0" u="none" strike="noStrike" kern="1200" cap="none" spc="0" normalizeH="0" baseline="0" noProof="0">
              <a:ln>
                <a:noFill/>
              </a:ln>
              <a:solidFill>
                <a:srgbClr val="1F497D"/>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655D4F16-E693-4B11-98A3-7409E6FB07CA}"/>
              </a:ext>
            </a:extLst>
          </p:cNvPr>
          <p:cNvGrpSpPr/>
          <p:nvPr/>
        </p:nvGrpSpPr>
        <p:grpSpPr>
          <a:xfrm>
            <a:off x="3381475" y="1380376"/>
            <a:ext cx="8796317" cy="1015663"/>
            <a:chOff x="3326055" y="1380376"/>
            <a:chExt cx="8862088" cy="1015663"/>
          </a:xfrm>
        </p:grpSpPr>
        <p:grpSp>
          <p:nvGrpSpPr>
            <p:cNvPr id="3" name="Group 2">
              <a:extLst>
                <a:ext uri="{FF2B5EF4-FFF2-40B4-BE49-F238E27FC236}">
                  <a16:creationId xmlns:a16="http://schemas.microsoft.com/office/drawing/2014/main" id="{73D7F5E7-D767-4226-BB16-20ADDA34126B}"/>
                </a:ext>
              </a:extLst>
            </p:cNvPr>
            <p:cNvGrpSpPr/>
            <p:nvPr/>
          </p:nvGrpSpPr>
          <p:grpSpPr>
            <a:xfrm>
              <a:off x="3326055" y="1380376"/>
              <a:ext cx="539386" cy="457511"/>
              <a:chOff x="3326055" y="1636578"/>
              <a:chExt cx="539386" cy="457511"/>
            </a:xfrm>
          </p:grpSpPr>
          <p:cxnSp>
            <p:nvCxnSpPr>
              <p:cNvPr id="17" name="Straight Connector 16">
                <a:extLst>
                  <a:ext uri="{FF2B5EF4-FFF2-40B4-BE49-F238E27FC236}">
                    <a16:creationId xmlns:a16="http://schemas.microsoft.com/office/drawing/2014/main" id="{F52C1ED1-9720-443A-9A0C-D9F68EC8A0D6}"/>
                  </a:ext>
                </a:extLst>
              </p:cNvPr>
              <p:cNvCxnSpPr>
                <a:cxnSpLocks/>
              </p:cNvCxnSpPr>
              <p:nvPr/>
            </p:nvCxnSpPr>
            <p:spPr>
              <a:xfrm>
                <a:off x="3326055" y="2094089"/>
                <a:ext cx="394243" cy="0"/>
              </a:xfrm>
              <a:prstGeom prst="line">
                <a:avLst/>
              </a:prstGeom>
              <a:ln w="127000" cmpd="sng"/>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46918D40-6DFF-4F49-AE7F-BB319578442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07930" y="1636578"/>
                <a:ext cx="457511" cy="457511"/>
              </a:xfrm>
              <a:prstGeom prst="rect">
                <a:avLst/>
              </a:prstGeom>
            </p:spPr>
          </p:pic>
        </p:grpSp>
        <p:sp>
          <p:nvSpPr>
            <p:cNvPr id="20" name="TextBox 19">
              <a:extLst>
                <a:ext uri="{FF2B5EF4-FFF2-40B4-BE49-F238E27FC236}">
                  <a16:creationId xmlns:a16="http://schemas.microsoft.com/office/drawing/2014/main" id="{F42E2ACE-3E74-495F-94DD-22FE12C74CA4}"/>
                </a:ext>
              </a:extLst>
            </p:cNvPr>
            <p:cNvSpPr txBox="1"/>
            <p:nvPr/>
          </p:nvSpPr>
          <p:spPr>
            <a:xfrm>
              <a:off x="3981735" y="1380376"/>
              <a:ext cx="820640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Creates a </a:t>
              </a:r>
              <a:r>
                <a:rPr kumimoji="0" lang="en-US" sz="2000" b="1" i="0" u="sng"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single credentialing process</a:t>
              </a:r>
              <a:r>
                <a:rPr kumimoji="0" lang="en-US" sz="2000" b="0"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 through the </a:t>
              </a:r>
              <a:r>
                <a:rPr kumimoji="0" lang="en-US" sz="2000" b="1"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Provider Network Module and Centralized Credentialing</a:t>
              </a:r>
              <a:r>
                <a:rPr kumimoji="0" lang="en-US" sz="2000" b="0"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 rather than providers credentialing separately for each managed care entity (MCE) with which they contract.</a:t>
              </a:r>
              <a:endParaRPr kumimoji="0" lang="en-US" sz="2000" b="1"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endParaRPr>
            </a:p>
          </p:txBody>
        </p:sp>
      </p:grpSp>
      <p:grpSp>
        <p:nvGrpSpPr>
          <p:cNvPr id="11" name="Group 10">
            <a:extLst>
              <a:ext uri="{FF2B5EF4-FFF2-40B4-BE49-F238E27FC236}">
                <a16:creationId xmlns:a16="http://schemas.microsoft.com/office/drawing/2014/main" id="{BF0129AE-C028-472C-9693-10449EB8D214}"/>
              </a:ext>
            </a:extLst>
          </p:cNvPr>
          <p:cNvGrpSpPr/>
          <p:nvPr/>
        </p:nvGrpSpPr>
        <p:grpSpPr>
          <a:xfrm>
            <a:off x="3322397" y="3206224"/>
            <a:ext cx="8694454" cy="707886"/>
            <a:chOff x="3322397" y="2615673"/>
            <a:chExt cx="8694454" cy="707886"/>
          </a:xfrm>
        </p:grpSpPr>
        <p:sp>
          <p:nvSpPr>
            <p:cNvPr id="22" name="TextBox 21">
              <a:extLst>
                <a:ext uri="{FF2B5EF4-FFF2-40B4-BE49-F238E27FC236}">
                  <a16:creationId xmlns:a16="http://schemas.microsoft.com/office/drawing/2014/main" id="{B78F59CE-99DF-42DC-AA4B-CB5B37D24090}"/>
                </a:ext>
              </a:extLst>
            </p:cNvPr>
            <p:cNvSpPr txBox="1"/>
            <p:nvPr/>
          </p:nvSpPr>
          <p:spPr>
            <a:xfrm>
              <a:off x="4058920" y="2615673"/>
              <a:ext cx="795793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Minimizes</a:t>
              </a:r>
              <a:r>
                <a:rPr kumimoji="0" lang="en-US" sz="2000" b="0"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 missing claims, delays in claims submission, and delayed payments. </a:t>
              </a:r>
            </a:p>
          </p:txBody>
        </p:sp>
        <p:grpSp>
          <p:nvGrpSpPr>
            <p:cNvPr id="9" name="Group 8">
              <a:extLst>
                <a:ext uri="{FF2B5EF4-FFF2-40B4-BE49-F238E27FC236}">
                  <a16:creationId xmlns:a16="http://schemas.microsoft.com/office/drawing/2014/main" id="{7099D8EB-AEBE-442C-88C4-AF9F2E2B1961}"/>
                </a:ext>
              </a:extLst>
            </p:cNvPr>
            <p:cNvGrpSpPr/>
            <p:nvPr/>
          </p:nvGrpSpPr>
          <p:grpSpPr>
            <a:xfrm>
              <a:off x="3322397" y="2615673"/>
              <a:ext cx="538120" cy="457511"/>
              <a:chOff x="3322397" y="2676590"/>
              <a:chExt cx="538120" cy="457511"/>
            </a:xfrm>
          </p:grpSpPr>
          <p:cxnSp>
            <p:nvCxnSpPr>
              <p:cNvPr id="27" name="Straight Connector 26">
                <a:extLst>
                  <a:ext uri="{FF2B5EF4-FFF2-40B4-BE49-F238E27FC236}">
                    <a16:creationId xmlns:a16="http://schemas.microsoft.com/office/drawing/2014/main" id="{7DBDE19F-7F97-496E-8606-64A9379631CF}"/>
                  </a:ext>
                </a:extLst>
              </p:cNvPr>
              <p:cNvCxnSpPr>
                <a:cxnSpLocks/>
              </p:cNvCxnSpPr>
              <p:nvPr/>
            </p:nvCxnSpPr>
            <p:spPr>
              <a:xfrm>
                <a:off x="3322397" y="3111564"/>
                <a:ext cx="394243" cy="0"/>
              </a:xfrm>
              <a:prstGeom prst="line">
                <a:avLst/>
              </a:prstGeom>
              <a:ln w="127000" cmpd="sng">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1" name="Picture 30">
                <a:extLst>
                  <a:ext uri="{FF2B5EF4-FFF2-40B4-BE49-F238E27FC236}">
                    <a16:creationId xmlns:a16="http://schemas.microsoft.com/office/drawing/2014/main" id="{ACFAC871-084A-4DB5-84F5-2F929E2D5FC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03006" y="2676590"/>
                <a:ext cx="457511" cy="457511"/>
              </a:xfrm>
              <a:prstGeom prst="rect">
                <a:avLst/>
              </a:prstGeom>
            </p:spPr>
          </p:pic>
        </p:grpSp>
      </p:grpSp>
      <p:grpSp>
        <p:nvGrpSpPr>
          <p:cNvPr id="12" name="Group 11">
            <a:extLst>
              <a:ext uri="{FF2B5EF4-FFF2-40B4-BE49-F238E27FC236}">
                <a16:creationId xmlns:a16="http://schemas.microsoft.com/office/drawing/2014/main" id="{AC6842F8-99D5-477B-9A80-78573877E9A1}"/>
              </a:ext>
            </a:extLst>
          </p:cNvPr>
          <p:cNvGrpSpPr/>
          <p:nvPr/>
        </p:nvGrpSpPr>
        <p:grpSpPr>
          <a:xfrm>
            <a:off x="3322397" y="3966248"/>
            <a:ext cx="8724492" cy="1631216"/>
            <a:chOff x="3322397" y="3457110"/>
            <a:chExt cx="8724492" cy="1631216"/>
          </a:xfrm>
        </p:grpSpPr>
        <p:sp>
          <p:nvSpPr>
            <p:cNvPr id="24" name="TextBox 23">
              <a:extLst>
                <a:ext uri="{FF2B5EF4-FFF2-40B4-BE49-F238E27FC236}">
                  <a16:creationId xmlns:a16="http://schemas.microsoft.com/office/drawing/2014/main" id="{F6ECC12F-B23E-469A-9DE9-801C80353C6C}"/>
                </a:ext>
              </a:extLst>
            </p:cNvPr>
            <p:cNvSpPr txBox="1"/>
            <p:nvPr/>
          </p:nvSpPr>
          <p:spPr>
            <a:xfrm>
              <a:off x="4028880" y="3457110"/>
              <a:ext cx="801800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Makes the claims, prior authorization, and member eligibility request process more </a:t>
              </a:r>
              <a:r>
                <a:rPr kumimoji="0" lang="en-US" sz="2000" b="1"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transparent</a:t>
              </a:r>
              <a:r>
                <a:rPr kumimoji="0" lang="en-US" sz="2000" b="0"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 and </a:t>
              </a:r>
              <a:r>
                <a:rPr kumimoji="0" lang="en-US" sz="2000" b="1"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efficient</a:t>
              </a:r>
              <a:r>
                <a:rPr kumimoji="0" lang="en-US" sz="2000" b="0"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 by limiting submission and communication of status to one single portal regardless of the MCE involved. Paper submissions, fax, and/or submissions to multiple MCE portals are no longer allowed.</a:t>
              </a:r>
            </a:p>
          </p:txBody>
        </p:sp>
        <p:grpSp>
          <p:nvGrpSpPr>
            <p:cNvPr id="8" name="Group 7">
              <a:extLst>
                <a:ext uri="{FF2B5EF4-FFF2-40B4-BE49-F238E27FC236}">
                  <a16:creationId xmlns:a16="http://schemas.microsoft.com/office/drawing/2014/main" id="{E9F08069-CD07-4B79-9D38-A8D952E893AB}"/>
                </a:ext>
              </a:extLst>
            </p:cNvPr>
            <p:cNvGrpSpPr/>
            <p:nvPr/>
          </p:nvGrpSpPr>
          <p:grpSpPr>
            <a:xfrm>
              <a:off x="3322397" y="3457110"/>
              <a:ext cx="538120" cy="457511"/>
              <a:chOff x="3322397" y="3546539"/>
              <a:chExt cx="538120" cy="457511"/>
            </a:xfrm>
          </p:grpSpPr>
          <p:cxnSp>
            <p:nvCxnSpPr>
              <p:cNvPr id="32" name="Straight Connector 31">
                <a:extLst>
                  <a:ext uri="{FF2B5EF4-FFF2-40B4-BE49-F238E27FC236}">
                    <a16:creationId xmlns:a16="http://schemas.microsoft.com/office/drawing/2014/main" id="{6D54143A-59EE-4E1B-B102-1640D1E2D392}"/>
                  </a:ext>
                </a:extLst>
              </p:cNvPr>
              <p:cNvCxnSpPr>
                <a:cxnSpLocks/>
              </p:cNvCxnSpPr>
              <p:nvPr/>
            </p:nvCxnSpPr>
            <p:spPr>
              <a:xfrm>
                <a:off x="3322397" y="3994018"/>
                <a:ext cx="394243" cy="0"/>
              </a:xfrm>
              <a:prstGeom prst="line">
                <a:avLst/>
              </a:prstGeom>
              <a:ln w="127000" cmpd="sng">
                <a:solidFill>
                  <a:schemeClr val="accent3"/>
                </a:solidFill>
              </a:ln>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FB25C22C-96AA-4EE5-BE4A-7BCC47DAEB7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03006" y="3546539"/>
                <a:ext cx="457511" cy="457511"/>
              </a:xfrm>
              <a:prstGeom prst="rect">
                <a:avLst/>
              </a:prstGeom>
            </p:spPr>
          </p:pic>
        </p:grpSp>
      </p:grpSp>
      <p:grpSp>
        <p:nvGrpSpPr>
          <p:cNvPr id="14" name="Group 13">
            <a:extLst>
              <a:ext uri="{FF2B5EF4-FFF2-40B4-BE49-F238E27FC236}">
                <a16:creationId xmlns:a16="http://schemas.microsoft.com/office/drawing/2014/main" id="{6029693A-A7E8-4ED4-85D5-62F2FCD4EF51}"/>
              </a:ext>
            </a:extLst>
          </p:cNvPr>
          <p:cNvGrpSpPr/>
          <p:nvPr/>
        </p:nvGrpSpPr>
        <p:grpSpPr>
          <a:xfrm>
            <a:off x="3322397" y="5682260"/>
            <a:ext cx="8694454" cy="1015663"/>
            <a:chOff x="3322397" y="5185635"/>
            <a:chExt cx="8694454" cy="1015663"/>
          </a:xfrm>
        </p:grpSpPr>
        <p:sp>
          <p:nvSpPr>
            <p:cNvPr id="26" name="TextBox 25">
              <a:extLst>
                <a:ext uri="{FF2B5EF4-FFF2-40B4-BE49-F238E27FC236}">
                  <a16:creationId xmlns:a16="http://schemas.microsoft.com/office/drawing/2014/main" id="{4D054A74-A06A-4463-A43C-F38FAA20F4FF}"/>
                </a:ext>
              </a:extLst>
            </p:cNvPr>
            <p:cNvSpPr txBox="1"/>
            <p:nvPr/>
          </p:nvSpPr>
          <p:spPr>
            <a:xfrm>
              <a:off x="4058920" y="5185635"/>
              <a:ext cx="795793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Enables </a:t>
              </a:r>
              <a:r>
                <a:rPr kumimoji="0" lang="en-US" sz="2000" b="1"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increased ODM oversight </a:t>
              </a:r>
              <a:r>
                <a:rPr kumimoji="0" lang="en-US" sz="2000" b="0"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of MCEs and ability to identify and address trends by providing ODM with consistent access to claims and prior authorization request data.</a:t>
              </a:r>
            </a:p>
          </p:txBody>
        </p:sp>
        <p:grpSp>
          <p:nvGrpSpPr>
            <p:cNvPr id="6" name="Group 5">
              <a:extLst>
                <a:ext uri="{FF2B5EF4-FFF2-40B4-BE49-F238E27FC236}">
                  <a16:creationId xmlns:a16="http://schemas.microsoft.com/office/drawing/2014/main" id="{4F345D37-756F-46BF-809B-E77AE898F591}"/>
                </a:ext>
              </a:extLst>
            </p:cNvPr>
            <p:cNvGrpSpPr/>
            <p:nvPr/>
          </p:nvGrpSpPr>
          <p:grpSpPr>
            <a:xfrm>
              <a:off x="3322397" y="5185635"/>
              <a:ext cx="542220" cy="457511"/>
              <a:chOff x="3322397" y="5185635"/>
              <a:chExt cx="542220" cy="457511"/>
            </a:xfrm>
          </p:grpSpPr>
          <p:cxnSp>
            <p:nvCxnSpPr>
              <p:cNvPr id="34" name="Straight Connector 33">
                <a:extLst>
                  <a:ext uri="{FF2B5EF4-FFF2-40B4-BE49-F238E27FC236}">
                    <a16:creationId xmlns:a16="http://schemas.microsoft.com/office/drawing/2014/main" id="{D7B12A71-7A57-4EA7-B706-CA935478816F}"/>
                  </a:ext>
                </a:extLst>
              </p:cNvPr>
              <p:cNvCxnSpPr>
                <a:cxnSpLocks/>
              </p:cNvCxnSpPr>
              <p:nvPr/>
            </p:nvCxnSpPr>
            <p:spPr>
              <a:xfrm>
                <a:off x="3322397" y="5643146"/>
                <a:ext cx="394243" cy="0"/>
              </a:xfrm>
              <a:prstGeom prst="line">
                <a:avLst/>
              </a:prstGeom>
              <a:ln w="127000" cmpd="sng">
                <a:solidFill>
                  <a:schemeClr val="accent4"/>
                </a:solidFill>
              </a:ln>
            </p:spPr>
            <p:style>
              <a:lnRef idx="2">
                <a:schemeClr val="accent1"/>
              </a:lnRef>
              <a:fillRef idx="0">
                <a:schemeClr val="accent1"/>
              </a:fillRef>
              <a:effectRef idx="1">
                <a:schemeClr val="accent1"/>
              </a:effectRef>
              <a:fontRef idx="minor">
                <a:schemeClr val="tx1"/>
              </a:fontRef>
            </p:style>
          </p:cxnSp>
          <p:pic>
            <p:nvPicPr>
              <p:cNvPr id="35" name="Picture 34">
                <a:extLst>
                  <a:ext uri="{FF2B5EF4-FFF2-40B4-BE49-F238E27FC236}">
                    <a16:creationId xmlns:a16="http://schemas.microsoft.com/office/drawing/2014/main" id="{7FE9FFA8-8471-499C-A1CA-0E0F96A7867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07106" y="5185635"/>
                <a:ext cx="457511" cy="457511"/>
              </a:xfrm>
              <a:prstGeom prst="rect">
                <a:avLst/>
              </a:prstGeom>
            </p:spPr>
          </p:pic>
        </p:grpSp>
      </p:grpSp>
      <p:sp>
        <p:nvSpPr>
          <p:cNvPr id="30" name="Slide Number Placeholder 3">
            <a:extLst>
              <a:ext uri="{FF2B5EF4-FFF2-40B4-BE49-F238E27FC236}">
                <a16:creationId xmlns:a16="http://schemas.microsoft.com/office/drawing/2014/main" id="{1E31BAC6-0BEA-4D11-BB05-62E185EA6225}"/>
              </a:ext>
            </a:extLst>
          </p:cNvPr>
          <p:cNvSpPr>
            <a:spLocks noGrp="1"/>
          </p:cNvSpPr>
          <p:nvPr>
            <p:ph type="sldNum" sz="quarter" idx="12"/>
          </p:nvPr>
        </p:nvSpPr>
        <p:spPr>
          <a:xfrm>
            <a:off x="9042400" y="6356353"/>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grpSp>
        <p:nvGrpSpPr>
          <p:cNvPr id="13" name="Group 12">
            <a:extLst>
              <a:ext uri="{FF2B5EF4-FFF2-40B4-BE49-F238E27FC236}">
                <a16:creationId xmlns:a16="http://schemas.microsoft.com/office/drawing/2014/main" id="{B1BD5D17-FB34-4689-A73C-26EF934C1100}"/>
              </a:ext>
            </a:extLst>
          </p:cNvPr>
          <p:cNvGrpSpPr/>
          <p:nvPr/>
        </p:nvGrpSpPr>
        <p:grpSpPr>
          <a:xfrm>
            <a:off x="3322397" y="2437334"/>
            <a:ext cx="8790090" cy="707886"/>
            <a:chOff x="3322397" y="5842337"/>
            <a:chExt cx="8790090" cy="707886"/>
          </a:xfrm>
        </p:grpSpPr>
        <p:sp>
          <p:nvSpPr>
            <p:cNvPr id="36" name="TextBox 35">
              <a:extLst>
                <a:ext uri="{FF2B5EF4-FFF2-40B4-BE49-F238E27FC236}">
                  <a16:creationId xmlns:a16="http://schemas.microsoft.com/office/drawing/2014/main" id="{1FD7A2E4-32E8-47FA-B3E5-BB92F1BD2C01}"/>
                </a:ext>
              </a:extLst>
            </p:cNvPr>
            <p:cNvSpPr txBox="1"/>
            <p:nvPr/>
          </p:nvSpPr>
          <p:spPr>
            <a:xfrm>
              <a:off x="4058920" y="5842337"/>
              <a:ext cx="805356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Provides pharmacy services across all MCEs and members </a:t>
              </a:r>
              <a:r>
                <a:rPr kumimoji="0" lang="en-US" sz="2000" b="0" i="0" u="none" strike="noStrike" kern="1200" cap="none" spc="0" normalizeH="0" baseline="0" noProof="0">
                  <a:ln>
                    <a:noFill/>
                  </a:ln>
                  <a:solidFill>
                    <a:prstClr val="black"/>
                  </a:solidFill>
                  <a:effectLst/>
                  <a:uLnTx/>
                  <a:uFillTx/>
                  <a:latin typeface="Calibri"/>
                  <a:ea typeface="Open Sans Light" panose="020B0306030504020204" pitchFamily="34" charset="0"/>
                  <a:cs typeface="Open Sans Light" panose="020B0306030504020204" pitchFamily="34" charset="0"/>
                </a:rPr>
                <a:t>through the Single Pharmacy Benefit Manager (SPBM).</a:t>
              </a:r>
            </a:p>
          </p:txBody>
        </p:sp>
        <p:grpSp>
          <p:nvGrpSpPr>
            <p:cNvPr id="37" name="Group 36">
              <a:extLst>
                <a:ext uri="{FF2B5EF4-FFF2-40B4-BE49-F238E27FC236}">
                  <a16:creationId xmlns:a16="http://schemas.microsoft.com/office/drawing/2014/main" id="{6423A207-3B04-4D28-8C50-327A29D3A7AA}"/>
                </a:ext>
              </a:extLst>
            </p:cNvPr>
            <p:cNvGrpSpPr/>
            <p:nvPr/>
          </p:nvGrpSpPr>
          <p:grpSpPr>
            <a:xfrm>
              <a:off x="3322397" y="5842337"/>
              <a:ext cx="542220" cy="457511"/>
              <a:chOff x="3322397" y="5185635"/>
              <a:chExt cx="542220" cy="457511"/>
            </a:xfrm>
          </p:grpSpPr>
          <p:cxnSp>
            <p:nvCxnSpPr>
              <p:cNvPr id="38" name="Straight Connector 37">
                <a:extLst>
                  <a:ext uri="{FF2B5EF4-FFF2-40B4-BE49-F238E27FC236}">
                    <a16:creationId xmlns:a16="http://schemas.microsoft.com/office/drawing/2014/main" id="{13036BFB-A0D8-4AA3-AFFA-9F8FD01522B9}"/>
                  </a:ext>
                </a:extLst>
              </p:cNvPr>
              <p:cNvCxnSpPr>
                <a:cxnSpLocks/>
              </p:cNvCxnSpPr>
              <p:nvPr/>
            </p:nvCxnSpPr>
            <p:spPr>
              <a:xfrm>
                <a:off x="3322397" y="5643146"/>
                <a:ext cx="394243" cy="0"/>
              </a:xfrm>
              <a:prstGeom prst="line">
                <a:avLst/>
              </a:prstGeom>
              <a:ln w="127000" cmpd="sng">
                <a:solidFill>
                  <a:schemeClr val="accent6"/>
                </a:solidFill>
              </a:ln>
            </p:spPr>
            <p:style>
              <a:lnRef idx="2">
                <a:schemeClr val="accent1"/>
              </a:lnRef>
              <a:fillRef idx="0">
                <a:schemeClr val="accent1"/>
              </a:fillRef>
              <a:effectRef idx="1">
                <a:schemeClr val="accent1"/>
              </a:effectRef>
              <a:fontRef idx="minor">
                <a:schemeClr val="tx1"/>
              </a:fontRef>
            </p:style>
          </p:cxnSp>
          <p:pic>
            <p:nvPicPr>
              <p:cNvPr id="39" name="Picture 38">
                <a:extLst>
                  <a:ext uri="{FF2B5EF4-FFF2-40B4-BE49-F238E27FC236}">
                    <a16:creationId xmlns:a16="http://schemas.microsoft.com/office/drawing/2014/main" id="{7D6F8DF2-9D0C-4B42-9F0B-649AC5C7238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07106" y="5185635"/>
                <a:ext cx="457511" cy="457511"/>
              </a:xfrm>
              <a:prstGeom prst="rect">
                <a:avLst/>
              </a:prstGeom>
            </p:spPr>
          </p:pic>
        </p:grpSp>
      </p:grpSp>
    </p:spTree>
    <p:extLst>
      <p:ext uri="{BB962C8B-B14F-4D97-AF65-F5344CB8AC3E}">
        <p14:creationId xmlns:p14="http://schemas.microsoft.com/office/powerpoint/2010/main" val="2154018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A6C0-BFFB-4B87-BD02-A2A1053DF746}"/>
              </a:ext>
            </a:extLst>
          </p:cNvPr>
          <p:cNvSpPr>
            <a:spLocks noGrp="1"/>
          </p:cNvSpPr>
          <p:nvPr>
            <p:ph type="title"/>
          </p:nvPr>
        </p:nvSpPr>
        <p:spPr>
          <a:xfrm>
            <a:off x="222810" y="576949"/>
            <a:ext cx="11715898" cy="685800"/>
          </a:xfrm>
        </p:spPr>
        <p:txBody>
          <a:bodyPr/>
          <a:lstStyle/>
          <a:p>
            <a:r>
              <a:rPr lang="en-US" sz="3200" dirty="0"/>
              <a:t>Top things Providers need to know for EDI claims*</a:t>
            </a:r>
          </a:p>
        </p:txBody>
      </p:sp>
      <p:sp>
        <p:nvSpPr>
          <p:cNvPr id="25" name="TextBox 24">
            <a:extLst>
              <a:ext uri="{FF2B5EF4-FFF2-40B4-BE49-F238E27FC236}">
                <a16:creationId xmlns:a16="http://schemas.microsoft.com/office/drawing/2014/main" id="{657DF882-C119-4294-BB4B-1872E0248EE0}"/>
              </a:ext>
            </a:extLst>
          </p:cNvPr>
          <p:cNvSpPr txBox="1"/>
          <p:nvPr/>
        </p:nvSpPr>
        <p:spPr>
          <a:xfrm>
            <a:off x="1917134" y="5290586"/>
            <a:ext cx="835043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Only</a:t>
            </a:r>
            <a:r>
              <a:rPr kumimoji="0" lang="en-US" sz="1800" b="0" i="0" u="none" strike="noStrike" kern="1200" cap="none" spc="0" normalizeH="0" baseline="0" noProof="0">
                <a:ln>
                  <a:noFill/>
                </a:ln>
                <a:solidFill>
                  <a:prstClr val="black"/>
                </a:solidFill>
                <a:effectLst/>
                <a:uLnTx/>
                <a:uFillTx/>
                <a:latin typeface="Calibri"/>
                <a:ea typeface="+mn-ea"/>
                <a:cs typeface="+mn-cs"/>
              </a:rPr>
              <a:t> ODM authorized Trading Partners will be permitted to exchange EDI transactions.</a:t>
            </a: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5" name="TextBox 14">
            <a:extLst>
              <a:ext uri="{FF2B5EF4-FFF2-40B4-BE49-F238E27FC236}">
                <a16:creationId xmlns:a16="http://schemas.microsoft.com/office/drawing/2014/main" id="{8B7C1B1F-B39B-4B6F-BB1F-4A074128A1AF}"/>
              </a:ext>
            </a:extLst>
          </p:cNvPr>
          <p:cNvSpPr txBox="1"/>
          <p:nvPr/>
        </p:nvSpPr>
        <p:spPr>
          <a:xfrm>
            <a:off x="594360" y="1257792"/>
            <a:ext cx="5486400" cy="1077218"/>
          </a:xfrm>
          <a:prstGeom prst="rect">
            <a:avLst/>
          </a:prstGeom>
          <a:noFill/>
        </p:spPr>
        <p:txBody>
          <a:bodyPr wrap="square" lIns="91440" tIns="45720" rIns="91440" bIns="45720" anchor="t">
            <a:spAutoFit/>
          </a:bodyPr>
          <a:lstStyle/>
          <a:p>
            <a:pPr indent="-114300">
              <a:defRPr/>
            </a:pPr>
            <a:r>
              <a:rPr kumimoji="0" lang="en-US" sz="1600" b="0" i="0" u="none" strike="noStrike" kern="1200" cap="none" spc="0" normalizeH="0" baseline="0" noProof="0">
                <a:ln>
                  <a:noFill/>
                </a:ln>
                <a:effectLst/>
                <a:uLnTx/>
                <a:uFillTx/>
                <a:latin typeface="Calibri"/>
                <a:ea typeface="+mn-ea"/>
                <a:cs typeface="+mn-cs"/>
              </a:rPr>
              <a:t>Claims with dates of service</a:t>
            </a:r>
            <a:r>
              <a:rPr lang="en-US" sz="1600">
                <a:latin typeface="Calibri"/>
              </a:rPr>
              <a:t> </a:t>
            </a:r>
            <a:r>
              <a:rPr kumimoji="0" lang="en-US" sz="1600" b="1" i="0" u="none" strike="noStrike" kern="1200" cap="none" spc="0" normalizeH="0" baseline="0" noProof="0">
                <a:ln>
                  <a:noFill/>
                </a:ln>
                <a:effectLst/>
                <a:uLnTx/>
                <a:uFillTx/>
                <a:latin typeface="Calibri"/>
                <a:ea typeface="+mn-ea"/>
                <a:cs typeface="+mn-cs"/>
              </a:rPr>
              <a:t>on or after</a:t>
            </a:r>
            <a:r>
              <a:rPr kumimoji="0" lang="en-US" sz="1600" b="0" i="0" u="none" strike="noStrike" kern="1200" cap="none" spc="0" normalizeH="0" baseline="0" noProof="0">
                <a:ln>
                  <a:noFill/>
                </a:ln>
                <a:effectLst/>
                <a:uLnTx/>
                <a:uFillTx/>
                <a:latin typeface="Calibri"/>
                <a:ea typeface="+mn-ea"/>
                <a:cs typeface="+mn-cs"/>
              </a:rPr>
              <a:t> </a:t>
            </a:r>
            <a:r>
              <a:rPr kumimoji="0" lang="en-US" sz="1600" b="1" i="0" u="none" strike="noStrike" kern="1200" cap="none" spc="0" normalizeH="0" baseline="0" noProof="0">
                <a:ln>
                  <a:noFill/>
                </a:ln>
                <a:effectLst/>
                <a:uLnTx/>
                <a:uFillTx/>
                <a:latin typeface="Calibri"/>
                <a:ea typeface="+mn-ea"/>
                <a:cs typeface="+mn-cs"/>
              </a:rPr>
              <a:t>February 1</a:t>
            </a:r>
            <a:r>
              <a:rPr lang="en-US" sz="1600">
                <a:latin typeface="Calibri"/>
              </a:rPr>
              <a:t> </a:t>
            </a:r>
            <a:r>
              <a:rPr kumimoji="0" lang="en-US" sz="1600" b="0" i="0" u="none" strike="noStrike" kern="1200" cap="none" spc="0" normalizeH="0" baseline="0" noProof="0">
                <a:ln>
                  <a:noFill/>
                </a:ln>
                <a:effectLst/>
                <a:uLnTx/>
                <a:uFillTx/>
                <a:latin typeface="Calibri"/>
                <a:ea typeface="+mn-ea"/>
                <a:cs typeface="+mn-cs"/>
              </a:rPr>
              <a:t>must be</a:t>
            </a:r>
            <a:r>
              <a:rPr lang="en-US" sz="1600">
                <a:latin typeface="Calibri"/>
              </a:rPr>
              <a:t> </a:t>
            </a:r>
            <a:r>
              <a:rPr kumimoji="0" lang="en-US" sz="1600" b="0" i="0" u="none" strike="noStrike" kern="1200" cap="none" spc="0" normalizeH="0" baseline="0" noProof="0">
                <a:ln>
                  <a:noFill/>
                </a:ln>
                <a:effectLst/>
                <a:uLnTx/>
                <a:uFillTx/>
                <a:latin typeface="Calibri"/>
                <a:ea typeface="+mn-ea"/>
                <a:cs typeface="+mn-cs"/>
              </a:rPr>
              <a:t>submitted through the new EDI vendor, Deloitte. Claims with</a:t>
            </a:r>
            <a:r>
              <a:rPr lang="en-US" sz="1600">
                <a:latin typeface="Calibri"/>
              </a:rPr>
              <a:t> </a:t>
            </a:r>
            <a:r>
              <a:rPr kumimoji="0" lang="en-US" sz="1600" b="0" i="0" u="none" strike="noStrike" kern="1200" cap="none" spc="0" normalizeH="0" baseline="0" noProof="0">
                <a:ln>
                  <a:noFill/>
                </a:ln>
                <a:effectLst/>
                <a:uLnTx/>
                <a:uFillTx/>
                <a:latin typeface="Calibri"/>
                <a:ea typeface="+mn-ea"/>
                <a:cs typeface="+mn-cs"/>
              </a:rPr>
              <a:t>dates of service prior to February 1 </a:t>
            </a:r>
            <a:r>
              <a:rPr lang="en-US" sz="1600">
                <a:latin typeface="Calibri"/>
              </a:rPr>
              <a:t>can </a:t>
            </a:r>
            <a:r>
              <a:rPr kumimoji="0" lang="en-US" sz="1600" b="0" i="0" u="none" strike="noStrike" kern="1200" cap="none" spc="0" normalizeH="0" baseline="0" noProof="0">
                <a:ln>
                  <a:noFill/>
                </a:ln>
                <a:effectLst/>
                <a:uLnTx/>
                <a:uFillTx/>
                <a:latin typeface="Calibri"/>
                <a:ea typeface="+mn-ea"/>
                <a:cs typeface="+mn-cs"/>
              </a:rPr>
              <a:t>be submitted via the</a:t>
            </a:r>
            <a:r>
              <a:rPr lang="en-US" sz="1600">
                <a:latin typeface="Calibri"/>
              </a:rPr>
              <a:t> </a:t>
            </a:r>
            <a:r>
              <a:rPr kumimoji="0" lang="en-US" sz="1600" b="0" i="0" u="none" strike="noStrike" kern="1200" cap="none" spc="0" normalizeH="0" baseline="0" noProof="0">
                <a:ln>
                  <a:noFill/>
                </a:ln>
                <a:effectLst/>
                <a:uLnTx/>
                <a:uFillTx/>
                <a:latin typeface="Calibri"/>
                <a:ea typeface="+mn-ea"/>
                <a:cs typeface="+mn-cs"/>
              </a:rPr>
              <a:t>current processes</a:t>
            </a:r>
            <a:r>
              <a:rPr lang="en-US" sz="1600">
                <a:latin typeface="Calibri"/>
              </a:rPr>
              <a:t> or the new EDI</a:t>
            </a:r>
            <a:r>
              <a:rPr kumimoji="0" lang="en-US" sz="1600" b="0" i="0" u="none" strike="noStrike" kern="1200" cap="none" spc="0" normalizeH="0" baseline="0" noProof="0">
                <a:ln>
                  <a:noFill/>
                </a:ln>
                <a:effectLst/>
                <a:uLnTx/>
                <a:uFillTx/>
                <a:latin typeface="Calibri"/>
                <a:ea typeface="+mn-ea"/>
                <a:cs typeface="+mn-cs"/>
              </a:rPr>
              <a:t>.</a:t>
            </a:r>
            <a:endParaRPr lang="en-US">
              <a:ea typeface="+mn-ea"/>
              <a:cs typeface="+mn-cs"/>
            </a:endParaRPr>
          </a:p>
        </p:txBody>
      </p:sp>
      <p:sp>
        <p:nvSpPr>
          <p:cNvPr id="17" name="TextBox 16">
            <a:extLst>
              <a:ext uri="{FF2B5EF4-FFF2-40B4-BE49-F238E27FC236}">
                <a16:creationId xmlns:a16="http://schemas.microsoft.com/office/drawing/2014/main" id="{745ADA07-432E-4F11-A82A-17AC60F9C234}"/>
              </a:ext>
            </a:extLst>
          </p:cNvPr>
          <p:cNvSpPr txBox="1"/>
          <p:nvPr/>
        </p:nvSpPr>
        <p:spPr>
          <a:xfrm>
            <a:off x="6627991" y="1285964"/>
            <a:ext cx="5486400" cy="83099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lt"/>
                <a:cs typeface="Calibri"/>
              </a:rPr>
              <a:t>Separate files must be submitted </a:t>
            </a:r>
            <a:r>
              <a:rPr kumimoji="0" lang="en-US" sz="1600" b="1" i="0" u="none" strike="noStrike" kern="1200" cap="none" spc="0" normalizeH="0" baseline="0" noProof="0">
                <a:ln>
                  <a:noFill/>
                </a:ln>
                <a:solidFill>
                  <a:prstClr val="black"/>
                </a:solidFill>
                <a:effectLst/>
                <a:uLnTx/>
                <a:uFillTx/>
                <a:latin typeface="Calibri"/>
                <a:ea typeface="+mn-lt"/>
                <a:cs typeface="Calibri"/>
              </a:rPr>
              <a:t>using the receiver ID assigned by ODM for each plan</a:t>
            </a:r>
            <a:r>
              <a:rPr kumimoji="0" lang="en-US" sz="1600" b="0" i="0" u="none" strike="noStrike" kern="1200" cap="none" spc="0" normalizeH="0" baseline="0" noProof="0">
                <a:ln>
                  <a:noFill/>
                </a:ln>
                <a:solidFill>
                  <a:prstClr val="black"/>
                </a:solidFill>
                <a:effectLst/>
                <a:uLnTx/>
                <a:uFillTx/>
                <a:latin typeface="Calibri"/>
                <a:ea typeface="+mn-lt"/>
                <a:cs typeface="Calibri"/>
              </a:rPr>
              <a:t>. (e</a:t>
            </a:r>
            <a:r>
              <a:rPr kumimoji="0" lang="en-US" sz="1600" b="0" i="0" u="none" strike="noStrike" kern="1200" cap="none" spc="0" normalizeH="0" baseline="0" noProof="0">
                <a:ln>
                  <a:noFill/>
                </a:ln>
                <a:solidFill>
                  <a:prstClr val="black"/>
                </a:solidFill>
                <a:effectLst/>
                <a:uLnTx/>
                <a:uFillTx/>
                <a:latin typeface="Calibri"/>
                <a:ea typeface="+mn-ea"/>
                <a:cs typeface="+mn-cs"/>
              </a:rPr>
              <a:t>.g., CareSource Payer – file can only contain claims for members covered by CareSource)</a:t>
            </a:r>
            <a:endParaRPr kumimoji="0" lang="en-US" sz="1600" b="0" i="0" u="none" strike="noStrike" kern="1200" cap="none" spc="0" normalizeH="0" baseline="0" noProof="0">
              <a:ln>
                <a:noFill/>
              </a:ln>
              <a:solidFill>
                <a:prstClr val="black"/>
              </a:solidFill>
              <a:effectLst/>
              <a:uLnTx/>
              <a:uFillTx/>
              <a:latin typeface="Calibri"/>
              <a:ea typeface="+mn-ea"/>
              <a:cs typeface="Calibri"/>
            </a:endParaRPr>
          </a:p>
        </p:txBody>
      </p:sp>
      <p:sp>
        <p:nvSpPr>
          <p:cNvPr id="19" name="TextBox 18">
            <a:extLst>
              <a:ext uri="{FF2B5EF4-FFF2-40B4-BE49-F238E27FC236}">
                <a16:creationId xmlns:a16="http://schemas.microsoft.com/office/drawing/2014/main" id="{F5CFECB0-EF37-4505-94E3-620A541431B4}"/>
              </a:ext>
            </a:extLst>
          </p:cNvPr>
          <p:cNvSpPr txBox="1"/>
          <p:nvPr/>
        </p:nvSpPr>
        <p:spPr>
          <a:xfrm>
            <a:off x="6629400" y="4681315"/>
            <a:ext cx="5486400"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Must use </a:t>
            </a:r>
            <a:r>
              <a:rPr kumimoji="0" lang="en-US" sz="1600" b="1" i="0" u="none" strike="noStrike" kern="1200" cap="none" spc="0" normalizeH="0" baseline="0" noProof="0">
                <a:ln>
                  <a:noFill/>
                </a:ln>
                <a:solidFill>
                  <a:prstClr val="black"/>
                </a:solidFill>
                <a:effectLst/>
                <a:uLnTx/>
                <a:uFillTx/>
                <a:latin typeface="Calibri"/>
                <a:ea typeface="+mn-ea"/>
                <a:cs typeface="+mn-cs"/>
              </a:rPr>
              <a:t>the 12-digit ODM assigned Medicaid member ID </a:t>
            </a:r>
            <a:r>
              <a:rPr kumimoji="0" lang="en-US" sz="1600" b="0" i="0" u="none" strike="noStrike" kern="1200" cap="none" spc="0" normalizeH="0" baseline="0" noProof="0">
                <a:ln>
                  <a:noFill/>
                </a:ln>
                <a:solidFill>
                  <a:prstClr val="black"/>
                </a:solidFill>
                <a:effectLst/>
                <a:uLnTx/>
                <a:uFillTx/>
                <a:latin typeface="Calibri"/>
                <a:ea typeface="+mn-ea"/>
                <a:cs typeface="+mn-cs"/>
              </a:rPr>
              <a:t>even if an MCE is the destination payer.</a:t>
            </a:r>
          </a:p>
        </p:txBody>
      </p:sp>
      <p:sp>
        <p:nvSpPr>
          <p:cNvPr id="66" name="TextBox 65">
            <a:extLst>
              <a:ext uri="{FF2B5EF4-FFF2-40B4-BE49-F238E27FC236}">
                <a16:creationId xmlns:a16="http://schemas.microsoft.com/office/drawing/2014/main" id="{DEA2B33B-D568-4422-B178-3A91CAD98161}"/>
              </a:ext>
            </a:extLst>
          </p:cNvPr>
          <p:cNvSpPr txBox="1"/>
          <p:nvPr/>
        </p:nvSpPr>
        <p:spPr>
          <a:xfrm>
            <a:off x="594360" y="4699382"/>
            <a:ext cx="548640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rPr>
              <a:t>Upon claim submission </a:t>
            </a:r>
            <a:r>
              <a:rPr kumimoji="0" lang="en-US" altLang="en-US" sz="1600" b="1"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rPr>
              <a:t>EDI will validate code sets</a:t>
            </a:r>
            <a:r>
              <a:rPr kumimoji="0" lang="en-US" altLang="en-US" sz="1600" b="0"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rPr>
              <a:t>. Claims with invalid codes will be rejected with the -999 transaction.</a:t>
            </a:r>
            <a:endParaRPr kumimoji="0" lang="en-US" alt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B4EA75F3-073D-4A03-8877-47B119789C3E}"/>
              </a:ext>
            </a:extLst>
          </p:cNvPr>
          <p:cNvSpPr txBox="1"/>
          <p:nvPr/>
        </p:nvSpPr>
        <p:spPr>
          <a:xfrm>
            <a:off x="594360" y="2361332"/>
            <a:ext cx="5486400" cy="82296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Claims must include the internal </a:t>
            </a:r>
            <a:r>
              <a:rPr kumimoji="0" lang="en-US" sz="1600" b="1" i="0" u="none" strike="noStrike" kern="1200" cap="none" spc="0" normalizeH="0" baseline="0" noProof="0">
                <a:ln>
                  <a:noFill/>
                </a:ln>
                <a:solidFill>
                  <a:prstClr val="black"/>
                </a:solidFill>
                <a:effectLst/>
                <a:uLnTx/>
                <a:uFillTx/>
                <a:latin typeface="Calibri"/>
                <a:ea typeface="+mn-ea"/>
                <a:cs typeface="+mn-cs"/>
              </a:rPr>
              <a:t>managed care payer ID</a:t>
            </a:r>
            <a:r>
              <a:rPr kumimoji="0" lang="en-US" sz="1600" b="0" i="0" u="none" strike="noStrike" kern="1200" cap="none" spc="0" normalizeH="0" baseline="0" noProof="0">
                <a:ln>
                  <a:noFill/>
                </a:ln>
                <a:solidFill>
                  <a:prstClr val="black"/>
                </a:solidFill>
                <a:effectLst/>
                <a:uLnTx/>
                <a:uFillTx/>
                <a:latin typeface="Calibri"/>
                <a:ea typeface="+mn-ea"/>
                <a:cs typeface="+mn-cs"/>
              </a:rPr>
              <a:t> listed in the ODM Companion guides so the managed care entity (MCE) can route claims appropriately within their own systems.</a:t>
            </a:r>
          </a:p>
        </p:txBody>
      </p:sp>
      <p:sp>
        <p:nvSpPr>
          <p:cNvPr id="34" name="TextBox 33">
            <a:extLst>
              <a:ext uri="{FF2B5EF4-FFF2-40B4-BE49-F238E27FC236}">
                <a16:creationId xmlns:a16="http://schemas.microsoft.com/office/drawing/2014/main" id="{A337B7E0-5153-4B70-A47A-EDAD1E73FDA5}"/>
              </a:ext>
            </a:extLst>
          </p:cNvPr>
          <p:cNvSpPr txBox="1"/>
          <p:nvPr/>
        </p:nvSpPr>
        <p:spPr>
          <a:xfrm>
            <a:off x="6629400" y="2397508"/>
            <a:ext cx="54864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rPr>
              <a:t>Billing providers must be enrolled</a:t>
            </a:r>
            <a:r>
              <a:rPr kumimoji="0" lang="en-US" altLang="en-US" sz="1600" b="0"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rPr>
              <a:t> with ODM as a provider type who is permitted to be a billing provider and be paid for services.</a:t>
            </a:r>
          </a:p>
        </p:txBody>
      </p:sp>
      <p:sp>
        <p:nvSpPr>
          <p:cNvPr id="23" name="TextBox 22">
            <a:extLst>
              <a:ext uri="{FF2B5EF4-FFF2-40B4-BE49-F238E27FC236}">
                <a16:creationId xmlns:a16="http://schemas.microsoft.com/office/drawing/2014/main" id="{FC2BB647-4FBC-4CAD-8907-91E83D1BE55F}"/>
              </a:ext>
            </a:extLst>
          </p:cNvPr>
          <p:cNvSpPr txBox="1"/>
          <p:nvPr/>
        </p:nvSpPr>
        <p:spPr>
          <a:xfrm>
            <a:off x="594360" y="3298420"/>
            <a:ext cx="5663175" cy="132343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Different rendering providers at the detail level are no longer acceptable for FFS and managed care claims. Claims must only include one </a:t>
            </a:r>
            <a:r>
              <a:rPr kumimoji="0" lang="en-US" sz="1600" b="1" i="0" u="none" strike="noStrike" kern="1200" cap="none" spc="0" normalizeH="0" baseline="0" noProof="0">
                <a:ln>
                  <a:noFill/>
                </a:ln>
                <a:solidFill>
                  <a:prstClr val="black"/>
                </a:solidFill>
                <a:effectLst/>
                <a:uLnTx/>
                <a:uFillTx/>
                <a:latin typeface="Calibri"/>
                <a:ea typeface="+mn-ea"/>
                <a:cs typeface="+mn-cs"/>
              </a:rPr>
              <a:t>rendering provider at the header level per claim for FFS and managed care members</a:t>
            </a:r>
            <a:r>
              <a:rPr kumimoji="0" lang="en-US" sz="1600" b="0" i="0" u="none" strike="noStrike" kern="1200" cap="none" spc="0" normalizeH="0" baseline="0" noProof="0">
                <a:ln>
                  <a:noFill/>
                </a:ln>
                <a:solidFill>
                  <a:prstClr val="black"/>
                </a:solidFill>
                <a:effectLst/>
                <a:uLnTx/>
                <a:uFillTx/>
                <a:latin typeface="Calibri"/>
                <a:ea typeface="+mn-ea"/>
                <a:cs typeface="+mn-cs"/>
              </a:rPr>
              <a:t>. The rendering provider must not be included at the detail level.**</a:t>
            </a:r>
            <a:endParaRPr kumimoji="0" lang="en-US" sz="1600" b="0" i="0" u="none" strike="noStrike" kern="1200" cap="none" spc="0" normalizeH="0" baseline="0" noProof="0">
              <a:ln>
                <a:noFill/>
              </a:ln>
              <a:solidFill>
                <a:prstClr val="black"/>
              </a:solidFill>
              <a:effectLst/>
              <a:uLnTx/>
              <a:uFillTx/>
              <a:latin typeface="Calibri"/>
              <a:ea typeface="+mn-ea"/>
              <a:cs typeface="Calibri"/>
            </a:endParaRPr>
          </a:p>
        </p:txBody>
      </p:sp>
      <p:sp>
        <p:nvSpPr>
          <p:cNvPr id="61" name="TextBox 60">
            <a:extLst>
              <a:ext uri="{FF2B5EF4-FFF2-40B4-BE49-F238E27FC236}">
                <a16:creationId xmlns:a16="http://schemas.microsoft.com/office/drawing/2014/main" id="{9D40ABB3-A175-4A67-85DA-9AE914AA324C}"/>
              </a:ext>
            </a:extLst>
          </p:cNvPr>
          <p:cNvSpPr txBox="1"/>
          <p:nvPr/>
        </p:nvSpPr>
        <p:spPr>
          <a:xfrm>
            <a:off x="6631641" y="3539411"/>
            <a:ext cx="54864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rPr>
              <a:t>Non-billing provider types must be affiliated</a:t>
            </a:r>
            <a:r>
              <a:rPr kumimoji="0" lang="en-US" altLang="en-US" sz="1600" b="0"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rPr>
              <a:t> with the billing provider on the claim. Claims without appropriate affiliation will be rejected on the 824 transaction.</a:t>
            </a:r>
          </a:p>
        </p:txBody>
      </p:sp>
      <p:sp>
        <p:nvSpPr>
          <p:cNvPr id="13" name="TextBox 12">
            <a:extLst>
              <a:ext uri="{FF2B5EF4-FFF2-40B4-BE49-F238E27FC236}">
                <a16:creationId xmlns:a16="http://schemas.microsoft.com/office/drawing/2014/main" id="{113CE25A-C8EF-C693-1C84-CC22D54A85A9}"/>
              </a:ext>
            </a:extLst>
          </p:cNvPr>
          <p:cNvSpPr txBox="1"/>
          <p:nvPr/>
        </p:nvSpPr>
        <p:spPr>
          <a:xfrm>
            <a:off x="58718" y="6401605"/>
            <a:ext cx="118021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Calibri"/>
                <a:ea typeface="+mn-ea"/>
                <a:cs typeface="+mn-cs"/>
              </a:rPr>
              <a:t>**Exceptions for FFS Federally Qualified Health Centers (FQHC) and Rural Health Clinics (RHC) providers are detailed </a:t>
            </a:r>
            <a:r>
              <a:rPr kumimoji="0" lang="en-US" sz="1000" b="0" i="0" u="none" strike="noStrike" kern="1200" cap="none" spc="0" normalizeH="0" baseline="0" noProof="0">
                <a:ln>
                  <a:noFill/>
                </a:ln>
                <a:solidFill>
                  <a:prstClr val="black"/>
                </a:solidFill>
                <a:effectLst/>
                <a:uLnTx/>
                <a:uFillTx/>
                <a:latin typeface="Calibri"/>
                <a:ea typeface="+mn-ea"/>
                <a:cs typeface="+mn-cs"/>
              </a:rPr>
              <a:t>https</a:t>
            </a:r>
            <a:r>
              <a:rPr kumimoji="0" lang="en-US" sz="1000" b="0" i="0" u="none" strike="noStrike" kern="1200" cap="none" spc="0" normalizeH="0" baseline="0" noProof="0">
                <a:ln>
                  <a:noFill/>
                </a:ln>
                <a:solidFill>
                  <a:prstClr val="black"/>
                </a:solidFill>
                <a:effectLst/>
                <a:uLnTx/>
                <a:uFillTx/>
                <a:latin typeface="Calibri"/>
                <a:ea typeface="+mn-lt"/>
                <a:cs typeface="Calibri"/>
              </a:rPr>
              <a:t>://medicaid.ohio.gov/static/About+Us/PoliciesGuidelines/MAL/MAL622-A.pdf</a:t>
            </a:r>
            <a:endParaRPr kumimoji="0" lang="en-US" sz="1000" b="0" i="1" u="none" strike="noStrike" kern="1200" cap="none" spc="0" normalizeH="0" baseline="0" noProof="0">
              <a:ln>
                <a:noFill/>
              </a:ln>
              <a:solidFill>
                <a:prstClr val="black"/>
              </a:solidFill>
              <a:effectLst/>
              <a:uLnTx/>
              <a:uFillTx/>
              <a:latin typeface="Calibri"/>
              <a:ea typeface="+mn-ea"/>
              <a:cs typeface="Calibri"/>
            </a:endParaRPr>
          </a:p>
        </p:txBody>
      </p:sp>
      <p:sp>
        <p:nvSpPr>
          <p:cNvPr id="54" name="TextBox 53">
            <a:extLst>
              <a:ext uri="{FF2B5EF4-FFF2-40B4-BE49-F238E27FC236}">
                <a16:creationId xmlns:a16="http://schemas.microsoft.com/office/drawing/2014/main" id="{437B4AB8-BF71-4D67-BBCE-A10F6B5BBAC2}"/>
              </a:ext>
            </a:extLst>
          </p:cNvPr>
          <p:cNvSpPr txBox="1"/>
          <p:nvPr/>
        </p:nvSpPr>
        <p:spPr>
          <a:xfrm>
            <a:off x="58718" y="5642429"/>
            <a:ext cx="12044083" cy="584775"/>
          </a:xfrm>
          <a:prstGeom prst="rect">
            <a:avLst/>
          </a:prstGeom>
          <a:solidFill>
            <a:schemeClr val="accent4">
              <a:lumMod val="20000"/>
              <a:lumOff val="80000"/>
            </a:schemeClr>
          </a:solidFill>
          <a:ln>
            <a:solidFill>
              <a:schemeClr val="accent4"/>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Companion Guides which will be used for both managed care and FFS can be found at </a:t>
            </a:r>
            <a:r>
              <a:rPr kumimoji="0" lang="en-US" sz="1600" b="0" i="0" u="none" strike="noStrike" kern="1200" cap="none" spc="0" normalizeH="0" baseline="0" noProof="0">
                <a:ln>
                  <a:noFill/>
                </a:ln>
                <a:solidFill>
                  <a:prstClr val="black"/>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https://medicaid.ohio.gov/resources-for-providers/billing/trading-partners/companion-guides/companion-guides</a:t>
            </a:r>
            <a:r>
              <a:rPr kumimoji="0" lang="en-US" sz="1600" b="0" i="0" u="none" strike="noStrike" kern="1200" cap="none" spc="0" normalizeH="0" baseline="0" noProof="0">
                <a:ln>
                  <a:noFill/>
                </a:ln>
                <a:solidFill>
                  <a:prstClr val="black"/>
                </a:solidFill>
                <a:effectLst/>
                <a:uLnTx/>
                <a:uFillTx/>
                <a:latin typeface="Calibri"/>
                <a:ea typeface="+mn-ea"/>
                <a:cs typeface="+mn-cs"/>
              </a:rPr>
              <a:t>. </a:t>
            </a:r>
            <a:endParaRPr kumimoji="0" lang="en-US" sz="1600" b="0" i="0" u="none" strike="noStrike" kern="1200" cap="none" spc="0" normalizeH="0" baseline="0" noProof="0">
              <a:ln>
                <a:noFill/>
              </a:ln>
              <a:solidFill>
                <a:prstClr val="black"/>
              </a:solidFill>
              <a:effectLst/>
              <a:uLnTx/>
              <a:uFillTx/>
              <a:latin typeface="Calibri"/>
              <a:ea typeface="+mn-ea"/>
              <a:cs typeface="Calibri"/>
            </a:endParaRPr>
          </a:p>
        </p:txBody>
      </p:sp>
      <p:grpSp>
        <p:nvGrpSpPr>
          <p:cNvPr id="11" name="Group 10">
            <a:extLst>
              <a:ext uri="{FF2B5EF4-FFF2-40B4-BE49-F238E27FC236}">
                <a16:creationId xmlns:a16="http://schemas.microsoft.com/office/drawing/2014/main" id="{4D760085-7575-4285-910F-4622EEFAB8D9}"/>
              </a:ext>
            </a:extLst>
          </p:cNvPr>
          <p:cNvGrpSpPr/>
          <p:nvPr/>
        </p:nvGrpSpPr>
        <p:grpSpPr>
          <a:xfrm>
            <a:off x="153505" y="1463040"/>
            <a:ext cx="390950" cy="461665"/>
            <a:chOff x="128537" y="1453364"/>
            <a:chExt cx="390950" cy="461665"/>
          </a:xfrm>
        </p:grpSpPr>
        <p:sp>
          <p:nvSpPr>
            <p:cNvPr id="8" name="Freeform 15">
              <a:extLst>
                <a:ext uri="{FF2B5EF4-FFF2-40B4-BE49-F238E27FC236}">
                  <a16:creationId xmlns:a16="http://schemas.microsoft.com/office/drawing/2014/main" id="{AF9886B8-E71C-468B-909B-660CB17DEE63}"/>
                </a:ext>
              </a:extLst>
            </p:cNvPr>
            <p:cNvSpPr>
              <a:spLocks noChangeAspect="1"/>
            </p:cNvSpPr>
            <p:nvPr/>
          </p:nvSpPr>
          <p:spPr bwMode="auto">
            <a:xfrm>
              <a:off x="128537" y="1505988"/>
              <a:ext cx="390950" cy="390950"/>
            </a:xfrm>
            <a:custGeom>
              <a:avLst/>
              <a:gdLst>
                <a:gd name="T0" fmla="*/ 0 w 3223"/>
                <a:gd name="T1" fmla="*/ 1611 h 3222"/>
                <a:gd name="T2" fmla="*/ 0 w 3223"/>
                <a:gd name="T3" fmla="*/ 1611 h 3222"/>
                <a:gd name="T4" fmla="*/ 1611 w 3223"/>
                <a:gd name="T5" fmla="*/ 0 h 3222"/>
                <a:gd name="T6" fmla="*/ 3223 w 3223"/>
                <a:gd name="T7" fmla="*/ 1611 h 3222"/>
                <a:gd name="T8" fmla="*/ 1611 w 3223"/>
                <a:gd name="T9" fmla="*/ 3222 h 3222"/>
                <a:gd name="T10" fmla="*/ 0 w 3223"/>
                <a:gd name="T11" fmla="*/ 1611 h 3222"/>
              </a:gdLst>
              <a:ahLst/>
              <a:cxnLst>
                <a:cxn ang="0">
                  <a:pos x="T0" y="T1"/>
                </a:cxn>
                <a:cxn ang="0">
                  <a:pos x="T2" y="T3"/>
                </a:cxn>
                <a:cxn ang="0">
                  <a:pos x="T4" y="T5"/>
                </a:cxn>
                <a:cxn ang="0">
                  <a:pos x="T6" y="T7"/>
                </a:cxn>
                <a:cxn ang="0">
                  <a:pos x="T8" y="T9"/>
                </a:cxn>
                <a:cxn ang="0">
                  <a:pos x="T10" y="T11"/>
                </a:cxn>
              </a:cxnLst>
              <a:rect l="0" t="0" r="r" b="b"/>
              <a:pathLst>
                <a:path w="3223" h="3222">
                  <a:moveTo>
                    <a:pt x="0" y="1611"/>
                  </a:moveTo>
                  <a:lnTo>
                    <a:pt x="0" y="1611"/>
                  </a:lnTo>
                  <a:cubicBezTo>
                    <a:pt x="0" y="721"/>
                    <a:pt x="721" y="0"/>
                    <a:pt x="1611" y="0"/>
                  </a:cubicBezTo>
                  <a:cubicBezTo>
                    <a:pt x="2501" y="0"/>
                    <a:pt x="3223" y="721"/>
                    <a:pt x="3223" y="1611"/>
                  </a:cubicBezTo>
                  <a:cubicBezTo>
                    <a:pt x="3223" y="2501"/>
                    <a:pt x="2501" y="3222"/>
                    <a:pt x="1611" y="3222"/>
                  </a:cubicBezTo>
                  <a:cubicBezTo>
                    <a:pt x="721" y="3222"/>
                    <a:pt x="0" y="2501"/>
                    <a:pt x="0" y="16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 name="TextBox 2">
              <a:extLst>
                <a:ext uri="{FF2B5EF4-FFF2-40B4-BE49-F238E27FC236}">
                  <a16:creationId xmlns:a16="http://schemas.microsoft.com/office/drawing/2014/main" id="{1C3A9E1D-A554-4FB0-B2A1-29A4A439B170}"/>
                </a:ext>
              </a:extLst>
            </p:cNvPr>
            <p:cNvSpPr txBox="1"/>
            <p:nvPr/>
          </p:nvSpPr>
          <p:spPr>
            <a:xfrm>
              <a:off x="150992" y="1453364"/>
              <a:ext cx="3396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1</a:t>
              </a:r>
            </a:p>
          </p:txBody>
        </p:sp>
      </p:grpSp>
      <p:grpSp>
        <p:nvGrpSpPr>
          <p:cNvPr id="6" name="Group 5">
            <a:extLst>
              <a:ext uri="{FF2B5EF4-FFF2-40B4-BE49-F238E27FC236}">
                <a16:creationId xmlns:a16="http://schemas.microsoft.com/office/drawing/2014/main" id="{F754416C-353A-44C7-9F41-3291570C7181}"/>
              </a:ext>
            </a:extLst>
          </p:cNvPr>
          <p:cNvGrpSpPr/>
          <p:nvPr/>
        </p:nvGrpSpPr>
        <p:grpSpPr>
          <a:xfrm>
            <a:off x="128538" y="2496139"/>
            <a:ext cx="390949" cy="461665"/>
            <a:chOff x="128538" y="2437473"/>
            <a:chExt cx="390949" cy="461665"/>
          </a:xfrm>
        </p:grpSpPr>
        <p:sp>
          <p:nvSpPr>
            <p:cNvPr id="5" name="Freeform 25">
              <a:extLst>
                <a:ext uri="{FF2B5EF4-FFF2-40B4-BE49-F238E27FC236}">
                  <a16:creationId xmlns:a16="http://schemas.microsoft.com/office/drawing/2014/main" id="{94788BA6-20D0-4DD2-8A76-6B111FB678F3}"/>
                </a:ext>
              </a:extLst>
            </p:cNvPr>
            <p:cNvSpPr>
              <a:spLocks/>
            </p:cNvSpPr>
            <p:nvPr/>
          </p:nvSpPr>
          <p:spPr bwMode="auto">
            <a:xfrm>
              <a:off x="128538" y="2473625"/>
              <a:ext cx="390949" cy="390949"/>
            </a:xfrm>
            <a:custGeom>
              <a:avLst/>
              <a:gdLst>
                <a:gd name="T0" fmla="*/ 0 w 3223"/>
                <a:gd name="T1" fmla="*/ 1611 h 3222"/>
                <a:gd name="T2" fmla="*/ 0 w 3223"/>
                <a:gd name="T3" fmla="*/ 1611 h 3222"/>
                <a:gd name="T4" fmla="*/ 1611 w 3223"/>
                <a:gd name="T5" fmla="*/ 0 h 3222"/>
                <a:gd name="T6" fmla="*/ 3223 w 3223"/>
                <a:gd name="T7" fmla="*/ 1611 h 3222"/>
                <a:gd name="T8" fmla="*/ 1611 w 3223"/>
                <a:gd name="T9" fmla="*/ 3222 h 3222"/>
                <a:gd name="T10" fmla="*/ 0 w 3223"/>
                <a:gd name="T11" fmla="*/ 1611 h 3222"/>
              </a:gdLst>
              <a:ahLst/>
              <a:cxnLst>
                <a:cxn ang="0">
                  <a:pos x="T0" y="T1"/>
                </a:cxn>
                <a:cxn ang="0">
                  <a:pos x="T2" y="T3"/>
                </a:cxn>
                <a:cxn ang="0">
                  <a:pos x="T4" y="T5"/>
                </a:cxn>
                <a:cxn ang="0">
                  <a:pos x="T6" y="T7"/>
                </a:cxn>
                <a:cxn ang="0">
                  <a:pos x="T8" y="T9"/>
                </a:cxn>
                <a:cxn ang="0">
                  <a:pos x="T10" y="T11"/>
                </a:cxn>
              </a:cxnLst>
              <a:rect l="0" t="0" r="r" b="b"/>
              <a:pathLst>
                <a:path w="3223" h="3222">
                  <a:moveTo>
                    <a:pt x="0" y="1611"/>
                  </a:moveTo>
                  <a:lnTo>
                    <a:pt x="0" y="1611"/>
                  </a:lnTo>
                  <a:cubicBezTo>
                    <a:pt x="0" y="721"/>
                    <a:pt x="721" y="0"/>
                    <a:pt x="1611" y="0"/>
                  </a:cubicBezTo>
                  <a:cubicBezTo>
                    <a:pt x="2501" y="0"/>
                    <a:pt x="3223" y="721"/>
                    <a:pt x="3223" y="1611"/>
                  </a:cubicBezTo>
                  <a:cubicBezTo>
                    <a:pt x="3223" y="2501"/>
                    <a:pt x="2501" y="3222"/>
                    <a:pt x="1611" y="3222"/>
                  </a:cubicBezTo>
                  <a:cubicBezTo>
                    <a:pt x="721" y="3222"/>
                    <a:pt x="0" y="2501"/>
                    <a:pt x="0" y="1611"/>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8" name="TextBox 57">
              <a:extLst>
                <a:ext uri="{FF2B5EF4-FFF2-40B4-BE49-F238E27FC236}">
                  <a16:creationId xmlns:a16="http://schemas.microsoft.com/office/drawing/2014/main" id="{F654CE61-AFEF-4D68-B4A7-D6054AC0618F}"/>
                </a:ext>
              </a:extLst>
            </p:cNvPr>
            <p:cNvSpPr txBox="1"/>
            <p:nvPr/>
          </p:nvSpPr>
          <p:spPr>
            <a:xfrm>
              <a:off x="153289" y="2437473"/>
              <a:ext cx="282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2</a:t>
              </a:r>
            </a:p>
          </p:txBody>
        </p:sp>
      </p:grpSp>
      <p:grpSp>
        <p:nvGrpSpPr>
          <p:cNvPr id="16" name="Group 15">
            <a:extLst>
              <a:ext uri="{FF2B5EF4-FFF2-40B4-BE49-F238E27FC236}">
                <a16:creationId xmlns:a16="http://schemas.microsoft.com/office/drawing/2014/main" id="{77CD337B-A408-4857-9991-26A49A8CE7D3}"/>
              </a:ext>
            </a:extLst>
          </p:cNvPr>
          <p:cNvGrpSpPr/>
          <p:nvPr/>
        </p:nvGrpSpPr>
        <p:grpSpPr>
          <a:xfrm>
            <a:off x="127416" y="3655358"/>
            <a:ext cx="393192" cy="461665"/>
            <a:chOff x="127416" y="3655358"/>
            <a:chExt cx="393192" cy="461665"/>
          </a:xfrm>
        </p:grpSpPr>
        <p:sp>
          <p:nvSpPr>
            <p:cNvPr id="27" name="Freeform 29">
              <a:extLst>
                <a:ext uri="{FF2B5EF4-FFF2-40B4-BE49-F238E27FC236}">
                  <a16:creationId xmlns:a16="http://schemas.microsoft.com/office/drawing/2014/main" id="{C13A9633-9265-408E-8159-9442A31DE2F1}"/>
                </a:ext>
              </a:extLst>
            </p:cNvPr>
            <p:cNvSpPr>
              <a:spLocks/>
            </p:cNvSpPr>
            <p:nvPr/>
          </p:nvSpPr>
          <p:spPr bwMode="auto">
            <a:xfrm>
              <a:off x="127416" y="3686360"/>
              <a:ext cx="393192" cy="393192"/>
            </a:xfrm>
            <a:custGeom>
              <a:avLst/>
              <a:gdLst>
                <a:gd name="T0" fmla="*/ 0 w 3223"/>
                <a:gd name="T1" fmla="*/ 1611 h 3222"/>
                <a:gd name="T2" fmla="*/ 0 w 3223"/>
                <a:gd name="T3" fmla="*/ 1611 h 3222"/>
                <a:gd name="T4" fmla="*/ 1612 w 3223"/>
                <a:gd name="T5" fmla="*/ 0 h 3222"/>
                <a:gd name="T6" fmla="*/ 3223 w 3223"/>
                <a:gd name="T7" fmla="*/ 1611 h 3222"/>
                <a:gd name="T8" fmla="*/ 1612 w 3223"/>
                <a:gd name="T9" fmla="*/ 3222 h 3222"/>
                <a:gd name="T10" fmla="*/ 0 w 3223"/>
                <a:gd name="T11" fmla="*/ 1611 h 3222"/>
              </a:gdLst>
              <a:ahLst/>
              <a:cxnLst>
                <a:cxn ang="0">
                  <a:pos x="T0" y="T1"/>
                </a:cxn>
                <a:cxn ang="0">
                  <a:pos x="T2" y="T3"/>
                </a:cxn>
                <a:cxn ang="0">
                  <a:pos x="T4" y="T5"/>
                </a:cxn>
                <a:cxn ang="0">
                  <a:pos x="T6" y="T7"/>
                </a:cxn>
                <a:cxn ang="0">
                  <a:pos x="T8" y="T9"/>
                </a:cxn>
                <a:cxn ang="0">
                  <a:pos x="T10" y="T11"/>
                </a:cxn>
              </a:cxnLst>
              <a:rect l="0" t="0" r="r" b="b"/>
              <a:pathLst>
                <a:path w="3223" h="3222">
                  <a:moveTo>
                    <a:pt x="0" y="1611"/>
                  </a:moveTo>
                  <a:lnTo>
                    <a:pt x="0" y="1611"/>
                  </a:lnTo>
                  <a:cubicBezTo>
                    <a:pt x="0" y="721"/>
                    <a:pt x="722" y="0"/>
                    <a:pt x="1612" y="0"/>
                  </a:cubicBezTo>
                  <a:cubicBezTo>
                    <a:pt x="2502" y="0"/>
                    <a:pt x="3223" y="721"/>
                    <a:pt x="3223" y="1611"/>
                  </a:cubicBezTo>
                  <a:cubicBezTo>
                    <a:pt x="3223" y="2501"/>
                    <a:pt x="2502" y="3222"/>
                    <a:pt x="1612" y="3222"/>
                  </a:cubicBezTo>
                  <a:cubicBezTo>
                    <a:pt x="722" y="3222"/>
                    <a:pt x="0" y="2501"/>
                    <a:pt x="0" y="1611"/>
                  </a:cubicBezTo>
                  <a:close/>
                </a:path>
              </a:pathLst>
            </a:custGeom>
            <a:solidFill>
              <a:srgbClr val="F7964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9" name="TextBox 58">
              <a:extLst>
                <a:ext uri="{FF2B5EF4-FFF2-40B4-BE49-F238E27FC236}">
                  <a16:creationId xmlns:a16="http://schemas.microsoft.com/office/drawing/2014/main" id="{030B41F3-0434-4EAA-AE02-1491BABB644E}"/>
                </a:ext>
              </a:extLst>
            </p:cNvPr>
            <p:cNvSpPr txBox="1"/>
            <p:nvPr/>
          </p:nvSpPr>
          <p:spPr>
            <a:xfrm>
              <a:off x="154610" y="3655358"/>
              <a:ext cx="2795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3</a:t>
              </a:r>
            </a:p>
          </p:txBody>
        </p:sp>
      </p:grpSp>
      <p:grpSp>
        <p:nvGrpSpPr>
          <p:cNvPr id="14" name="Group 13">
            <a:extLst>
              <a:ext uri="{FF2B5EF4-FFF2-40B4-BE49-F238E27FC236}">
                <a16:creationId xmlns:a16="http://schemas.microsoft.com/office/drawing/2014/main" id="{82CE992B-AD2A-4A8D-933A-26CD2BFA0974}"/>
              </a:ext>
            </a:extLst>
          </p:cNvPr>
          <p:cNvGrpSpPr/>
          <p:nvPr/>
        </p:nvGrpSpPr>
        <p:grpSpPr>
          <a:xfrm>
            <a:off x="127416" y="4734426"/>
            <a:ext cx="393192" cy="461665"/>
            <a:chOff x="127416" y="4734426"/>
            <a:chExt cx="393192" cy="461665"/>
          </a:xfrm>
        </p:grpSpPr>
        <p:sp>
          <p:nvSpPr>
            <p:cNvPr id="68" name="Freeform 5">
              <a:extLst>
                <a:ext uri="{FF2B5EF4-FFF2-40B4-BE49-F238E27FC236}">
                  <a16:creationId xmlns:a16="http://schemas.microsoft.com/office/drawing/2014/main" id="{6AC6646F-54E5-4FD1-8D84-AE0890FADACC}"/>
                </a:ext>
              </a:extLst>
            </p:cNvPr>
            <p:cNvSpPr>
              <a:spLocks/>
            </p:cNvSpPr>
            <p:nvPr/>
          </p:nvSpPr>
          <p:spPr bwMode="auto">
            <a:xfrm>
              <a:off x="127416" y="4777106"/>
              <a:ext cx="393192" cy="393192"/>
            </a:xfrm>
            <a:custGeom>
              <a:avLst/>
              <a:gdLst>
                <a:gd name="T0" fmla="*/ 0 w 3223"/>
                <a:gd name="T1" fmla="*/ 1611 h 3223"/>
                <a:gd name="T2" fmla="*/ 0 w 3223"/>
                <a:gd name="T3" fmla="*/ 1611 h 3223"/>
                <a:gd name="T4" fmla="*/ 1612 w 3223"/>
                <a:gd name="T5" fmla="*/ 0 h 3223"/>
                <a:gd name="T6" fmla="*/ 3223 w 3223"/>
                <a:gd name="T7" fmla="*/ 1611 h 3223"/>
                <a:gd name="T8" fmla="*/ 1612 w 3223"/>
                <a:gd name="T9" fmla="*/ 3223 h 3223"/>
                <a:gd name="T10" fmla="*/ 0 w 3223"/>
                <a:gd name="T11" fmla="*/ 1611 h 3223"/>
              </a:gdLst>
              <a:ahLst/>
              <a:cxnLst>
                <a:cxn ang="0">
                  <a:pos x="T0" y="T1"/>
                </a:cxn>
                <a:cxn ang="0">
                  <a:pos x="T2" y="T3"/>
                </a:cxn>
                <a:cxn ang="0">
                  <a:pos x="T4" y="T5"/>
                </a:cxn>
                <a:cxn ang="0">
                  <a:pos x="T6" y="T7"/>
                </a:cxn>
                <a:cxn ang="0">
                  <a:pos x="T8" y="T9"/>
                </a:cxn>
                <a:cxn ang="0">
                  <a:pos x="T10" y="T11"/>
                </a:cxn>
              </a:cxnLst>
              <a:rect l="0" t="0" r="r" b="b"/>
              <a:pathLst>
                <a:path w="3223" h="3223">
                  <a:moveTo>
                    <a:pt x="0" y="1611"/>
                  </a:moveTo>
                  <a:lnTo>
                    <a:pt x="0" y="1611"/>
                  </a:lnTo>
                  <a:cubicBezTo>
                    <a:pt x="0" y="721"/>
                    <a:pt x="722" y="0"/>
                    <a:pt x="1612" y="0"/>
                  </a:cubicBezTo>
                  <a:cubicBezTo>
                    <a:pt x="2502" y="0"/>
                    <a:pt x="3223" y="721"/>
                    <a:pt x="3223" y="1611"/>
                  </a:cubicBezTo>
                  <a:cubicBezTo>
                    <a:pt x="3223" y="2501"/>
                    <a:pt x="2502" y="3223"/>
                    <a:pt x="1612" y="3223"/>
                  </a:cubicBezTo>
                  <a:cubicBezTo>
                    <a:pt x="722" y="3223"/>
                    <a:pt x="0" y="2501"/>
                    <a:pt x="0" y="1611"/>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0" name="TextBox 59">
              <a:extLst>
                <a:ext uri="{FF2B5EF4-FFF2-40B4-BE49-F238E27FC236}">
                  <a16:creationId xmlns:a16="http://schemas.microsoft.com/office/drawing/2014/main" id="{BECF3E25-8AC1-4A68-A54A-C4C72AA4B676}"/>
                </a:ext>
              </a:extLst>
            </p:cNvPr>
            <p:cNvSpPr txBox="1"/>
            <p:nvPr/>
          </p:nvSpPr>
          <p:spPr>
            <a:xfrm>
              <a:off x="154611" y="4734426"/>
              <a:ext cx="2795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4</a:t>
              </a:r>
            </a:p>
          </p:txBody>
        </p:sp>
      </p:grpSp>
      <p:grpSp>
        <p:nvGrpSpPr>
          <p:cNvPr id="9" name="Group 8">
            <a:extLst>
              <a:ext uri="{FF2B5EF4-FFF2-40B4-BE49-F238E27FC236}">
                <a16:creationId xmlns:a16="http://schemas.microsoft.com/office/drawing/2014/main" id="{E5A105FF-1D8E-4F68-A576-41EAAF46548E}"/>
              </a:ext>
            </a:extLst>
          </p:cNvPr>
          <p:cNvGrpSpPr/>
          <p:nvPr/>
        </p:nvGrpSpPr>
        <p:grpSpPr>
          <a:xfrm>
            <a:off x="6175247" y="1463492"/>
            <a:ext cx="393192" cy="461665"/>
            <a:chOff x="6175247" y="1463492"/>
            <a:chExt cx="393192" cy="461665"/>
          </a:xfrm>
        </p:grpSpPr>
        <p:sp>
          <p:nvSpPr>
            <p:cNvPr id="39" name="Freeform 27">
              <a:extLst>
                <a:ext uri="{FF2B5EF4-FFF2-40B4-BE49-F238E27FC236}">
                  <a16:creationId xmlns:a16="http://schemas.microsoft.com/office/drawing/2014/main" id="{6F636E54-A2F0-45B4-BC57-BC0D975FB853}"/>
                </a:ext>
              </a:extLst>
            </p:cNvPr>
            <p:cNvSpPr>
              <a:spLocks noChangeAspect="1"/>
            </p:cNvSpPr>
            <p:nvPr/>
          </p:nvSpPr>
          <p:spPr bwMode="auto">
            <a:xfrm>
              <a:off x="6175247" y="1504867"/>
              <a:ext cx="393192" cy="393192"/>
            </a:xfrm>
            <a:custGeom>
              <a:avLst/>
              <a:gdLst>
                <a:gd name="T0" fmla="*/ 1612 w 3223"/>
                <a:gd name="T1" fmla="*/ 0 h 3222"/>
                <a:gd name="T2" fmla="*/ 1612 w 3223"/>
                <a:gd name="T3" fmla="*/ 0 h 3222"/>
                <a:gd name="T4" fmla="*/ 0 w 3223"/>
                <a:gd name="T5" fmla="*/ 1611 h 3222"/>
                <a:gd name="T6" fmla="*/ 1612 w 3223"/>
                <a:gd name="T7" fmla="*/ 3222 h 3222"/>
                <a:gd name="T8" fmla="*/ 3223 w 3223"/>
                <a:gd name="T9" fmla="*/ 1611 h 3222"/>
                <a:gd name="T10" fmla="*/ 1612 w 3223"/>
                <a:gd name="T11" fmla="*/ 0 h 3222"/>
              </a:gdLst>
              <a:ahLst/>
              <a:cxnLst>
                <a:cxn ang="0">
                  <a:pos x="T0" y="T1"/>
                </a:cxn>
                <a:cxn ang="0">
                  <a:pos x="T2" y="T3"/>
                </a:cxn>
                <a:cxn ang="0">
                  <a:pos x="T4" y="T5"/>
                </a:cxn>
                <a:cxn ang="0">
                  <a:pos x="T6" y="T7"/>
                </a:cxn>
                <a:cxn ang="0">
                  <a:pos x="T8" y="T9"/>
                </a:cxn>
                <a:cxn ang="0">
                  <a:pos x="T10" y="T11"/>
                </a:cxn>
              </a:cxnLst>
              <a:rect l="0" t="0" r="r" b="b"/>
              <a:pathLst>
                <a:path w="3223" h="3222">
                  <a:moveTo>
                    <a:pt x="1612" y="0"/>
                  </a:moveTo>
                  <a:lnTo>
                    <a:pt x="1612" y="0"/>
                  </a:lnTo>
                  <a:cubicBezTo>
                    <a:pt x="722" y="0"/>
                    <a:pt x="0" y="721"/>
                    <a:pt x="0" y="1611"/>
                  </a:cubicBezTo>
                  <a:cubicBezTo>
                    <a:pt x="0" y="2501"/>
                    <a:pt x="722" y="3222"/>
                    <a:pt x="1612" y="3222"/>
                  </a:cubicBezTo>
                  <a:cubicBezTo>
                    <a:pt x="2502" y="3222"/>
                    <a:pt x="3223" y="2501"/>
                    <a:pt x="3223" y="1611"/>
                  </a:cubicBezTo>
                  <a:cubicBezTo>
                    <a:pt x="3223" y="721"/>
                    <a:pt x="2502" y="0"/>
                    <a:pt x="1612" y="0"/>
                  </a:cubicBez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2" name="TextBox 61">
              <a:extLst>
                <a:ext uri="{FF2B5EF4-FFF2-40B4-BE49-F238E27FC236}">
                  <a16:creationId xmlns:a16="http://schemas.microsoft.com/office/drawing/2014/main" id="{149E4F7C-1E8F-46A2-804A-7491118F042F}"/>
                </a:ext>
              </a:extLst>
            </p:cNvPr>
            <p:cNvSpPr txBox="1"/>
            <p:nvPr/>
          </p:nvSpPr>
          <p:spPr>
            <a:xfrm>
              <a:off x="6200097" y="1463492"/>
              <a:ext cx="2718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5</a:t>
              </a:r>
            </a:p>
          </p:txBody>
        </p:sp>
      </p:grpSp>
      <p:grpSp>
        <p:nvGrpSpPr>
          <p:cNvPr id="7" name="Group 6">
            <a:extLst>
              <a:ext uri="{FF2B5EF4-FFF2-40B4-BE49-F238E27FC236}">
                <a16:creationId xmlns:a16="http://schemas.microsoft.com/office/drawing/2014/main" id="{CC17ABFF-F6EB-4D0E-A03B-A505FF5DDA24}"/>
              </a:ext>
            </a:extLst>
          </p:cNvPr>
          <p:cNvGrpSpPr/>
          <p:nvPr/>
        </p:nvGrpSpPr>
        <p:grpSpPr>
          <a:xfrm>
            <a:off x="6172200" y="2496312"/>
            <a:ext cx="393192" cy="461665"/>
            <a:chOff x="6179840" y="2448504"/>
            <a:chExt cx="393192" cy="461665"/>
          </a:xfrm>
        </p:grpSpPr>
        <p:sp>
          <p:nvSpPr>
            <p:cNvPr id="36" name="Freeform 5">
              <a:extLst>
                <a:ext uri="{FF2B5EF4-FFF2-40B4-BE49-F238E27FC236}">
                  <a16:creationId xmlns:a16="http://schemas.microsoft.com/office/drawing/2014/main" id="{117F8133-CC60-4864-A110-A3F4843E7DC6}"/>
                </a:ext>
              </a:extLst>
            </p:cNvPr>
            <p:cNvSpPr>
              <a:spLocks/>
            </p:cNvSpPr>
            <p:nvPr/>
          </p:nvSpPr>
          <p:spPr bwMode="auto">
            <a:xfrm>
              <a:off x="6179840" y="2472503"/>
              <a:ext cx="393192" cy="393192"/>
            </a:xfrm>
            <a:custGeom>
              <a:avLst/>
              <a:gdLst>
                <a:gd name="T0" fmla="*/ 0 w 3223"/>
                <a:gd name="T1" fmla="*/ 1611 h 3223"/>
                <a:gd name="T2" fmla="*/ 0 w 3223"/>
                <a:gd name="T3" fmla="*/ 1611 h 3223"/>
                <a:gd name="T4" fmla="*/ 1612 w 3223"/>
                <a:gd name="T5" fmla="*/ 0 h 3223"/>
                <a:gd name="T6" fmla="*/ 3223 w 3223"/>
                <a:gd name="T7" fmla="*/ 1611 h 3223"/>
                <a:gd name="T8" fmla="*/ 1612 w 3223"/>
                <a:gd name="T9" fmla="*/ 3223 h 3223"/>
                <a:gd name="T10" fmla="*/ 0 w 3223"/>
                <a:gd name="T11" fmla="*/ 1611 h 3223"/>
              </a:gdLst>
              <a:ahLst/>
              <a:cxnLst>
                <a:cxn ang="0">
                  <a:pos x="T0" y="T1"/>
                </a:cxn>
                <a:cxn ang="0">
                  <a:pos x="T2" y="T3"/>
                </a:cxn>
                <a:cxn ang="0">
                  <a:pos x="T4" y="T5"/>
                </a:cxn>
                <a:cxn ang="0">
                  <a:pos x="T6" y="T7"/>
                </a:cxn>
                <a:cxn ang="0">
                  <a:pos x="T8" y="T9"/>
                </a:cxn>
                <a:cxn ang="0">
                  <a:pos x="T10" y="T11"/>
                </a:cxn>
              </a:cxnLst>
              <a:rect l="0" t="0" r="r" b="b"/>
              <a:pathLst>
                <a:path w="3223" h="3223">
                  <a:moveTo>
                    <a:pt x="0" y="1611"/>
                  </a:moveTo>
                  <a:lnTo>
                    <a:pt x="0" y="1611"/>
                  </a:lnTo>
                  <a:cubicBezTo>
                    <a:pt x="0" y="721"/>
                    <a:pt x="722" y="0"/>
                    <a:pt x="1612" y="0"/>
                  </a:cubicBezTo>
                  <a:cubicBezTo>
                    <a:pt x="2502" y="0"/>
                    <a:pt x="3223" y="721"/>
                    <a:pt x="3223" y="1611"/>
                  </a:cubicBezTo>
                  <a:cubicBezTo>
                    <a:pt x="3223" y="2501"/>
                    <a:pt x="2502" y="3223"/>
                    <a:pt x="1612" y="3223"/>
                  </a:cubicBezTo>
                  <a:cubicBezTo>
                    <a:pt x="722" y="3223"/>
                    <a:pt x="0" y="2501"/>
                    <a:pt x="0" y="1611"/>
                  </a:cubicBezTo>
                  <a:close/>
                </a:path>
              </a:pathLst>
            </a:custGeom>
            <a:solidFill>
              <a:srgbClr val="00B05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4" name="TextBox 63">
              <a:extLst>
                <a:ext uri="{FF2B5EF4-FFF2-40B4-BE49-F238E27FC236}">
                  <a16:creationId xmlns:a16="http://schemas.microsoft.com/office/drawing/2014/main" id="{FD834182-A7B5-4B88-BCB8-2DC6D04A87DC}"/>
                </a:ext>
              </a:extLst>
            </p:cNvPr>
            <p:cNvSpPr txBox="1"/>
            <p:nvPr/>
          </p:nvSpPr>
          <p:spPr>
            <a:xfrm>
              <a:off x="6197331" y="2448504"/>
              <a:ext cx="2718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6</a:t>
              </a:r>
            </a:p>
          </p:txBody>
        </p:sp>
      </p:grpSp>
      <p:grpSp>
        <p:nvGrpSpPr>
          <p:cNvPr id="10" name="Group 9">
            <a:extLst>
              <a:ext uri="{FF2B5EF4-FFF2-40B4-BE49-F238E27FC236}">
                <a16:creationId xmlns:a16="http://schemas.microsoft.com/office/drawing/2014/main" id="{3A9DE7D7-DBD0-4B10-8B86-23069F6AFDC9}"/>
              </a:ext>
            </a:extLst>
          </p:cNvPr>
          <p:cNvGrpSpPr/>
          <p:nvPr/>
        </p:nvGrpSpPr>
        <p:grpSpPr>
          <a:xfrm>
            <a:off x="6175247" y="3654047"/>
            <a:ext cx="393192" cy="461665"/>
            <a:chOff x="6175247" y="3654047"/>
            <a:chExt cx="393192" cy="461665"/>
          </a:xfrm>
        </p:grpSpPr>
        <p:sp>
          <p:nvSpPr>
            <p:cNvPr id="63" name="Freeform 5">
              <a:extLst>
                <a:ext uri="{FF2B5EF4-FFF2-40B4-BE49-F238E27FC236}">
                  <a16:creationId xmlns:a16="http://schemas.microsoft.com/office/drawing/2014/main" id="{327CEF8C-C41B-4C5E-B0AF-043D402E1DBF}"/>
                </a:ext>
              </a:extLst>
            </p:cNvPr>
            <p:cNvSpPr>
              <a:spLocks noChangeAspect="1"/>
            </p:cNvSpPr>
            <p:nvPr/>
          </p:nvSpPr>
          <p:spPr bwMode="auto">
            <a:xfrm>
              <a:off x="6175247" y="3686360"/>
              <a:ext cx="393192" cy="393192"/>
            </a:xfrm>
            <a:custGeom>
              <a:avLst/>
              <a:gdLst>
                <a:gd name="T0" fmla="*/ 0 w 3223"/>
                <a:gd name="T1" fmla="*/ 1611 h 3223"/>
                <a:gd name="T2" fmla="*/ 0 w 3223"/>
                <a:gd name="T3" fmla="*/ 1611 h 3223"/>
                <a:gd name="T4" fmla="*/ 1612 w 3223"/>
                <a:gd name="T5" fmla="*/ 0 h 3223"/>
                <a:gd name="T6" fmla="*/ 3223 w 3223"/>
                <a:gd name="T7" fmla="*/ 1611 h 3223"/>
                <a:gd name="T8" fmla="*/ 1612 w 3223"/>
                <a:gd name="T9" fmla="*/ 3223 h 3223"/>
                <a:gd name="T10" fmla="*/ 0 w 3223"/>
                <a:gd name="T11" fmla="*/ 1611 h 3223"/>
              </a:gdLst>
              <a:ahLst/>
              <a:cxnLst>
                <a:cxn ang="0">
                  <a:pos x="T0" y="T1"/>
                </a:cxn>
                <a:cxn ang="0">
                  <a:pos x="T2" y="T3"/>
                </a:cxn>
                <a:cxn ang="0">
                  <a:pos x="T4" y="T5"/>
                </a:cxn>
                <a:cxn ang="0">
                  <a:pos x="T6" y="T7"/>
                </a:cxn>
                <a:cxn ang="0">
                  <a:pos x="T8" y="T9"/>
                </a:cxn>
                <a:cxn ang="0">
                  <a:pos x="T10" y="T11"/>
                </a:cxn>
              </a:cxnLst>
              <a:rect l="0" t="0" r="r" b="b"/>
              <a:pathLst>
                <a:path w="3223" h="3223">
                  <a:moveTo>
                    <a:pt x="0" y="1611"/>
                  </a:moveTo>
                  <a:lnTo>
                    <a:pt x="0" y="1611"/>
                  </a:lnTo>
                  <a:cubicBezTo>
                    <a:pt x="0" y="721"/>
                    <a:pt x="722" y="0"/>
                    <a:pt x="1612" y="0"/>
                  </a:cubicBezTo>
                  <a:cubicBezTo>
                    <a:pt x="2502" y="0"/>
                    <a:pt x="3223" y="721"/>
                    <a:pt x="3223" y="1611"/>
                  </a:cubicBezTo>
                  <a:cubicBezTo>
                    <a:pt x="3223" y="2501"/>
                    <a:pt x="2502" y="3223"/>
                    <a:pt x="1612" y="3223"/>
                  </a:cubicBezTo>
                  <a:cubicBezTo>
                    <a:pt x="722" y="3223"/>
                    <a:pt x="0" y="2501"/>
                    <a:pt x="0" y="1611"/>
                  </a:cubicBez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5" name="TextBox 64">
              <a:extLst>
                <a:ext uri="{FF2B5EF4-FFF2-40B4-BE49-F238E27FC236}">
                  <a16:creationId xmlns:a16="http://schemas.microsoft.com/office/drawing/2014/main" id="{3F94C56C-16C2-48C4-93AF-F575C3FA93F1}"/>
                </a:ext>
              </a:extLst>
            </p:cNvPr>
            <p:cNvSpPr txBox="1"/>
            <p:nvPr/>
          </p:nvSpPr>
          <p:spPr>
            <a:xfrm>
              <a:off x="6200098" y="3654047"/>
              <a:ext cx="2718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7</a:t>
              </a:r>
            </a:p>
          </p:txBody>
        </p:sp>
      </p:grpSp>
      <p:grpSp>
        <p:nvGrpSpPr>
          <p:cNvPr id="12" name="Group 11">
            <a:extLst>
              <a:ext uri="{FF2B5EF4-FFF2-40B4-BE49-F238E27FC236}">
                <a16:creationId xmlns:a16="http://schemas.microsoft.com/office/drawing/2014/main" id="{B6B8E112-D14F-4E7A-844E-09BD105BE2F7}"/>
              </a:ext>
            </a:extLst>
          </p:cNvPr>
          <p:cNvGrpSpPr/>
          <p:nvPr/>
        </p:nvGrpSpPr>
        <p:grpSpPr>
          <a:xfrm>
            <a:off x="6175247" y="4735987"/>
            <a:ext cx="393192" cy="461665"/>
            <a:chOff x="6175247" y="4735987"/>
            <a:chExt cx="393192" cy="461665"/>
          </a:xfrm>
        </p:grpSpPr>
        <p:sp>
          <p:nvSpPr>
            <p:cNvPr id="49" name="Freeform 7">
              <a:extLst>
                <a:ext uri="{FF2B5EF4-FFF2-40B4-BE49-F238E27FC236}">
                  <a16:creationId xmlns:a16="http://schemas.microsoft.com/office/drawing/2014/main" id="{C177E723-655D-4EE2-AFEA-F714DF008EFF}"/>
                </a:ext>
              </a:extLst>
            </p:cNvPr>
            <p:cNvSpPr>
              <a:spLocks/>
            </p:cNvSpPr>
            <p:nvPr/>
          </p:nvSpPr>
          <p:spPr bwMode="auto">
            <a:xfrm>
              <a:off x="6175247" y="4777106"/>
              <a:ext cx="393192" cy="393192"/>
            </a:xfrm>
            <a:custGeom>
              <a:avLst/>
              <a:gdLst>
                <a:gd name="T0" fmla="*/ 3223 w 3223"/>
                <a:gd name="T1" fmla="*/ 1612 h 3223"/>
                <a:gd name="T2" fmla="*/ 3223 w 3223"/>
                <a:gd name="T3" fmla="*/ 1612 h 3223"/>
                <a:gd name="T4" fmla="*/ 1611 w 3223"/>
                <a:gd name="T5" fmla="*/ 3223 h 3223"/>
                <a:gd name="T6" fmla="*/ 0 w 3223"/>
                <a:gd name="T7" fmla="*/ 1612 h 3223"/>
                <a:gd name="T8" fmla="*/ 1611 w 3223"/>
                <a:gd name="T9" fmla="*/ 0 h 3223"/>
                <a:gd name="T10" fmla="*/ 3223 w 3223"/>
                <a:gd name="T11" fmla="*/ 1612 h 3223"/>
              </a:gdLst>
              <a:ahLst/>
              <a:cxnLst>
                <a:cxn ang="0">
                  <a:pos x="T0" y="T1"/>
                </a:cxn>
                <a:cxn ang="0">
                  <a:pos x="T2" y="T3"/>
                </a:cxn>
                <a:cxn ang="0">
                  <a:pos x="T4" y="T5"/>
                </a:cxn>
                <a:cxn ang="0">
                  <a:pos x="T6" y="T7"/>
                </a:cxn>
                <a:cxn ang="0">
                  <a:pos x="T8" y="T9"/>
                </a:cxn>
                <a:cxn ang="0">
                  <a:pos x="T10" y="T11"/>
                </a:cxn>
              </a:cxnLst>
              <a:rect l="0" t="0" r="r" b="b"/>
              <a:pathLst>
                <a:path w="3223" h="3223">
                  <a:moveTo>
                    <a:pt x="3223" y="1612"/>
                  </a:moveTo>
                  <a:lnTo>
                    <a:pt x="3223" y="1612"/>
                  </a:lnTo>
                  <a:cubicBezTo>
                    <a:pt x="3223" y="2502"/>
                    <a:pt x="2501" y="3223"/>
                    <a:pt x="1611" y="3223"/>
                  </a:cubicBezTo>
                  <a:cubicBezTo>
                    <a:pt x="721" y="3223"/>
                    <a:pt x="0" y="2502"/>
                    <a:pt x="0" y="1612"/>
                  </a:cubicBezTo>
                  <a:cubicBezTo>
                    <a:pt x="0" y="722"/>
                    <a:pt x="721" y="0"/>
                    <a:pt x="1611" y="0"/>
                  </a:cubicBezTo>
                  <a:cubicBezTo>
                    <a:pt x="2501" y="0"/>
                    <a:pt x="3223" y="722"/>
                    <a:pt x="3223" y="1612"/>
                  </a:cubicBez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0" name="TextBox 69">
              <a:extLst>
                <a:ext uri="{FF2B5EF4-FFF2-40B4-BE49-F238E27FC236}">
                  <a16:creationId xmlns:a16="http://schemas.microsoft.com/office/drawing/2014/main" id="{D0E628F8-D8FC-424B-B122-9548A10D1904}"/>
                </a:ext>
              </a:extLst>
            </p:cNvPr>
            <p:cNvSpPr txBox="1"/>
            <p:nvPr/>
          </p:nvSpPr>
          <p:spPr>
            <a:xfrm>
              <a:off x="6197331" y="4735987"/>
              <a:ext cx="2718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8</a:t>
              </a:r>
            </a:p>
          </p:txBody>
        </p:sp>
      </p:grpSp>
      <p:sp>
        <p:nvSpPr>
          <p:cNvPr id="38" name="Slide Number Placeholder 1">
            <a:extLst>
              <a:ext uri="{FF2B5EF4-FFF2-40B4-BE49-F238E27FC236}">
                <a16:creationId xmlns:a16="http://schemas.microsoft.com/office/drawing/2014/main" id="{763AB1EF-D216-4271-A68A-D71E939D7942}"/>
              </a:ext>
            </a:extLst>
          </p:cNvPr>
          <p:cNvSpPr txBox="1">
            <a:spLocks/>
          </p:cNvSpPr>
          <p:nvPr/>
        </p:nvSpPr>
        <p:spPr>
          <a:xfrm>
            <a:off x="9225770" y="6492875"/>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50A38262-2EF3-499D-8D96-90D4FDB2509E}"/>
              </a:ext>
            </a:extLst>
          </p:cNvPr>
          <p:cNvSpPr txBox="1"/>
          <p:nvPr/>
        </p:nvSpPr>
        <p:spPr>
          <a:xfrm>
            <a:off x="73958" y="6249425"/>
            <a:ext cx="118021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Calibri"/>
                <a:ea typeface="+mn-ea"/>
                <a:cs typeface="+mn-cs"/>
              </a:rPr>
              <a:t>*Providers continue to submit MyCare claims and prior authorizations to the MyCare managed care plans. </a:t>
            </a:r>
            <a:endParaRPr kumimoji="0" lang="en-US" sz="1000" b="0" i="1"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442844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E56D33-7CB0-4BA8-A0BD-BACD07271384}"/>
              </a:ext>
            </a:extLst>
          </p:cNvPr>
          <p:cNvSpPr>
            <a:spLocks noGrp="1"/>
          </p:cNvSpPr>
          <p:nvPr>
            <p:ph sz="half" idx="1"/>
          </p:nvPr>
        </p:nvSpPr>
        <p:spPr>
          <a:xfrm>
            <a:off x="391610" y="2330256"/>
            <a:ext cx="8511540" cy="3996273"/>
          </a:xfrm>
        </p:spPr>
        <p:txBody>
          <a:bodyPr vert="horz" lIns="91440" tIns="45720" rIns="91440" bIns="45720" rtlCol="0" anchor="t">
            <a:normAutofit/>
          </a:bodyPr>
          <a:lstStyle/>
          <a:p>
            <a:pPr>
              <a:spcAft>
                <a:spcPts val="600"/>
              </a:spcAft>
            </a:pPr>
            <a:r>
              <a:rPr lang="en-US" sz="2000" b="1">
                <a:solidFill>
                  <a:schemeClr val="tx1"/>
                </a:solidFill>
              </a:rPr>
              <a:t>Replaces the following </a:t>
            </a:r>
            <a:r>
              <a:rPr lang="en-US" sz="2000" b="1" u="sng">
                <a:solidFill>
                  <a:schemeClr val="tx1"/>
                </a:solidFill>
              </a:rPr>
              <a:t>MITS claims and financial subsystems:</a:t>
            </a:r>
            <a:endParaRPr lang="en-US" sz="2000" b="1">
              <a:solidFill>
                <a:schemeClr val="tx1"/>
              </a:solidFill>
              <a:cs typeface="Calibri"/>
            </a:endParaRPr>
          </a:p>
          <a:p>
            <a:pPr marL="556895" lvl="1" indent="-213995">
              <a:spcAft>
                <a:spcPts val="600"/>
              </a:spcAft>
            </a:pPr>
            <a:r>
              <a:rPr lang="en-US" sz="1600">
                <a:solidFill>
                  <a:schemeClr val="tx1"/>
                </a:solidFill>
              </a:rPr>
              <a:t> Processing of fee-for-service (FFS) claims</a:t>
            </a:r>
            <a:endParaRPr lang="en-US" sz="1600" b="1">
              <a:solidFill>
                <a:schemeClr val="tx1"/>
              </a:solidFill>
            </a:endParaRPr>
          </a:p>
          <a:p>
            <a:pPr marL="257175" lvl="1" indent="-257175">
              <a:spcAft>
                <a:spcPts val="600"/>
              </a:spcAft>
              <a:buChar char="•"/>
            </a:pPr>
            <a:r>
              <a:rPr lang="en-US" sz="2000" b="1">
                <a:solidFill>
                  <a:schemeClr val="tx1"/>
                </a:solidFill>
              </a:rPr>
              <a:t>Replaces the following </a:t>
            </a:r>
            <a:r>
              <a:rPr lang="en-US" sz="2000" b="1" u="sng">
                <a:solidFill>
                  <a:schemeClr val="tx1"/>
                </a:solidFill>
              </a:rPr>
              <a:t>OAKS functionality:</a:t>
            </a:r>
            <a:endParaRPr lang="en-US" sz="2000" b="1" u="sng">
              <a:solidFill>
                <a:schemeClr val="tx1"/>
              </a:solidFill>
              <a:cs typeface="Calibri"/>
            </a:endParaRPr>
          </a:p>
          <a:p>
            <a:pPr marL="556895" lvl="1" indent="-213995">
              <a:spcAft>
                <a:spcPts val="600"/>
              </a:spcAft>
            </a:pPr>
            <a:r>
              <a:rPr lang="en-US" sz="1600">
                <a:solidFill>
                  <a:schemeClr val="tx1"/>
                </a:solidFill>
              </a:rPr>
              <a:t>Payment of FFS providers</a:t>
            </a:r>
            <a:endParaRPr lang="en-US" sz="1600">
              <a:solidFill>
                <a:schemeClr val="tx1"/>
              </a:solidFill>
              <a:cs typeface="Calibri"/>
            </a:endParaRPr>
          </a:p>
          <a:p>
            <a:pPr marL="556895" lvl="1" indent="-213995">
              <a:spcAft>
                <a:spcPts val="600"/>
              </a:spcAft>
            </a:pPr>
            <a:r>
              <a:rPr lang="en-US" sz="1600">
                <a:solidFill>
                  <a:schemeClr val="tx1"/>
                </a:solidFill>
              </a:rPr>
              <a:t>Electronic funds transfer (EFT) bank account information changes must be made in the PNM</a:t>
            </a:r>
            <a:endParaRPr lang="en-US" sz="1600">
              <a:solidFill>
                <a:schemeClr val="tx1"/>
              </a:solidFill>
              <a:cs typeface="Calibri"/>
            </a:endParaRPr>
          </a:p>
          <a:p>
            <a:pPr marL="556895" lvl="1" indent="-213995">
              <a:spcAft>
                <a:spcPts val="600"/>
              </a:spcAft>
            </a:pPr>
            <a:r>
              <a:rPr lang="en-US" sz="1600">
                <a:solidFill>
                  <a:schemeClr val="tx1"/>
                </a:solidFill>
              </a:rPr>
              <a:t>All other payments as directed by the state (Comprehensive Primary Care, </a:t>
            </a:r>
            <a:r>
              <a:rPr lang="en-US" sz="1600" b="0" i="0">
                <a:solidFill>
                  <a:srgbClr val="242424"/>
                </a:solidFill>
                <a:effectLst/>
              </a:rPr>
              <a:t>Hospital Care Assurance Program</a:t>
            </a:r>
            <a:r>
              <a:rPr lang="en-US" sz="1600">
                <a:solidFill>
                  <a:schemeClr val="tx1"/>
                </a:solidFill>
              </a:rPr>
              <a:t>)</a:t>
            </a:r>
            <a:endParaRPr lang="en-US" sz="1600" b="1">
              <a:solidFill>
                <a:schemeClr val="tx1"/>
              </a:solidFill>
              <a:cs typeface="Calibri"/>
            </a:endParaRPr>
          </a:p>
          <a:p>
            <a:pPr marL="342900" lvl="1" indent="-342900">
              <a:spcAft>
                <a:spcPts val="600"/>
              </a:spcAft>
              <a:buFont typeface="Arial" panose="020B0604020202020204" pitchFamily="34" charset="0"/>
              <a:buChar char="•"/>
            </a:pPr>
            <a:r>
              <a:rPr lang="en-US" sz="2000" b="1">
                <a:solidFill>
                  <a:schemeClr val="tx1"/>
                </a:solidFill>
              </a:rPr>
              <a:t>New </a:t>
            </a:r>
            <a:r>
              <a:rPr lang="en-US" sz="2000" b="1" u="sng">
                <a:solidFill>
                  <a:schemeClr val="tx1"/>
                </a:solidFill>
              </a:rPr>
              <a:t>clearinghouse functionality:</a:t>
            </a:r>
            <a:endParaRPr lang="en-US" sz="2000" b="1" u="sng">
              <a:solidFill>
                <a:schemeClr val="tx1"/>
              </a:solidFill>
              <a:cs typeface="Calibri"/>
            </a:endParaRPr>
          </a:p>
          <a:p>
            <a:pPr marL="556895" lvl="1" indent="-213995">
              <a:spcAft>
                <a:spcPts val="600"/>
              </a:spcAft>
            </a:pPr>
            <a:r>
              <a:rPr lang="en-US" sz="1600">
                <a:solidFill>
                  <a:schemeClr val="tx1"/>
                </a:solidFill>
                <a:cs typeface="Calibri"/>
              </a:rPr>
              <a:t>ODM has worked with the MCEs in terms of data sharing for PAs and claims that won’t be submitted to the OMES front door.</a:t>
            </a:r>
          </a:p>
        </p:txBody>
      </p:sp>
      <p:sp>
        <p:nvSpPr>
          <p:cNvPr id="4" name="Title 3">
            <a:extLst>
              <a:ext uri="{FF2B5EF4-FFF2-40B4-BE49-F238E27FC236}">
                <a16:creationId xmlns:a16="http://schemas.microsoft.com/office/drawing/2014/main" id="{2486A50E-ED02-46D0-A928-6E470AB9DBF4}"/>
              </a:ext>
            </a:extLst>
          </p:cNvPr>
          <p:cNvSpPr>
            <a:spLocks noGrp="1"/>
          </p:cNvSpPr>
          <p:nvPr>
            <p:ph type="title"/>
          </p:nvPr>
        </p:nvSpPr>
        <p:spPr/>
        <p:txBody>
          <a:bodyPr lIns="91440" tIns="45720" rIns="91440" bIns="45720" anchor="t"/>
          <a:lstStyle/>
          <a:p>
            <a:r>
              <a:rPr lang="en-US" sz="3200"/>
              <a:t>For EDI-submitted claims, what is the role of FI?</a:t>
            </a:r>
            <a:br>
              <a:rPr lang="en-US" sz="3200"/>
            </a:br>
            <a:r>
              <a:rPr lang="en-US" sz="2000" b="0">
                <a:solidFill>
                  <a:srgbClr val="8CB7E8"/>
                </a:solidFill>
              </a:rPr>
              <a:t>Providers and administrators do not directly access the FI</a:t>
            </a:r>
            <a:endParaRPr lang="en-US"/>
          </a:p>
        </p:txBody>
      </p:sp>
      <p:pic>
        <p:nvPicPr>
          <p:cNvPr id="6" name="Picture 5" descr="Logo, icon&#10;&#10;Description automatically generated">
            <a:extLst>
              <a:ext uri="{FF2B5EF4-FFF2-40B4-BE49-F238E27FC236}">
                <a16:creationId xmlns:a16="http://schemas.microsoft.com/office/drawing/2014/main" id="{B7963D0F-5B6B-43AC-85F0-8B6497387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4609" y="2428107"/>
            <a:ext cx="2712652" cy="3031923"/>
          </a:xfrm>
          <a:prstGeom prst="rect">
            <a:avLst/>
          </a:prstGeom>
        </p:spPr>
      </p:pic>
      <p:sp>
        <p:nvSpPr>
          <p:cNvPr id="13" name="Slide Number Placeholder 3">
            <a:extLst>
              <a:ext uri="{FF2B5EF4-FFF2-40B4-BE49-F238E27FC236}">
                <a16:creationId xmlns:a16="http://schemas.microsoft.com/office/drawing/2014/main" id="{B13E08FF-214A-4082-B329-186AE2C53221}"/>
              </a:ext>
            </a:extLst>
          </p:cNvPr>
          <p:cNvSpPr>
            <a:spLocks noGrp="1"/>
          </p:cNvSpPr>
          <p:nvPr>
            <p:ph type="sldNum" sz="quarter" idx="12"/>
          </p:nvPr>
        </p:nvSpPr>
        <p:spPr>
          <a:xfrm>
            <a:off x="9042400" y="6356353"/>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86221BC9-4F6F-4272-A0EE-52CC36FF76F4}"/>
              </a:ext>
            </a:extLst>
          </p:cNvPr>
          <p:cNvSpPr txBox="1"/>
          <p:nvPr/>
        </p:nvSpPr>
        <p:spPr>
          <a:xfrm>
            <a:off x="275863" y="1905422"/>
            <a:ext cx="95221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1" u="none" strike="noStrike" kern="1200" cap="none" spc="0" normalizeH="0" baseline="0" noProof="0">
                <a:ln>
                  <a:noFill/>
                </a:ln>
                <a:solidFill>
                  <a:prstClr val="black"/>
                </a:solidFill>
                <a:effectLst/>
                <a:uLnTx/>
                <a:uFillTx/>
                <a:latin typeface="Calibri"/>
                <a:ea typeface="+mn-ea"/>
                <a:cs typeface="+mn-cs"/>
              </a:rPr>
              <a:t>The FI does the following:</a:t>
            </a:r>
          </a:p>
        </p:txBody>
      </p:sp>
    </p:spTree>
    <p:extLst>
      <p:ext uri="{BB962C8B-B14F-4D97-AF65-F5344CB8AC3E}">
        <p14:creationId xmlns:p14="http://schemas.microsoft.com/office/powerpoint/2010/main" val="2741054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14D1-F3BA-41D0-A440-0CBE924DD78C}"/>
              </a:ext>
            </a:extLst>
          </p:cNvPr>
          <p:cNvSpPr>
            <a:spLocks noGrp="1"/>
          </p:cNvSpPr>
          <p:nvPr>
            <p:ph type="title"/>
          </p:nvPr>
        </p:nvSpPr>
        <p:spPr/>
        <p:txBody>
          <a:bodyPr/>
          <a:lstStyle/>
          <a:p>
            <a:r>
              <a:rPr lang="en-US" sz="3200"/>
              <a:t>Functions of the FI</a:t>
            </a:r>
          </a:p>
        </p:txBody>
      </p:sp>
      <p:sp>
        <p:nvSpPr>
          <p:cNvPr id="4" name="Slide Number Placeholder 3">
            <a:extLst>
              <a:ext uri="{FF2B5EF4-FFF2-40B4-BE49-F238E27FC236}">
                <a16:creationId xmlns:a16="http://schemas.microsoft.com/office/drawing/2014/main" id="{E1A936B3-65D0-405E-9432-DCFD7E8B85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29" name="Group 28">
            <a:extLst>
              <a:ext uri="{FF2B5EF4-FFF2-40B4-BE49-F238E27FC236}">
                <a16:creationId xmlns:a16="http://schemas.microsoft.com/office/drawing/2014/main" id="{82EF2430-F749-4605-BDDF-32ED3F722F1D}"/>
              </a:ext>
            </a:extLst>
          </p:cNvPr>
          <p:cNvGrpSpPr/>
          <p:nvPr/>
        </p:nvGrpSpPr>
        <p:grpSpPr>
          <a:xfrm>
            <a:off x="326229" y="1908089"/>
            <a:ext cx="11710764" cy="923330"/>
            <a:chOff x="326229" y="2951139"/>
            <a:chExt cx="11710764" cy="923330"/>
          </a:xfrm>
        </p:grpSpPr>
        <p:grpSp>
          <p:nvGrpSpPr>
            <p:cNvPr id="11" name="Group 10">
              <a:extLst>
                <a:ext uri="{FF2B5EF4-FFF2-40B4-BE49-F238E27FC236}">
                  <a16:creationId xmlns:a16="http://schemas.microsoft.com/office/drawing/2014/main" id="{2F1EEC74-E4E9-44B9-9D95-57D17397DA95}"/>
                </a:ext>
              </a:extLst>
            </p:cNvPr>
            <p:cNvGrpSpPr/>
            <p:nvPr/>
          </p:nvGrpSpPr>
          <p:grpSpPr>
            <a:xfrm>
              <a:off x="326229" y="3070638"/>
              <a:ext cx="5791745" cy="734530"/>
              <a:chOff x="326229" y="3089358"/>
              <a:chExt cx="5791745" cy="734530"/>
            </a:xfrm>
          </p:grpSpPr>
          <p:sp>
            <p:nvSpPr>
              <p:cNvPr id="15" name="Rectangle 14">
                <a:extLst>
                  <a:ext uri="{FF2B5EF4-FFF2-40B4-BE49-F238E27FC236}">
                    <a16:creationId xmlns:a16="http://schemas.microsoft.com/office/drawing/2014/main" id="{4F782111-7701-4712-9935-215FB15BDCBB}"/>
                  </a:ext>
                </a:extLst>
              </p:cNvPr>
              <p:cNvSpPr/>
              <p:nvPr/>
            </p:nvSpPr>
            <p:spPr>
              <a:xfrm>
                <a:off x="1271654" y="3117049"/>
                <a:ext cx="4846320" cy="646331"/>
              </a:xfrm>
              <a:prstGeom prst="rect">
                <a:avLst/>
              </a:prstGeom>
            </p:spPr>
            <p:txBody>
              <a:bodyPr wrap="square" lIns="91440" tIns="45720" rIns="91440" bIns="45720" anchor="t">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Open Sans"/>
                    <a:cs typeface="Calibri"/>
                  </a:rPr>
                  <a:t>Route managed care claims submitted via EDI, enabling monitoring of claims timeliness.</a:t>
                </a:r>
              </a:p>
            </p:txBody>
          </p:sp>
          <p:grpSp>
            <p:nvGrpSpPr>
              <p:cNvPr id="6" name="Group 5">
                <a:extLst>
                  <a:ext uri="{FF2B5EF4-FFF2-40B4-BE49-F238E27FC236}">
                    <a16:creationId xmlns:a16="http://schemas.microsoft.com/office/drawing/2014/main" id="{34741566-73DF-409B-8DA9-7F5B5B26E699}"/>
                  </a:ext>
                </a:extLst>
              </p:cNvPr>
              <p:cNvGrpSpPr/>
              <p:nvPr/>
            </p:nvGrpSpPr>
            <p:grpSpPr>
              <a:xfrm>
                <a:off x="326229" y="3089358"/>
                <a:ext cx="744383" cy="734530"/>
                <a:chOff x="326229" y="2957519"/>
                <a:chExt cx="744383" cy="734530"/>
              </a:xfrm>
            </p:grpSpPr>
            <p:cxnSp>
              <p:nvCxnSpPr>
                <p:cNvPr id="17" name="Straight Connector 16">
                  <a:extLst>
                    <a:ext uri="{FF2B5EF4-FFF2-40B4-BE49-F238E27FC236}">
                      <a16:creationId xmlns:a16="http://schemas.microsoft.com/office/drawing/2014/main" id="{E732058C-18AA-48AB-8602-BA61A0F67266}"/>
                    </a:ext>
                  </a:extLst>
                </p:cNvPr>
                <p:cNvCxnSpPr>
                  <a:cxnSpLocks/>
                </p:cNvCxnSpPr>
                <p:nvPr/>
              </p:nvCxnSpPr>
              <p:spPr>
                <a:xfrm>
                  <a:off x="1070612" y="2957519"/>
                  <a:ext cx="0" cy="7345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137D6AD-7217-408F-823E-C8FEC3D0F304}"/>
                    </a:ext>
                  </a:extLst>
                </p:cNvPr>
                <p:cNvGrpSpPr/>
                <p:nvPr/>
              </p:nvGrpSpPr>
              <p:grpSpPr>
                <a:xfrm>
                  <a:off x="326229" y="3064434"/>
                  <a:ext cx="520700" cy="520700"/>
                  <a:chOff x="326229" y="3039534"/>
                  <a:chExt cx="520700" cy="520700"/>
                </a:xfrm>
              </p:grpSpPr>
              <p:sp>
                <p:nvSpPr>
                  <p:cNvPr id="10" name="Freeform 19">
                    <a:extLst>
                      <a:ext uri="{FF2B5EF4-FFF2-40B4-BE49-F238E27FC236}">
                        <a16:creationId xmlns:a16="http://schemas.microsoft.com/office/drawing/2014/main" id="{4F821B15-F90E-4930-BE06-03C58FECD7A5}"/>
                      </a:ext>
                    </a:extLst>
                  </p:cNvPr>
                  <p:cNvSpPr>
                    <a:spLocks noEditPoints="1"/>
                  </p:cNvSpPr>
                  <p:nvPr/>
                </p:nvSpPr>
                <p:spPr bwMode="auto">
                  <a:xfrm>
                    <a:off x="326229" y="3039534"/>
                    <a:ext cx="520700" cy="520700"/>
                  </a:xfrm>
                  <a:custGeom>
                    <a:avLst/>
                    <a:gdLst>
                      <a:gd name="T0" fmla="*/ 312 w 657"/>
                      <a:gd name="T1" fmla="*/ 657 h 657"/>
                      <a:gd name="T2" fmla="*/ 262 w 657"/>
                      <a:gd name="T3" fmla="*/ 650 h 657"/>
                      <a:gd name="T4" fmla="*/ 201 w 657"/>
                      <a:gd name="T5" fmla="*/ 631 h 657"/>
                      <a:gd name="T6" fmla="*/ 120 w 657"/>
                      <a:gd name="T7" fmla="*/ 582 h 657"/>
                      <a:gd name="T8" fmla="*/ 57 w 657"/>
                      <a:gd name="T9" fmla="*/ 512 h 657"/>
                      <a:gd name="T10" fmla="*/ 15 w 657"/>
                      <a:gd name="T11" fmla="*/ 426 h 657"/>
                      <a:gd name="T12" fmla="*/ 4 w 657"/>
                      <a:gd name="T13" fmla="*/ 379 h 657"/>
                      <a:gd name="T14" fmla="*/ 0 w 657"/>
                      <a:gd name="T15" fmla="*/ 328 h 657"/>
                      <a:gd name="T16" fmla="*/ 2 w 657"/>
                      <a:gd name="T17" fmla="*/ 294 h 657"/>
                      <a:gd name="T18" fmla="*/ 11 w 657"/>
                      <a:gd name="T19" fmla="*/ 246 h 657"/>
                      <a:gd name="T20" fmla="*/ 39 w 657"/>
                      <a:gd name="T21" fmla="*/ 172 h 657"/>
                      <a:gd name="T22" fmla="*/ 97 w 657"/>
                      <a:gd name="T23" fmla="*/ 95 h 657"/>
                      <a:gd name="T24" fmla="*/ 172 w 657"/>
                      <a:gd name="T25" fmla="*/ 39 h 657"/>
                      <a:gd name="T26" fmla="*/ 246 w 657"/>
                      <a:gd name="T27" fmla="*/ 9 h 657"/>
                      <a:gd name="T28" fmla="*/ 296 w 657"/>
                      <a:gd name="T29" fmla="*/ 1 h 657"/>
                      <a:gd name="T30" fmla="*/ 330 w 657"/>
                      <a:gd name="T31" fmla="*/ 0 h 657"/>
                      <a:gd name="T32" fmla="*/ 379 w 657"/>
                      <a:gd name="T33" fmla="*/ 4 h 657"/>
                      <a:gd name="T34" fmla="*/ 426 w 657"/>
                      <a:gd name="T35" fmla="*/ 15 h 657"/>
                      <a:gd name="T36" fmla="*/ 512 w 657"/>
                      <a:gd name="T37" fmla="*/ 56 h 657"/>
                      <a:gd name="T38" fmla="*/ 582 w 657"/>
                      <a:gd name="T39" fmla="*/ 120 h 657"/>
                      <a:gd name="T40" fmla="*/ 632 w 657"/>
                      <a:gd name="T41" fmla="*/ 200 h 657"/>
                      <a:gd name="T42" fmla="*/ 651 w 657"/>
                      <a:gd name="T43" fmla="*/ 262 h 657"/>
                      <a:gd name="T44" fmla="*/ 657 w 657"/>
                      <a:gd name="T45" fmla="*/ 312 h 657"/>
                      <a:gd name="T46" fmla="*/ 657 w 657"/>
                      <a:gd name="T47" fmla="*/ 345 h 657"/>
                      <a:gd name="T48" fmla="*/ 651 w 657"/>
                      <a:gd name="T49" fmla="*/ 395 h 657"/>
                      <a:gd name="T50" fmla="*/ 632 w 657"/>
                      <a:gd name="T51" fmla="*/ 457 h 657"/>
                      <a:gd name="T52" fmla="*/ 582 w 657"/>
                      <a:gd name="T53" fmla="*/ 537 h 657"/>
                      <a:gd name="T54" fmla="*/ 512 w 657"/>
                      <a:gd name="T55" fmla="*/ 600 h 657"/>
                      <a:gd name="T56" fmla="*/ 426 w 657"/>
                      <a:gd name="T57" fmla="*/ 642 h 657"/>
                      <a:gd name="T58" fmla="*/ 379 w 657"/>
                      <a:gd name="T59" fmla="*/ 653 h 657"/>
                      <a:gd name="T60" fmla="*/ 330 w 657"/>
                      <a:gd name="T61" fmla="*/ 657 h 657"/>
                      <a:gd name="T62" fmla="*/ 330 w 657"/>
                      <a:gd name="T63" fmla="*/ 38 h 657"/>
                      <a:gd name="T64" fmla="*/ 242 w 657"/>
                      <a:gd name="T65" fmla="*/ 50 h 657"/>
                      <a:gd name="T66" fmla="*/ 166 w 657"/>
                      <a:gd name="T67" fmla="*/ 87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6 w 657"/>
                      <a:gd name="T81" fmla="*/ 570 h 657"/>
                      <a:gd name="T82" fmla="*/ 242 w 657"/>
                      <a:gd name="T83" fmla="*/ 606 h 657"/>
                      <a:gd name="T84" fmla="*/ 330 w 657"/>
                      <a:gd name="T85" fmla="*/ 619 h 657"/>
                      <a:gd name="T86" fmla="*/ 387 w 657"/>
                      <a:gd name="T87" fmla="*/ 614 h 657"/>
                      <a:gd name="T88" fmla="*/ 468 w 657"/>
                      <a:gd name="T89" fmla="*/ 584 h 657"/>
                      <a:gd name="T90" fmla="*/ 535 w 657"/>
                      <a:gd name="T91" fmla="*/ 535 h 657"/>
                      <a:gd name="T92" fmla="*/ 585 w 657"/>
                      <a:gd name="T93" fmla="*/ 468 h 657"/>
                      <a:gd name="T94" fmla="*/ 614 w 657"/>
                      <a:gd name="T95" fmla="*/ 387 h 657"/>
                      <a:gd name="T96" fmla="*/ 620 w 657"/>
                      <a:gd name="T97" fmla="*/ 328 h 657"/>
                      <a:gd name="T98" fmla="*/ 608 w 657"/>
                      <a:gd name="T99" fmla="*/ 242 h 657"/>
                      <a:gd name="T100" fmla="*/ 570 w 657"/>
                      <a:gd name="T101" fmla="*/ 165 h 657"/>
                      <a:gd name="T102" fmla="*/ 514 w 657"/>
                      <a:gd name="T103" fmla="*/ 104 h 657"/>
                      <a:gd name="T104" fmla="*/ 442 w 657"/>
                      <a:gd name="T105" fmla="*/ 61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30" y="657"/>
                        </a:moveTo>
                        <a:lnTo>
                          <a:pt x="330" y="657"/>
                        </a:lnTo>
                        <a:lnTo>
                          <a:pt x="312" y="657"/>
                        </a:lnTo>
                        <a:lnTo>
                          <a:pt x="296" y="656"/>
                        </a:lnTo>
                        <a:lnTo>
                          <a:pt x="279" y="653"/>
                        </a:lnTo>
                        <a:lnTo>
                          <a:pt x="262" y="650"/>
                        </a:lnTo>
                        <a:lnTo>
                          <a:pt x="246" y="647"/>
                        </a:lnTo>
                        <a:lnTo>
                          <a:pt x="231" y="642"/>
                        </a:lnTo>
                        <a:lnTo>
                          <a:pt x="201" y="631"/>
                        </a:lnTo>
                        <a:lnTo>
                          <a:pt x="172" y="618"/>
                        </a:lnTo>
                        <a:lnTo>
                          <a:pt x="146" y="600"/>
                        </a:lnTo>
                        <a:lnTo>
                          <a:pt x="120" y="582"/>
                        </a:lnTo>
                        <a:lnTo>
                          <a:pt x="97" y="560"/>
                        </a:lnTo>
                        <a:lnTo>
                          <a:pt x="76" y="537"/>
                        </a:lnTo>
                        <a:lnTo>
                          <a:pt x="57" y="512"/>
                        </a:lnTo>
                        <a:lnTo>
                          <a:pt x="39" y="485"/>
                        </a:lnTo>
                        <a:lnTo>
                          <a:pt x="26" y="457"/>
                        </a:lnTo>
                        <a:lnTo>
                          <a:pt x="15" y="426"/>
                        </a:lnTo>
                        <a:lnTo>
                          <a:pt x="11" y="411"/>
                        </a:lnTo>
                        <a:lnTo>
                          <a:pt x="7" y="395"/>
                        </a:lnTo>
                        <a:lnTo>
                          <a:pt x="4" y="379"/>
                        </a:lnTo>
                        <a:lnTo>
                          <a:pt x="2" y="361"/>
                        </a:lnTo>
                        <a:lnTo>
                          <a:pt x="0" y="345"/>
                        </a:lnTo>
                        <a:lnTo>
                          <a:pt x="0" y="328"/>
                        </a:lnTo>
                        <a:lnTo>
                          <a:pt x="0" y="328"/>
                        </a:lnTo>
                        <a:lnTo>
                          <a:pt x="0" y="312"/>
                        </a:lnTo>
                        <a:lnTo>
                          <a:pt x="2" y="294"/>
                        </a:lnTo>
                        <a:lnTo>
                          <a:pt x="4" y="278"/>
                        </a:lnTo>
                        <a:lnTo>
                          <a:pt x="7" y="262"/>
                        </a:lnTo>
                        <a:lnTo>
                          <a:pt x="11" y="246"/>
                        </a:lnTo>
                        <a:lnTo>
                          <a:pt x="15" y="231"/>
                        </a:lnTo>
                        <a:lnTo>
                          <a:pt x="26" y="200"/>
                        </a:lnTo>
                        <a:lnTo>
                          <a:pt x="39" y="172"/>
                        </a:lnTo>
                        <a:lnTo>
                          <a:pt x="57" y="145"/>
                        </a:lnTo>
                        <a:lnTo>
                          <a:pt x="76" y="120"/>
                        </a:lnTo>
                        <a:lnTo>
                          <a:pt x="97" y="95"/>
                        </a:lnTo>
                        <a:lnTo>
                          <a:pt x="120" y="75"/>
                        </a:lnTo>
                        <a:lnTo>
                          <a:pt x="146" y="56"/>
                        </a:lnTo>
                        <a:lnTo>
                          <a:pt x="172" y="39"/>
                        </a:lnTo>
                        <a:lnTo>
                          <a:pt x="201" y="26"/>
                        </a:lnTo>
                        <a:lnTo>
                          <a:pt x="231" y="15"/>
                        </a:lnTo>
                        <a:lnTo>
                          <a:pt x="246" y="9"/>
                        </a:lnTo>
                        <a:lnTo>
                          <a:pt x="262" y="7"/>
                        </a:lnTo>
                        <a:lnTo>
                          <a:pt x="279" y="4"/>
                        </a:lnTo>
                        <a:lnTo>
                          <a:pt x="296" y="1"/>
                        </a:lnTo>
                        <a:lnTo>
                          <a:pt x="312" y="0"/>
                        </a:lnTo>
                        <a:lnTo>
                          <a:pt x="330" y="0"/>
                        </a:lnTo>
                        <a:lnTo>
                          <a:pt x="330" y="0"/>
                        </a:lnTo>
                        <a:lnTo>
                          <a:pt x="346" y="0"/>
                        </a:lnTo>
                        <a:lnTo>
                          <a:pt x="363" y="1"/>
                        </a:lnTo>
                        <a:lnTo>
                          <a:pt x="379" y="4"/>
                        </a:lnTo>
                        <a:lnTo>
                          <a:pt x="395" y="7"/>
                        </a:lnTo>
                        <a:lnTo>
                          <a:pt x="411" y="9"/>
                        </a:lnTo>
                        <a:lnTo>
                          <a:pt x="426" y="15"/>
                        </a:lnTo>
                        <a:lnTo>
                          <a:pt x="457" y="26"/>
                        </a:lnTo>
                        <a:lnTo>
                          <a:pt x="485" y="39"/>
                        </a:lnTo>
                        <a:lnTo>
                          <a:pt x="512" y="56"/>
                        </a:lnTo>
                        <a:lnTo>
                          <a:pt x="538" y="75"/>
                        </a:lnTo>
                        <a:lnTo>
                          <a:pt x="562" y="95"/>
                        </a:lnTo>
                        <a:lnTo>
                          <a:pt x="582" y="120"/>
                        </a:lnTo>
                        <a:lnTo>
                          <a:pt x="601" y="145"/>
                        </a:lnTo>
                        <a:lnTo>
                          <a:pt x="618" y="172"/>
                        </a:lnTo>
                        <a:lnTo>
                          <a:pt x="632" y="200"/>
                        </a:lnTo>
                        <a:lnTo>
                          <a:pt x="643" y="231"/>
                        </a:lnTo>
                        <a:lnTo>
                          <a:pt x="648" y="246"/>
                        </a:lnTo>
                        <a:lnTo>
                          <a:pt x="651" y="262"/>
                        </a:lnTo>
                        <a:lnTo>
                          <a:pt x="655" y="278"/>
                        </a:lnTo>
                        <a:lnTo>
                          <a:pt x="656" y="294"/>
                        </a:lnTo>
                        <a:lnTo>
                          <a:pt x="657" y="312"/>
                        </a:lnTo>
                        <a:lnTo>
                          <a:pt x="657" y="328"/>
                        </a:lnTo>
                        <a:lnTo>
                          <a:pt x="657" y="328"/>
                        </a:lnTo>
                        <a:lnTo>
                          <a:pt x="657" y="345"/>
                        </a:lnTo>
                        <a:lnTo>
                          <a:pt x="656" y="361"/>
                        </a:lnTo>
                        <a:lnTo>
                          <a:pt x="655" y="379"/>
                        </a:lnTo>
                        <a:lnTo>
                          <a:pt x="651" y="395"/>
                        </a:lnTo>
                        <a:lnTo>
                          <a:pt x="648" y="411"/>
                        </a:lnTo>
                        <a:lnTo>
                          <a:pt x="643" y="426"/>
                        </a:lnTo>
                        <a:lnTo>
                          <a:pt x="632" y="457"/>
                        </a:lnTo>
                        <a:lnTo>
                          <a:pt x="618" y="485"/>
                        </a:lnTo>
                        <a:lnTo>
                          <a:pt x="601" y="512"/>
                        </a:lnTo>
                        <a:lnTo>
                          <a:pt x="582" y="537"/>
                        </a:lnTo>
                        <a:lnTo>
                          <a:pt x="562" y="560"/>
                        </a:lnTo>
                        <a:lnTo>
                          <a:pt x="538" y="582"/>
                        </a:lnTo>
                        <a:lnTo>
                          <a:pt x="512" y="600"/>
                        </a:lnTo>
                        <a:lnTo>
                          <a:pt x="485" y="618"/>
                        </a:lnTo>
                        <a:lnTo>
                          <a:pt x="457" y="631"/>
                        </a:lnTo>
                        <a:lnTo>
                          <a:pt x="426" y="642"/>
                        </a:lnTo>
                        <a:lnTo>
                          <a:pt x="411" y="647"/>
                        </a:lnTo>
                        <a:lnTo>
                          <a:pt x="395" y="650"/>
                        </a:lnTo>
                        <a:lnTo>
                          <a:pt x="379" y="653"/>
                        </a:lnTo>
                        <a:lnTo>
                          <a:pt x="363" y="656"/>
                        </a:lnTo>
                        <a:lnTo>
                          <a:pt x="346" y="657"/>
                        </a:lnTo>
                        <a:lnTo>
                          <a:pt x="330" y="657"/>
                        </a:lnTo>
                        <a:lnTo>
                          <a:pt x="330" y="657"/>
                        </a:lnTo>
                        <a:close/>
                        <a:moveTo>
                          <a:pt x="330" y="38"/>
                        </a:moveTo>
                        <a:lnTo>
                          <a:pt x="330" y="38"/>
                        </a:lnTo>
                        <a:lnTo>
                          <a:pt x="299" y="39"/>
                        </a:lnTo>
                        <a:lnTo>
                          <a:pt x="270" y="43"/>
                        </a:lnTo>
                        <a:lnTo>
                          <a:pt x="242" y="50"/>
                        </a:lnTo>
                        <a:lnTo>
                          <a:pt x="215" y="61"/>
                        </a:lnTo>
                        <a:lnTo>
                          <a:pt x="190" y="73"/>
                        </a:lnTo>
                        <a:lnTo>
                          <a:pt x="166" y="87"/>
                        </a:lnTo>
                        <a:lnTo>
                          <a:pt x="144" y="104"/>
                        </a:lnTo>
                        <a:lnTo>
                          <a:pt x="123" y="122"/>
                        </a:lnTo>
                        <a:lnTo>
                          <a:pt x="104" y="144"/>
                        </a:lnTo>
                        <a:lnTo>
                          <a:pt x="88" y="165"/>
                        </a:lnTo>
                        <a:lnTo>
                          <a:pt x="73" y="189"/>
                        </a:lnTo>
                        <a:lnTo>
                          <a:pt x="61" y="215"/>
                        </a:lnTo>
                        <a:lnTo>
                          <a:pt x="52" y="242"/>
                        </a:lnTo>
                        <a:lnTo>
                          <a:pt x="43" y="270"/>
                        </a:lnTo>
                        <a:lnTo>
                          <a:pt x="39" y="298"/>
                        </a:lnTo>
                        <a:lnTo>
                          <a:pt x="38" y="328"/>
                        </a:lnTo>
                        <a:lnTo>
                          <a:pt x="38" y="328"/>
                        </a:lnTo>
                        <a:lnTo>
                          <a:pt x="39" y="359"/>
                        </a:lnTo>
                        <a:lnTo>
                          <a:pt x="43" y="387"/>
                        </a:lnTo>
                        <a:lnTo>
                          <a:pt x="52" y="415"/>
                        </a:lnTo>
                        <a:lnTo>
                          <a:pt x="61" y="442"/>
                        </a:lnTo>
                        <a:lnTo>
                          <a:pt x="73" y="468"/>
                        </a:lnTo>
                        <a:lnTo>
                          <a:pt x="88" y="492"/>
                        </a:lnTo>
                        <a:lnTo>
                          <a:pt x="104" y="513"/>
                        </a:lnTo>
                        <a:lnTo>
                          <a:pt x="123" y="535"/>
                        </a:lnTo>
                        <a:lnTo>
                          <a:pt x="144" y="553"/>
                        </a:lnTo>
                        <a:lnTo>
                          <a:pt x="166" y="570"/>
                        </a:lnTo>
                        <a:lnTo>
                          <a:pt x="190" y="584"/>
                        </a:lnTo>
                        <a:lnTo>
                          <a:pt x="215" y="596"/>
                        </a:lnTo>
                        <a:lnTo>
                          <a:pt x="242" y="606"/>
                        </a:lnTo>
                        <a:lnTo>
                          <a:pt x="270" y="614"/>
                        </a:lnTo>
                        <a:lnTo>
                          <a:pt x="299" y="618"/>
                        </a:lnTo>
                        <a:lnTo>
                          <a:pt x="330" y="619"/>
                        </a:lnTo>
                        <a:lnTo>
                          <a:pt x="330" y="619"/>
                        </a:lnTo>
                        <a:lnTo>
                          <a:pt x="359" y="618"/>
                        </a:lnTo>
                        <a:lnTo>
                          <a:pt x="387" y="614"/>
                        </a:lnTo>
                        <a:lnTo>
                          <a:pt x="416" y="606"/>
                        </a:lnTo>
                        <a:lnTo>
                          <a:pt x="442" y="596"/>
                        </a:lnTo>
                        <a:lnTo>
                          <a:pt x="468" y="584"/>
                        </a:lnTo>
                        <a:lnTo>
                          <a:pt x="492" y="570"/>
                        </a:lnTo>
                        <a:lnTo>
                          <a:pt x="514" y="553"/>
                        </a:lnTo>
                        <a:lnTo>
                          <a:pt x="535" y="535"/>
                        </a:lnTo>
                        <a:lnTo>
                          <a:pt x="554" y="513"/>
                        </a:lnTo>
                        <a:lnTo>
                          <a:pt x="570" y="492"/>
                        </a:lnTo>
                        <a:lnTo>
                          <a:pt x="585" y="468"/>
                        </a:lnTo>
                        <a:lnTo>
                          <a:pt x="597" y="442"/>
                        </a:lnTo>
                        <a:lnTo>
                          <a:pt x="608" y="415"/>
                        </a:lnTo>
                        <a:lnTo>
                          <a:pt x="614" y="387"/>
                        </a:lnTo>
                        <a:lnTo>
                          <a:pt x="618" y="359"/>
                        </a:lnTo>
                        <a:lnTo>
                          <a:pt x="620" y="328"/>
                        </a:lnTo>
                        <a:lnTo>
                          <a:pt x="620" y="328"/>
                        </a:lnTo>
                        <a:lnTo>
                          <a:pt x="618" y="298"/>
                        </a:lnTo>
                        <a:lnTo>
                          <a:pt x="614" y="270"/>
                        </a:lnTo>
                        <a:lnTo>
                          <a:pt x="608" y="242"/>
                        </a:lnTo>
                        <a:lnTo>
                          <a:pt x="597" y="215"/>
                        </a:lnTo>
                        <a:lnTo>
                          <a:pt x="585" y="189"/>
                        </a:lnTo>
                        <a:lnTo>
                          <a:pt x="570" y="165"/>
                        </a:lnTo>
                        <a:lnTo>
                          <a:pt x="554" y="144"/>
                        </a:lnTo>
                        <a:lnTo>
                          <a:pt x="535" y="122"/>
                        </a:lnTo>
                        <a:lnTo>
                          <a:pt x="514" y="104"/>
                        </a:lnTo>
                        <a:lnTo>
                          <a:pt x="492" y="87"/>
                        </a:lnTo>
                        <a:lnTo>
                          <a:pt x="468" y="73"/>
                        </a:lnTo>
                        <a:lnTo>
                          <a:pt x="442" y="61"/>
                        </a:lnTo>
                        <a:lnTo>
                          <a:pt x="416" y="50"/>
                        </a:lnTo>
                        <a:lnTo>
                          <a:pt x="387" y="43"/>
                        </a:lnTo>
                        <a:lnTo>
                          <a:pt x="359" y="39"/>
                        </a:lnTo>
                        <a:lnTo>
                          <a:pt x="330" y="38"/>
                        </a:lnTo>
                        <a:lnTo>
                          <a:pt x="330" y="38"/>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
                    <a:extLst>
                      <a:ext uri="{FF2B5EF4-FFF2-40B4-BE49-F238E27FC236}">
                        <a16:creationId xmlns:a16="http://schemas.microsoft.com/office/drawing/2014/main" id="{E126C3E9-FFA0-43D6-9971-FDF1E443F950}"/>
                      </a:ext>
                    </a:extLst>
                  </p:cNvPr>
                  <p:cNvSpPr>
                    <a:spLocks noEditPoints="1"/>
                  </p:cNvSpPr>
                  <p:nvPr/>
                </p:nvSpPr>
                <p:spPr bwMode="auto">
                  <a:xfrm>
                    <a:off x="443787" y="3092221"/>
                    <a:ext cx="298394" cy="378354"/>
                  </a:xfrm>
                  <a:custGeom>
                    <a:avLst/>
                    <a:gdLst>
                      <a:gd name="T0" fmla="*/ 0 w 180"/>
                      <a:gd name="T1" fmla="*/ 215 h 247"/>
                      <a:gd name="T2" fmla="*/ 0 w 180"/>
                      <a:gd name="T3" fmla="*/ 215 h 247"/>
                      <a:gd name="T4" fmla="*/ 92 w 180"/>
                      <a:gd name="T5" fmla="*/ 1 h 247"/>
                      <a:gd name="T6" fmla="*/ 148 w 180"/>
                      <a:gd name="T7" fmla="*/ 81 h 247"/>
                      <a:gd name="T8" fmla="*/ 148 w 180"/>
                      <a:gd name="T9" fmla="*/ 84 h 247"/>
                      <a:gd name="T10" fmla="*/ 146 w 180"/>
                      <a:gd name="T11" fmla="*/ 85 h 247"/>
                      <a:gd name="T12" fmla="*/ 119 w 180"/>
                      <a:gd name="T13" fmla="*/ 79 h 247"/>
                      <a:gd name="T14" fmla="*/ 117 w 180"/>
                      <a:gd name="T15" fmla="*/ 79 h 247"/>
                      <a:gd name="T16" fmla="*/ 116 w 180"/>
                      <a:gd name="T17" fmla="*/ 82 h 247"/>
                      <a:gd name="T18" fmla="*/ 115 w 180"/>
                      <a:gd name="T19" fmla="*/ 110 h 247"/>
                      <a:gd name="T20" fmla="*/ 115 w 180"/>
                      <a:gd name="T21" fmla="*/ 130 h 247"/>
                      <a:gd name="T22" fmla="*/ 165 w 180"/>
                      <a:gd name="T23" fmla="*/ 179 h 247"/>
                      <a:gd name="T24" fmla="*/ 180 w 180"/>
                      <a:gd name="T25" fmla="*/ 215 h 247"/>
                      <a:gd name="T26" fmla="*/ 180 w 180"/>
                      <a:gd name="T27" fmla="*/ 236 h 247"/>
                      <a:gd name="T28" fmla="*/ 169 w 180"/>
                      <a:gd name="T29" fmla="*/ 247 h 247"/>
                      <a:gd name="T30" fmla="*/ 140 w 180"/>
                      <a:gd name="T31" fmla="*/ 247 h 247"/>
                      <a:gd name="T32" fmla="*/ 129 w 180"/>
                      <a:gd name="T33" fmla="*/ 236 h 247"/>
                      <a:gd name="T34" fmla="*/ 90 w 180"/>
                      <a:gd name="T35" fmla="*/ 176 h 247"/>
                      <a:gd name="T36" fmla="*/ 51 w 180"/>
                      <a:gd name="T37" fmla="*/ 236 h 247"/>
                      <a:gd name="T38" fmla="*/ 40 w 180"/>
                      <a:gd name="T39" fmla="*/ 247 h 247"/>
                      <a:gd name="T40" fmla="*/ 11 w 180"/>
                      <a:gd name="T41" fmla="*/ 247 h 247"/>
                      <a:gd name="T42" fmla="*/ 0 w 180"/>
                      <a:gd name="T43" fmla="*/ 236 h 247"/>
                      <a:gd name="T44" fmla="*/ 0 w 180"/>
                      <a:gd name="T45" fmla="*/ 215 h 247"/>
                      <a:gd name="T46" fmla="*/ 15 w 180"/>
                      <a:gd name="T47" fmla="*/ 179 h 247"/>
                      <a:gd name="T48" fmla="*/ 65 w 180"/>
                      <a:gd name="T49" fmla="*/ 130 h 247"/>
                      <a:gd name="T50" fmla="*/ 65 w 180"/>
                      <a:gd name="T51" fmla="*/ 110 h 247"/>
                      <a:gd name="T52" fmla="*/ 64 w 180"/>
                      <a:gd name="T53" fmla="*/ 82 h 247"/>
                      <a:gd name="T54" fmla="*/ 63 w 180"/>
                      <a:gd name="T55" fmla="*/ 80 h 247"/>
                      <a:gd name="T56" fmla="*/ 61 w 180"/>
                      <a:gd name="T57" fmla="*/ 79 h 247"/>
                      <a:gd name="T58" fmla="*/ 34 w 180"/>
                      <a:gd name="T59" fmla="*/ 85 h 247"/>
                      <a:gd name="T60" fmla="*/ 31 w 180"/>
                      <a:gd name="T61" fmla="*/ 84 h 247"/>
                      <a:gd name="T62" fmla="*/ 32 w 180"/>
                      <a:gd name="T63" fmla="*/ 81 h 247"/>
                      <a:gd name="T64" fmla="*/ 88 w 180"/>
                      <a:gd name="T65" fmla="*/ 1 h 247"/>
                      <a:gd name="T66" fmla="*/ 90 w 180"/>
                      <a:gd name="T67" fmla="*/ 0 h 247"/>
                      <a:gd name="T68" fmla="*/ 92 w 180"/>
                      <a:gd name="T69" fmla="*/ 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247">
                        <a:moveTo>
                          <a:pt x="0" y="215"/>
                        </a:moveTo>
                        <a:cubicBezTo>
                          <a:pt x="0" y="215"/>
                          <a:pt x="0" y="215"/>
                          <a:pt x="0" y="215"/>
                        </a:cubicBezTo>
                        <a:close/>
                        <a:moveTo>
                          <a:pt x="92" y="1"/>
                        </a:moveTo>
                        <a:cubicBezTo>
                          <a:pt x="111" y="28"/>
                          <a:pt x="130" y="54"/>
                          <a:pt x="148" y="81"/>
                        </a:cubicBezTo>
                        <a:cubicBezTo>
                          <a:pt x="149" y="82"/>
                          <a:pt x="149" y="83"/>
                          <a:pt x="148" y="84"/>
                        </a:cubicBezTo>
                        <a:cubicBezTo>
                          <a:pt x="148" y="85"/>
                          <a:pt x="147" y="85"/>
                          <a:pt x="146" y="85"/>
                        </a:cubicBezTo>
                        <a:cubicBezTo>
                          <a:pt x="119" y="79"/>
                          <a:pt x="119" y="79"/>
                          <a:pt x="119" y="79"/>
                        </a:cubicBezTo>
                        <a:cubicBezTo>
                          <a:pt x="119" y="79"/>
                          <a:pt x="118" y="79"/>
                          <a:pt x="117" y="79"/>
                        </a:cubicBezTo>
                        <a:cubicBezTo>
                          <a:pt x="116" y="80"/>
                          <a:pt x="116" y="81"/>
                          <a:pt x="116" y="82"/>
                        </a:cubicBezTo>
                        <a:cubicBezTo>
                          <a:pt x="116" y="91"/>
                          <a:pt x="115" y="100"/>
                          <a:pt x="115" y="110"/>
                        </a:cubicBezTo>
                        <a:cubicBezTo>
                          <a:pt x="115" y="130"/>
                          <a:pt x="115" y="130"/>
                          <a:pt x="115" y="130"/>
                        </a:cubicBezTo>
                        <a:cubicBezTo>
                          <a:pt x="165" y="179"/>
                          <a:pt x="165" y="179"/>
                          <a:pt x="165" y="179"/>
                        </a:cubicBezTo>
                        <a:cubicBezTo>
                          <a:pt x="174" y="188"/>
                          <a:pt x="180" y="201"/>
                          <a:pt x="180" y="215"/>
                        </a:cubicBezTo>
                        <a:cubicBezTo>
                          <a:pt x="180" y="236"/>
                          <a:pt x="180" y="236"/>
                          <a:pt x="180" y="236"/>
                        </a:cubicBezTo>
                        <a:cubicBezTo>
                          <a:pt x="180" y="242"/>
                          <a:pt x="175" y="247"/>
                          <a:pt x="169" y="247"/>
                        </a:cubicBezTo>
                        <a:cubicBezTo>
                          <a:pt x="140" y="247"/>
                          <a:pt x="140" y="247"/>
                          <a:pt x="140" y="247"/>
                        </a:cubicBezTo>
                        <a:cubicBezTo>
                          <a:pt x="134" y="247"/>
                          <a:pt x="129" y="242"/>
                          <a:pt x="129" y="236"/>
                        </a:cubicBezTo>
                        <a:cubicBezTo>
                          <a:pt x="129" y="203"/>
                          <a:pt x="114" y="199"/>
                          <a:pt x="90" y="176"/>
                        </a:cubicBezTo>
                        <a:cubicBezTo>
                          <a:pt x="66" y="199"/>
                          <a:pt x="51" y="203"/>
                          <a:pt x="51" y="236"/>
                        </a:cubicBezTo>
                        <a:cubicBezTo>
                          <a:pt x="51" y="242"/>
                          <a:pt x="46" y="247"/>
                          <a:pt x="40" y="247"/>
                        </a:cubicBezTo>
                        <a:cubicBezTo>
                          <a:pt x="11" y="247"/>
                          <a:pt x="11" y="247"/>
                          <a:pt x="11" y="247"/>
                        </a:cubicBezTo>
                        <a:cubicBezTo>
                          <a:pt x="5" y="247"/>
                          <a:pt x="0" y="242"/>
                          <a:pt x="0" y="236"/>
                        </a:cubicBezTo>
                        <a:cubicBezTo>
                          <a:pt x="0" y="215"/>
                          <a:pt x="0" y="215"/>
                          <a:pt x="0" y="215"/>
                        </a:cubicBezTo>
                        <a:cubicBezTo>
                          <a:pt x="0" y="201"/>
                          <a:pt x="6" y="188"/>
                          <a:pt x="15" y="179"/>
                        </a:cubicBezTo>
                        <a:cubicBezTo>
                          <a:pt x="65" y="130"/>
                          <a:pt x="65" y="130"/>
                          <a:pt x="65" y="130"/>
                        </a:cubicBezTo>
                        <a:cubicBezTo>
                          <a:pt x="65" y="110"/>
                          <a:pt x="65" y="110"/>
                          <a:pt x="65" y="110"/>
                        </a:cubicBezTo>
                        <a:cubicBezTo>
                          <a:pt x="65" y="100"/>
                          <a:pt x="64" y="91"/>
                          <a:pt x="64" y="82"/>
                        </a:cubicBezTo>
                        <a:cubicBezTo>
                          <a:pt x="64" y="81"/>
                          <a:pt x="64" y="80"/>
                          <a:pt x="63" y="80"/>
                        </a:cubicBezTo>
                        <a:cubicBezTo>
                          <a:pt x="62" y="79"/>
                          <a:pt x="61" y="79"/>
                          <a:pt x="61" y="79"/>
                        </a:cubicBezTo>
                        <a:cubicBezTo>
                          <a:pt x="34" y="85"/>
                          <a:pt x="34" y="85"/>
                          <a:pt x="34" y="85"/>
                        </a:cubicBezTo>
                        <a:cubicBezTo>
                          <a:pt x="33" y="85"/>
                          <a:pt x="32" y="85"/>
                          <a:pt x="31" y="84"/>
                        </a:cubicBezTo>
                        <a:cubicBezTo>
                          <a:pt x="31" y="83"/>
                          <a:pt x="31" y="82"/>
                          <a:pt x="32" y="81"/>
                        </a:cubicBezTo>
                        <a:cubicBezTo>
                          <a:pt x="88" y="1"/>
                          <a:pt x="88" y="1"/>
                          <a:pt x="88" y="1"/>
                        </a:cubicBezTo>
                        <a:cubicBezTo>
                          <a:pt x="88" y="0"/>
                          <a:pt x="89" y="0"/>
                          <a:pt x="90" y="0"/>
                        </a:cubicBezTo>
                        <a:cubicBezTo>
                          <a:pt x="91" y="0"/>
                          <a:pt x="92" y="0"/>
                          <a:pt x="92" y="1"/>
                        </a:cubicBezTo>
                        <a:close/>
                      </a:path>
                    </a:pathLst>
                  </a:custGeom>
                  <a:solidFill>
                    <a:srgbClr val="4F81B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grpSp>
          <p:nvGrpSpPr>
            <p:cNvPr id="25" name="Group 24">
              <a:extLst>
                <a:ext uri="{FF2B5EF4-FFF2-40B4-BE49-F238E27FC236}">
                  <a16:creationId xmlns:a16="http://schemas.microsoft.com/office/drawing/2014/main" id="{3DAC8ADA-0BD2-4BC6-A91F-866C740478EF}"/>
                </a:ext>
              </a:extLst>
            </p:cNvPr>
            <p:cNvGrpSpPr/>
            <p:nvPr/>
          </p:nvGrpSpPr>
          <p:grpSpPr>
            <a:xfrm>
              <a:off x="6262964" y="2951139"/>
              <a:ext cx="5774029" cy="923330"/>
              <a:chOff x="6262964" y="2838020"/>
              <a:chExt cx="5774029" cy="923330"/>
            </a:xfrm>
          </p:grpSpPr>
          <p:sp>
            <p:nvSpPr>
              <p:cNvPr id="46" name="Rectangle 45">
                <a:extLst>
                  <a:ext uri="{FF2B5EF4-FFF2-40B4-BE49-F238E27FC236}">
                    <a16:creationId xmlns:a16="http://schemas.microsoft.com/office/drawing/2014/main" id="{646920E1-0C62-4108-A54C-63317A7EB1F4}"/>
                  </a:ext>
                </a:extLst>
              </p:cNvPr>
              <p:cNvSpPr/>
              <p:nvPr/>
            </p:nvSpPr>
            <p:spPr>
              <a:xfrm>
                <a:off x="7190673" y="2838020"/>
                <a:ext cx="4846320" cy="923330"/>
              </a:xfrm>
              <a:prstGeom prst="rect">
                <a:avLst/>
              </a:prstGeom>
            </p:spPr>
            <p:txBody>
              <a:bodyPr wrap="square" lIns="91440" tIns="45720" rIns="91440" bIns="45720" anchor="t">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Open Sans"/>
                    <a:cs typeface="Calibri"/>
                  </a:rPr>
                  <a:t>Disperse payment of per member per month capitation rates to MCOs (includes rate management)</a:t>
                </a:r>
              </a:p>
            </p:txBody>
          </p:sp>
          <p:cxnSp>
            <p:nvCxnSpPr>
              <p:cNvPr id="48" name="Straight Connector 47">
                <a:extLst>
                  <a:ext uri="{FF2B5EF4-FFF2-40B4-BE49-F238E27FC236}">
                    <a16:creationId xmlns:a16="http://schemas.microsoft.com/office/drawing/2014/main" id="{2F64DF1B-8FB8-43C6-A11A-FD5863DA08D8}"/>
                  </a:ext>
                </a:extLst>
              </p:cNvPr>
              <p:cNvCxnSpPr/>
              <p:nvPr/>
            </p:nvCxnSpPr>
            <p:spPr>
              <a:xfrm>
                <a:off x="7018508" y="2957519"/>
                <a:ext cx="0" cy="73453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A296C785-DA27-4B6A-A40A-25DE1B81F5EA}"/>
                  </a:ext>
                </a:extLst>
              </p:cNvPr>
              <p:cNvGrpSpPr/>
              <p:nvPr/>
            </p:nvGrpSpPr>
            <p:grpSpPr>
              <a:xfrm>
                <a:off x="6262964" y="3063640"/>
                <a:ext cx="522288" cy="522288"/>
                <a:chOff x="6262964" y="3074115"/>
                <a:chExt cx="522288" cy="522288"/>
              </a:xfrm>
            </p:grpSpPr>
            <p:sp>
              <p:nvSpPr>
                <p:cNvPr id="49" name="Freeform 73">
                  <a:extLst>
                    <a:ext uri="{FF2B5EF4-FFF2-40B4-BE49-F238E27FC236}">
                      <a16:creationId xmlns:a16="http://schemas.microsoft.com/office/drawing/2014/main" id="{8E2AB382-9F31-4089-A6B4-50776CE232E3}"/>
                    </a:ext>
                  </a:extLst>
                </p:cNvPr>
                <p:cNvSpPr>
                  <a:spLocks noEditPoints="1"/>
                </p:cNvSpPr>
                <p:nvPr/>
              </p:nvSpPr>
              <p:spPr bwMode="auto">
                <a:xfrm>
                  <a:off x="6262964" y="3074115"/>
                  <a:ext cx="522288" cy="522288"/>
                </a:xfrm>
                <a:custGeom>
                  <a:avLst/>
                  <a:gdLst>
                    <a:gd name="T0" fmla="*/ 312 w 657"/>
                    <a:gd name="T1" fmla="*/ 657 h 657"/>
                    <a:gd name="T2" fmla="*/ 262 w 657"/>
                    <a:gd name="T3" fmla="*/ 650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8 h 657"/>
                    <a:gd name="T16" fmla="*/ 2 w 657"/>
                    <a:gd name="T17" fmla="*/ 294 h 657"/>
                    <a:gd name="T18" fmla="*/ 10 w 657"/>
                    <a:gd name="T19" fmla="*/ 246 h 657"/>
                    <a:gd name="T20" fmla="*/ 39 w 657"/>
                    <a:gd name="T21" fmla="*/ 172 h 657"/>
                    <a:gd name="T22" fmla="*/ 96 w 657"/>
                    <a:gd name="T23" fmla="*/ 95 h 657"/>
                    <a:gd name="T24" fmla="*/ 172 w 657"/>
                    <a:gd name="T25" fmla="*/ 39 h 657"/>
                    <a:gd name="T26" fmla="*/ 246 w 657"/>
                    <a:gd name="T27" fmla="*/ 9 h 657"/>
                    <a:gd name="T28" fmla="*/ 295 w 657"/>
                    <a:gd name="T29" fmla="*/ 1 h 657"/>
                    <a:gd name="T30" fmla="*/ 328 w 657"/>
                    <a:gd name="T31" fmla="*/ 0 h 657"/>
                    <a:gd name="T32" fmla="*/ 379 w 657"/>
                    <a:gd name="T33" fmla="*/ 4 h 657"/>
                    <a:gd name="T34" fmla="*/ 426 w 657"/>
                    <a:gd name="T35" fmla="*/ 15 h 657"/>
                    <a:gd name="T36" fmla="*/ 512 w 657"/>
                    <a:gd name="T37" fmla="*/ 56 h 657"/>
                    <a:gd name="T38" fmla="*/ 582 w 657"/>
                    <a:gd name="T39" fmla="*/ 119 h 657"/>
                    <a:gd name="T40" fmla="*/ 632 w 657"/>
                    <a:gd name="T41" fmla="*/ 200 h 657"/>
                    <a:gd name="T42" fmla="*/ 651 w 657"/>
                    <a:gd name="T43" fmla="*/ 262 h 657"/>
                    <a:gd name="T44" fmla="*/ 657 w 657"/>
                    <a:gd name="T45" fmla="*/ 312 h 657"/>
                    <a:gd name="T46" fmla="*/ 657 w 657"/>
                    <a:gd name="T47" fmla="*/ 345 h 657"/>
                    <a:gd name="T48" fmla="*/ 651 w 657"/>
                    <a:gd name="T49" fmla="*/ 395 h 657"/>
                    <a:gd name="T50" fmla="*/ 632 w 657"/>
                    <a:gd name="T51" fmla="*/ 457 h 657"/>
                    <a:gd name="T52" fmla="*/ 582 w 657"/>
                    <a:gd name="T53" fmla="*/ 537 h 657"/>
                    <a:gd name="T54" fmla="*/ 512 w 657"/>
                    <a:gd name="T55" fmla="*/ 601 h 657"/>
                    <a:gd name="T56" fmla="*/ 426 w 657"/>
                    <a:gd name="T57" fmla="*/ 642 h 657"/>
                    <a:gd name="T58" fmla="*/ 379 w 657"/>
                    <a:gd name="T59" fmla="*/ 653 h 657"/>
                    <a:gd name="T60" fmla="*/ 328 w 657"/>
                    <a:gd name="T61" fmla="*/ 657 h 657"/>
                    <a:gd name="T62" fmla="*/ 328 w 657"/>
                    <a:gd name="T63" fmla="*/ 37 h 657"/>
                    <a:gd name="T64" fmla="*/ 242 w 657"/>
                    <a:gd name="T65" fmla="*/ 50 h 657"/>
                    <a:gd name="T66" fmla="*/ 166 w 657"/>
                    <a:gd name="T67" fmla="*/ 87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6 w 657"/>
                    <a:gd name="T81" fmla="*/ 570 h 657"/>
                    <a:gd name="T82" fmla="*/ 242 w 657"/>
                    <a:gd name="T83" fmla="*/ 606 h 657"/>
                    <a:gd name="T84" fmla="*/ 328 w 657"/>
                    <a:gd name="T85" fmla="*/ 619 h 657"/>
                    <a:gd name="T86" fmla="*/ 387 w 657"/>
                    <a:gd name="T87" fmla="*/ 614 h 657"/>
                    <a:gd name="T88" fmla="*/ 468 w 657"/>
                    <a:gd name="T89" fmla="*/ 585 h 657"/>
                    <a:gd name="T90" fmla="*/ 535 w 657"/>
                    <a:gd name="T91" fmla="*/ 535 h 657"/>
                    <a:gd name="T92" fmla="*/ 585 w 657"/>
                    <a:gd name="T93" fmla="*/ 468 h 657"/>
                    <a:gd name="T94" fmla="*/ 614 w 657"/>
                    <a:gd name="T95" fmla="*/ 387 h 657"/>
                    <a:gd name="T96" fmla="*/ 620 w 657"/>
                    <a:gd name="T97" fmla="*/ 328 h 657"/>
                    <a:gd name="T98" fmla="*/ 606 w 657"/>
                    <a:gd name="T99" fmla="*/ 242 h 657"/>
                    <a:gd name="T100" fmla="*/ 570 w 657"/>
                    <a:gd name="T101" fmla="*/ 165 h 657"/>
                    <a:gd name="T102" fmla="*/ 514 w 657"/>
                    <a:gd name="T103" fmla="*/ 103 h 657"/>
                    <a:gd name="T104" fmla="*/ 442 w 657"/>
                    <a:gd name="T105" fmla="*/ 60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5" y="656"/>
                      </a:lnTo>
                      <a:lnTo>
                        <a:pt x="278" y="653"/>
                      </a:lnTo>
                      <a:lnTo>
                        <a:pt x="262" y="650"/>
                      </a:lnTo>
                      <a:lnTo>
                        <a:pt x="246" y="646"/>
                      </a:lnTo>
                      <a:lnTo>
                        <a:pt x="231" y="642"/>
                      </a:lnTo>
                      <a:lnTo>
                        <a:pt x="200" y="632"/>
                      </a:lnTo>
                      <a:lnTo>
                        <a:pt x="172" y="618"/>
                      </a:lnTo>
                      <a:lnTo>
                        <a:pt x="145" y="601"/>
                      </a:lnTo>
                      <a:lnTo>
                        <a:pt x="120" y="582"/>
                      </a:lnTo>
                      <a:lnTo>
                        <a:pt x="96" y="560"/>
                      </a:lnTo>
                      <a:lnTo>
                        <a:pt x="75" y="537"/>
                      </a:lnTo>
                      <a:lnTo>
                        <a:pt x="57" y="512"/>
                      </a:lnTo>
                      <a:lnTo>
                        <a:pt x="39" y="485"/>
                      </a:lnTo>
                      <a:lnTo>
                        <a:pt x="26" y="457"/>
                      </a:lnTo>
                      <a:lnTo>
                        <a:pt x="15" y="426"/>
                      </a:lnTo>
                      <a:lnTo>
                        <a:pt x="10" y="411"/>
                      </a:lnTo>
                      <a:lnTo>
                        <a:pt x="7" y="395"/>
                      </a:lnTo>
                      <a:lnTo>
                        <a:pt x="4" y="379"/>
                      </a:lnTo>
                      <a:lnTo>
                        <a:pt x="2" y="361"/>
                      </a:lnTo>
                      <a:lnTo>
                        <a:pt x="0" y="345"/>
                      </a:lnTo>
                      <a:lnTo>
                        <a:pt x="0" y="328"/>
                      </a:lnTo>
                      <a:lnTo>
                        <a:pt x="0" y="328"/>
                      </a:lnTo>
                      <a:lnTo>
                        <a:pt x="0" y="312"/>
                      </a:lnTo>
                      <a:lnTo>
                        <a:pt x="2" y="294"/>
                      </a:lnTo>
                      <a:lnTo>
                        <a:pt x="4" y="278"/>
                      </a:lnTo>
                      <a:lnTo>
                        <a:pt x="7" y="262"/>
                      </a:lnTo>
                      <a:lnTo>
                        <a:pt x="10" y="246"/>
                      </a:lnTo>
                      <a:lnTo>
                        <a:pt x="15" y="231"/>
                      </a:lnTo>
                      <a:lnTo>
                        <a:pt x="26" y="200"/>
                      </a:lnTo>
                      <a:lnTo>
                        <a:pt x="39" y="172"/>
                      </a:lnTo>
                      <a:lnTo>
                        <a:pt x="57" y="145"/>
                      </a:lnTo>
                      <a:lnTo>
                        <a:pt x="75" y="119"/>
                      </a:lnTo>
                      <a:lnTo>
                        <a:pt x="96" y="95"/>
                      </a:lnTo>
                      <a:lnTo>
                        <a:pt x="120" y="75"/>
                      </a:lnTo>
                      <a:lnTo>
                        <a:pt x="145" y="56"/>
                      </a:lnTo>
                      <a:lnTo>
                        <a:pt x="172" y="39"/>
                      </a:lnTo>
                      <a:lnTo>
                        <a:pt x="200" y="25"/>
                      </a:lnTo>
                      <a:lnTo>
                        <a:pt x="231" y="15"/>
                      </a:lnTo>
                      <a:lnTo>
                        <a:pt x="246" y="9"/>
                      </a:lnTo>
                      <a:lnTo>
                        <a:pt x="262" y="7"/>
                      </a:lnTo>
                      <a:lnTo>
                        <a:pt x="278" y="4"/>
                      </a:lnTo>
                      <a:lnTo>
                        <a:pt x="295" y="1"/>
                      </a:lnTo>
                      <a:lnTo>
                        <a:pt x="312" y="0"/>
                      </a:lnTo>
                      <a:lnTo>
                        <a:pt x="328" y="0"/>
                      </a:lnTo>
                      <a:lnTo>
                        <a:pt x="328" y="0"/>
                      </a:lnTo>
                      <a:lnTo>
                        <a:pt x="346" y="0"/>
                      </a:lnTo>
                      <a:lnTo>
                        <a:pt x="362" y="1"/>
                      </a:lnTo>
                      <a:lnTo>
                        <a:pt x="379" y="4"/>
                      </a:lnTo>
                      <a:lnTo>
                        <a:pt x="395" y="7"/>
                      </a:lnTo>
                      <a:lnTo>
                        <a:pt x="411" y="9"/>
                      </a:lnTo>
                      <a:lnTo>
                        <a:pt x="426" y="15"/>
                      </a:lnTo>
                      <a:lnTo>
                        <a:pt x="457" y="25"/>
                      </a:lnTo>
                      <a:lnTo>
                        <a:pt x="485" y="39"/>
                      </a:lnTo>
                      <a:lnTo>
                        <a:pt x="512" y="56"/>
                      </a:lnTo>
                      <a:lnTo>
                        <a:pt x="538" y="75"/>
                      </a:lnTo>
                      <a:lnTo>
                        <a:pt x="561" y="95"/>
                      </a:lnTo>
                      <a:lnTo>
                        <a:pt x="582" y="119"/>
                      </a:lnTo>
                      <a:lnTo>
                        <a:pt x="601" y="145"/>
                      </a:lnTo>
                      <a:lnTo>
                        <a:pt x="618" y="172"/>
                      </a:lnTo>
                      <a:lnTo>
                        <a:pt x="632" y="200"/>
                      </a:lnTo>
                      <a:lnTo>
                        <a:pt x="643" y="231"/>
                      </a:lnTo>
                      <a:lnTo>
                        <a:pt x="648" y="246"/>
                      </a:lnTo>
                      <a:lnTo>
                        <a:pt x="651" y="262"/>
                      </a:lnTo>
                      <a:lnTo>
                        <a:pt x="653" y="278"/>
                      </a:lnTo>
                      <a:lnTo>
                        <a:pt x="656" y="294"/>
                      </a:lnTo>
                      <a:lnTo>
                        <a:pt x="657" y="312"/>
                      </a:lnTo>
                      <a:lnTo>
                        <a:pt x="657" y="328"/>
                      </a:lnTo>
                      <a:lnTo>
                        <a:pt x="657" y="328"/>
                      </a:lnTo>
                      <a:lnTo>
                        <a:pt x="657" y="345"/>
                      </a:lnTo>
                      <a:lnTo>
                        <a:pt x="656" y="361"/>
                      </a:lnTo>
                      <a:lnTo>
                        <a:pt x="653" y="379"/>
                      </a:lnTo>
                      <a:lnTo>
                        <a:pt x="651" y="395"/>
                      </a:lnTo>
                      <a:lnTo>
                        <a:pt x="648" y="411"/>
                      </a:lnTo>
                      <a:lnTo>
                        <a:pt x="643" y="426"/>
                      </a:lnTo>
                      <a:lnTo>
                        <a:pt x="632" y="457"/>
                      </a:lnTo>
                      <a:lnTo>
                        <a:pt x="618" y="485"/>
                      </a:lnTo>
                      <a:lnTo>
                        <a:pt x="601" y="512"/>
                      </a:lnTo>
                      <a:lnTo>
                        <a:pt x="582" y="537"/>
                      </a:lnTo>
                      <a:lnTo>
                        <a:pt x="561" y="560"/>
                      </a:lnTo>
                      <a:lnTo>
                        <a:pt x="538" y="582"/>
                      </a:lnTo>
                      <a:lnTo>
                        <a:pt x="512" y="601"/>
                      </a:lnTo>
                      <a:lnTo>
                        <a:pt x="485" y="618"/>
                      </a:lnTo>
                      <a:lnTo>
                        <a:pt x="457" y="632"/>
                      </a:lnTo>
                      <a:lnTo>
                        <a:pt x="426" y="642"/>
                      </a:lnTo>
                      <a:lnTo>
                        <a:pt x="411" y="646"/>
                      </a:lnTo>
                      <a:lnTo>
                        <a:pt x="395" y="650"/>
                      </a:lnTo>
                      <a:lnTo>
                        <a:pt x="379" y="653"/>
                      </a:lnTo>
                      <a:lnTo>
                        <a:pt x="362" y="656"/>
                      </a:lnTo>
                      <a:lnTo>
                        <a:pt x="346" y="657"/>
                      </a:lnTo>
                      <a:lnTo>
                        <a:pt x="328" y="657"/>
                      </a:lnTo>
                      <a:lnTo>
                        <a:pt x="328" y="657"/>
                      </a:lnTo>
                      <a:close/>
                      <a:moveTo>
                        <a:pt x="328" y="37"/>
                      </a:moveTo>
                      <a:lnTo>
                        <a:pt x="328" y="37"/>
                      </a:lnTo>
                      <a:lnTo>
                        <a:pt x="299" y="39"/>
                      </a:lnTo>
                      <a:lnTo>
                        <a:pt x="270" y="43"/>
                      </a:lnTo>
                      <a:lnTo>
                        <a:pt x="242" y="50"/>
                      </a:lnTo>
                      <a:lnTo>
                        <a:pt x="215" y="60"/>
                      </a:lnTo>
                      <a:lnTo>
                        <a:pt x="190" y="72"/>
                      </a:lnTo>
                      <a:lnTo>
                        <a:pt x="166" y="87"/>
                      </a:lnTo>
                      <a:lnTo>
                        <a:pt x="144" y="103"/>
                      </a:lnTo>
                      <a:lnTo>
                        <a:pt x="123" y="122"/>
                      </a:lnTo>
                      <a:lnTo>
                        <a:pt x="104" y="144"/>
                      </a:lnTo>
                      <a:lnTo>
                        <a:pt x="88" y="165"/>
                      </a:lnTo>
                      <a:lnTo>
                        <a:pt x="73" y="189"/>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8" y="492"/>
                      </a:lnTo>
                      <a:lnTo>
                        <a:pt x="104" y="513"/>
                      </a:lnTo>
                      <a:lnTo>
                        <a:pt x="123" y="535"/>
                      </a:lnTo>
                      <a:lnTo>
                        <a:pt x="144" y="554"/>
                      </a:lnTo>
                      <a:lnTo>
                        <a:pt x="166" y="570"/>
                      </a:lnTo>
                      <a:lnTo>
                        <a:pt x="190" y="585"/>
                      </a:lnTo>
                      <a:lnTo>
                        <a:pt x="215" y="597"/>
                      </a:lnTo>
                      <a:lnTo>
                        <a:pt x="242" y="606"/>
                      </a:lnTo>
                      <a:lnTo>
                        <a:pt x="270" y="614"/>
                      </a:lnTo>
                      <a:lnTo>
                        <a:pt x="299" y="618"/>
                      </a:lnTo>
                      <a:lnTo>
                        <a:pt x="328" y="619"/>
                      </a:lnTo>
                      <a:lnTo>
                        <a:pt x="328" y="619"/>
                      </a:lnTo>
                      <a:lnTo>
                        <a:pt x="359" y="618"/>
                      </a:lnTo>
                      <a:lnTo>
                        <a:pt x="387" y="614"/>
                      </a:lnTo>
                      <a:lnTo>
                        <a:pt x="415" y="606"/>
                      </a:lnTo>
                      <a:lnTo>
                        <a:pt x="442" y="597"/>
                      </a:lnTo>
                      <a:lnTo>
                        <a:pt x="468" y="585"/>
                      </a:lnTo>
                      <a:lnTo>
                        <a:pt x="492" y="570"/>
                      </a:lnTo>
                      <a:lnTo>
                        <a:pt x="514" y="554"/>
                      </a:lnTo>
                      <a:lnTo>
                        <a:pt x="535" y="535"/>
                      </a:lnTo>
                      <a:lnTo>
                        <a:pt x="554" y="513"/>
                      </a:lnTo>
                      <a:lnTo>
                        <a:pt x="570" y="492"/>
                      </a:lnTo>
                      <a:lnTo>
                        <a:pt x="585" y="468"/>
                      </a:lnTo>
                      <a:lnTo>
                        <a:pt x="597" y="442"/>
                      </a:lnTo>
                      <a:lnTo>
                        <a:pt x="606" y="415"/>
                      </a:lnTo>
                      <a:lnTo>
                        <a:pt x="614" y="387"/>
                      </a:lnTo>
                      <a:lnTo>
                        <a:pt x="618" y="359"/>
                      </a:lnTo>
                      <a:lnTo>
                        <a:pt x="620" y="328"/>
                      </a:lnTo>
                      <a:lnTo>
                        <a:pt x="620" y="328"/>
                      </a:lnTo>
                      <a:lnTo>
                        <a:pt x="618" y="298"/>
                      </a:lnTo>
                      <a:lnTo>
                        <a:pt x="614" y="270"/>
                      </a:lnTo>
                      <a:lnTo>
                        <a:pt x="606" y="242"/>
                      </a:lnTo>
                      <a:lnTo>
                        <a:pt x="597" y="215"/>
                      </a:lnTo>
                      <a:lnTo>
                        <a:pt x="585" y="189"/>
                      </a:lnTo>
                      <a:lnTo>
                        <a:pt x="570" y="165"/>
                      </a:lnTo>
                      <a:lnTo>
                        <a:pt x="554" y="144"/>
                      </a:lnTo>
                      <a:lnTo>
                        <a:pt x="535" y="122"/>
                      </a:lnTo>
                      <a:lnTo>
                        <a:pt x="514" y="103"/>
                      </a:lnTo>
                      <a:lnTo>
                        <a:pt x="492" y="87"/>
                      </a:lnTo>
                      <a:lnTo>
                        <a:pt x="468" y="72"/>
                      </a:lnTo>
                      <a:lnTo>
                        <a:pt x="442" y="60"/>
                      </a:lnTo>
                      <a:lnTo>
                        <a:pt x="415" y="50"/>
                      </a:lnTo>
                      <a:lnTo>
                        <a:pt x="387" y="43"/>
                      </a:lnTo>
                      <a:lnTo>
                        <a:pt x="359" y="39"/>
                      </a:lnTo>
                      <a:lnTo>
                        <a:pt x="328" y="37"/>
                      </a:lnTo>
                      <a:lnTo>
                        <a:pt x="328" y="37"/>
                      </a:lnTo>
                      <a:close/>
                    </a:path>
                  </a:pathLst>
                </a:custGeom>
                <a:solidFill>
                  <a:srgbClr val="4BAC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p:txBody>
            </p:sp>
            <p:grpSp>
              <p:nvGrpSpPr>
                <p:cNvPr id="84" name="Group 83">
                  <a:extLst>
                    <a:ext uri="{FF2B5EF4-FFF2-40B4-BE49-F238E27FC236}">
                      <a16:creationId xmlns:a16="http://schemas.microsoft.com/office/drawing/2014/main" id="{FBF49254-5AD5-4CC4-A7BB-5FB093C2109F}"/>
                    </a:ext>
                  </a:extLst>
                </p:cNvPr>
                <p:cNvGrpSpPr/>
                <p:nvPr/>
              </p:nvGrpSpPr>
              <p:grpSpPr>
                <a:xfrm>
                  <a:off x="6357843" y="3148102"/>
                  <a:ext cx="341672" cy="338555"/>
                  <a:chOff x="2265363" y="3625850"/>
                  <a:chExt cx="992187" cy="1006476"/>
                </a:xfrm>
                <a:solidFill>
                  <a:schemeClr val="tx1"/>
                </a:solidFill>
              </p:grpSpPr>
              <p:sp>
                <p:nvSpPr>
                  <p:cNvPr id="85" name="Freeform 80">
                    <a:extLst>
                      <a:ext uri="{FF2B5EF4-FFF2-40B4-BE49-F238E27FC236}">
                        <a16:creationId xmlns:a16="http://schemas.microsoft.com/office/drawing/2014/main" id="{D4B4B0B4-F72B-4217-A3D2-B7167B3EEFB9}"/>
                      </a:ext>
                    </a:extLst>
                  </p:cNvPr>
                  <p:cNvSpPr>
                    <a:spLocks noEditPoints="1"/>
                  </p:cNvSpPr>
                  <p:nvPr/>
                </p:nvSpPr>
                <p:spPr bwMode="auto">
                  <a:xfrm>
                    <a:off x="2265363" y="3748088"/>
                    <a:ext cx="992187" cy="884238"/>
                  </a:xfrm>
                  <a:custGeom>
                    <a:avLst/>
                    <a:gdLst>
                      <a:gd name="T0" fmla="*/ 325 w 342"/>
                      <a:gd name="T1" fmla="*/ 138 h 305"/>
                      <a:gd name="T2" fmla="*/ 314 w 342"/>
                      <a:gd name="T3" fmla="*/ 138 h 305"/>
                      <a:gd name="T4" fmla="*/ 250 w 342"/>
                      <a:gd name="T5" fmla="*/ 49 h 305"/>
                      <a:gd name="T6" fmla="*/ 195 w 342"/>
                      <a:gd name="T7" fmla="*/ 77 h 305"/>
                      <a:gd name="T8" fmla="*/ 129 w 342"/>
                      <a:gd name="T9" fmla="*/ 30 h 305"/>
                      <a:gd name="T10" fmla="*/ 94 w 342"/>
                      <a:gd name="T11" fmla="*/ 3 h 305"/>
                      <a:gd name="T12" fmla="*/ 86 w 342"/>
                      <a:gd name="T13" fmla="*/ 7 h 305"/>
                      <a:gd name="T14" fmla="*/ 80 w 342"/>
                      <a:gd name="T15" fmla="*/ 58 h 305"/>
                      <a:gd name="T16" fmla="*/ 39 w 342"/>
                      <a:gd name="T17" fmla="*/ 111 h 305"/>
                      <a:gd name="T18" fmla="*/ 16 w 342"/>
                      <a:gd name="T19" fmla="*/ 111 h 305"/>
                      <a:gd name="T20" fmla="*/ 0 w 342"/>
                      <a:gd name="T21" fmla="*/ 128 h 305"/>
                      <a:gd name="T22" fmla="*/ 0 w 342"/>
                      <a:gd name="T23" fmla="*/ 178 h 305"/>
                      <a:gd name="T24" fmla="*/ 16 w 342"/>
                      <a:gd name="T25" fmla="*/ 194 h 305"/>
                      <a:gd name="T26" fmla="*/ 36 w 342"/>
                      <a:gd name="T27" fmla="*/ 194 h 305"/>
                      <a:gd name="T28" fmla="*/ 93 w 342"/>
                      <a:gd name="T29" fmla="*/ 265 h 305"/>
                      <a:gd name="T30" fmla="*/ 93 w 342"/>
                      <a:gd name="T31" fmla="*/ 297 h 305"/>
                      <a:gd name="T32" fmla="*/ 101 w 342"/>
                      <a:gd name="T33" fmla="*/ 305 h 305"/>
                      <a:gd name="T34" fmla="*/ 137 w 342"/>
                      <a:gd name="T35" fmla="*/ 305 h 305"/>
                      <a:gd name="T36" fmla="*/ 144 w 342"/>
                      <a:gd name="T37" fmla="*/ 297 h 305"/>
                      <a:gd name="T38" fmla="*/ 144 w 342"/>
                      <a:gd name="T39" fmla="*/ 284 h 305"/>
                      <a:gd name="T40" fmla="*/ 173 w 342"/>
                      <a:gd name="T41" fmla="*/ 287 h 305"/>
                      <a:gd name="T42" fmla="*/ 201 w 342"/>
                      <a:gd name="T43" fmla="*/ 284 h 305"/>
                      <a:gd name="T44" fmla="*/ 201 w 342"/>
                      <a:gd name="T45" fmla="*/ 297 h 305"/>
                      <a:gd name="T46" fmla="*/ 208 w 342"/>
                      <a:gd name="T47" fmla="*/ 305 h 305"/>
                      <a:gd name="T48" fmla="*/ 244 w 342"/>
                      <a:gd name="T49" fmla="*/ 305 h 305"/>
                      <a:gd name="T50" fmla="*/ 252 w 342"/>
                      <a:gd name="T51" fmla="*/ 297 h 305"/>
                      <a:gd name="T52" fmla="*/ 252 w 342"/>
                      <a:gd name="T53" fmla="*/ 265 h 305"/>
                      <a:gd name="T54" fmla="*/ 315 w 342"/>
                      <a:gd name="T55" fmla="*/ 171 h 305"/>
                      <a:gd name="T56" fmla="*/ 325 w 342"/>
                      <a:gd name="T57" fmla="*/ 171 h 305"/>
                      <a:gd name="T58" fmla="*/ 342 w 342"/>
                      <a:gd name="T59" fmla="*/ 154 h 305"/>
                      <a:gd name="T60" fmla="*/ 325 w 342"/>
                      <a:gd name="T61" fmla="*/ 138 h 305"/>
                      <a:gd name="T62" fmla="*/ 96 w 342"/>
                      <a:gd name="T63" fmla="*/ 123 h 305"/>
                      <a:gd name="T64" fmla="*/ 75 w 342"/>
                      <a:gd name="T65" fmla="*/ 107 h 305"/>
                      <a:gd name="T66" fmla="*/ 87 w 342"/>
                      <a:gd name="T67" fmla="*/ 113 h 305"/>
                      <a:gd name="T68" fmla="*/ 103 w 342"/>
                      <a:gd name="T69" fmla="*/ 98 h 305"/>
                      <a:gd name="T70" fmla="*/ 87 w 342"/>
                      <a:gd name="T71" fmla="*/ 83 h 305"/>
                      <a:gd name="T72" fmla="*/ 85 w 342"/>
                      <a:gd name="T73" fmla="*/ 83 h 305"/>
                      <a:gd name="T74" fmla="*/ 96 w 342"/>
                      <a:gd name="T75" fmla="*/ 80 h 305"/>
                      <a:gd name="T76" fmla="*/ 117 w 342"/>
                      <a:gd name="T77" fmla="*/ 102 h 305"/>
                      <a:gd name="T78" fmla="*/ 96 w 342"/>
                      <a:gd name="T79" fmla="*/ 12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2" h="305">
                        <a:moveTo>
                          <a:pt x="325" y="138"/>
                        </a:moveTo>
                        <a:cubicBezTo>
                          <a:pt x="314" y="138"/>
                          <a:pt x="314" y="138"/>
                          <a:pt x="314" y="138"/>
                        </a:cubicBezTo>
                        <a:cubicBezTo>
                          <a:pt x="307" y="100"/>
                          <a:pt x="284" y="68"/>
                          <a:pt x="250" y="49"/>
                        </a:cubicBezTo>
                        <a:cubicBezTo>
                          <a:pt x="238" y="66"/>
                          <a:pt x="217" y="77"/>
                          <a:pt x="195" y="77"/>
                        </a:cubicBezTo>
                        <a:cubicBezTo>
                          <a:pt x="164" y="77"/>
                          <a:pt x="138" y="57"/>
                          <a:pt x="129" y="30"/>
                        </a:cubicBezTo>
                        <a:cubicBezTo>
                          <a:pt x="94" y="3"/>
                          <a:pt x="94" y="3"/>
                          <a:pt x="94" y="3"/>
                        </a:cubicBezTo>
                        <a:cubicBezTo>
                          <a:pt x="90" y="0"/>
                          <a:pt x="86" y="2"/>
                          <a:pt x="86" y="7"/>
                        </a:cubicBezTo>
                        <a:cubicBezTo>
                          <a:pt x="80" y="58"/>
                          <a:pt x="80" y="58"/>
                          <a:pt x="80" y="58"/>
                        </a:cubicBezTo>
                        <a:cubicBezTo>
                          <a:pt x="62" y="72"/>
                          <a:pt x="48" y="91"/>
                          <a:pt x="39" y="111"/>
                        </a:cubicBezTo>
                        <a:cubicBezTo>
                          <a:pt x="16" y="111"/>
                          <a:pt x="16" y="111"/>
                          <a:pt x="16" y="111"/>
                        </a:cubicBezTo>
                        <a:cubicBezTo>
                          <a:pt x="7" y="111"/>
                          <a:pt x="0" y="119"/>
                          <a:pt x="0" y="128"/>
                        </a:cubicBezTo>
                        <a:cubicBezTo>
                          <a:pt x="0" y="178"/>
                          <a:pt x="0" y="178"/>
                          <a:pt x="0" y="178"/>
                        </a:cubicBezTo>
                        <a:cubicBezTo>
                          <a:pt x="0" y="187"/>
                          <a:pt x="7" y="194"/>
                          <a:pt x="16" y="194"/>
                        </a:cubicBezTo>
                        <a:cubicBezTo>
                          <a:pt x="36" y="194"/>
                          <a:pt x="36" y="194"/>
                          <a:pt x="36" y="194"/>
                        </a:cubicBezTo>
                        <a:cubicBezTo>
                          <a:pt x="45" y="224"/>
                          <a:pt x="66" y="249"/>
                          <a:pt x="93" y="265"/>
                        </a:cubicBezTo>
                        <a:cubicBezTo>
                          <a:pt x="93" y="297"/>
                          <a:pt x="93" y="297"/>
                          <a:pt x="93" y="297"/>
                        </a:cubicBezTo>
                        <a:cubicBezTo>
                          <a:pt x="93" y="301"/>
                          <a:pt x="97" y="305"/>
                          <a:pt x="101" y="305"/>
                        </a:cubicBezTo>
                        <a:cubicBezTo>
                          <a:pt x="137" y="305"/>
                          <a:pt x="137" y="305"/>
                          <a:pt x="137" y="305"/>
                        </a:cubicBezTo>
                        <a:cubicBezTo>
                          <a:pt x="141" y="305"/>
                          <a:pt x="144" y="301"/>
                          <a:pt x="144" y="297"/>
                        </a:cubicBezTo>
                        <a:cubicBezTo>
                          <a:pt x="144" y="284"/>
                          <a:pt x="144" y="284"/>
                          <a:pt x="144" y="284"/>
                        </a:cubicBezTo>
                        <a:cubicBezTo>
                          <a:pt x="153" y="286"/>
                          <a:pt x="163" y="287"/>
                          <a:pt x="173" y="287"/>
                        </a:cubicBezTo>
                        <a:cubicBezTo>
                          <a:pt x="182" y="287"/>
                          <a:pt x="192" y="286"/>
                          <a:pt x="201" y="284"/>
                        </a:cubicBezTo>
                        <a:cubicBezTo>
                          <a:pt x="201" y="297"/>
                          <a:pt x="201" y="297"/>
                          <a:pt x="201" y="297"/>
                        </a:cubicBezTo>
                        <a:cubicBezTo>
                          <a:pt x="201" y="301"/>
                          <a:pt x="204" y="305"/>
                          <a:pt x="208" y="305"/>
                        </a:cubicBezTo>
                        <a:cubicBezTo>
                          <a:pt x="244" y="305"/>
                          <a:pt x="244" y="305"/>
                          <a:pt x="244" y="305"/>
                        </a:cubicBezTo>
                        <a:cubicBezTo>
                          <a:pt x="248" y="305"/>
                          <a:pt x="252" y="301"/>
                          <a:pt x="252" y="297"/>
                        </a:cubicBezTo>
                        <a:cubicBezTo>
                          <a:pt x="252" y="265"/>
                          <a:pt x="252" y="265"/>
                          <a:pt x="252" y="265"/>
                        </a:cubicBezTo>
                        <a:cubicBezTo>
                          <a:pt x="286" y="244"/>
                          <a:pt x="310" y="210"/>
                          <a:pt x="315" y="171"/>
                        </a:cubicBezTo>
                        <a:cubicBezTo>
                          <a:pt x="325" y="171"/>
                          <a:pt x="325" y="171"/>
                          <a:pt x="325" y="171"/>
                        </a:cubicBezTo>
                        <a:cubicBezTo>
                          <a:pt x="334" y="171"/>
                          <a:pt x="342" y="164"/>
                          <a:pt x="342" y="154"/>
                        </a:cubicBezTo>
                        <a:cubicBezTo>
                          <a:pt x="342" y="145"/>
                          <a:pt x="334" y="138"/>
                          <a:pt x="325" y="138"/>
                        </a:cubicBezTo>
                        <a:close/>
                        <a:moveTo>
                          <a:pt x="96" y="123"/>
                        </a:moveTo>
                        <a:cubicBezTo>
                          <a:pt x="86" y="123"/>
                          <a:pt x="77" y="116"/>
                          <a:pt x="75" y="107"/>
                        </a:cubicBezTo>
                        <a:cubicBezTo>
                          <a:pt x="78" y="111"/>
                          <a:pt x="82" y="113"/>
                          <a:pt x="87" y="113"/>
                        </a:cubicBezTo>
                        <a:cubicBezTo>
                          <a:pt x="96" y="113"/>
                          <a:pt x="103" y="107"/>
                          <a:pt x="103" y="98"/>
                        </a:cubicBezTo>
                        <a:cubicBezTo>
                          <a:pt x="103" y="90"/>
                          <a:pt x="96" y="83"/>
                          <a:pt x="87" y="83"/>
                        </a:cubicBezTo>
                        <a:cubicBezTo>
                          <a:pt x="87" y="83"/>
                          <a:pt x="86" y="83"/>
                          <a:pt x="85" y="83"/>
                        </a:cubicBezTo>
                        <a:cubicBezTo>
                          <a:pt x="88" y="82"/>
                          <a:pt x="92" y="80"/>
                          <a:pt x="96" y="80"/>
                        </a:cubicBezTo>
                        <a:cubicBezTo>
                          <a:pt x="108" y="80"/>
                          <a:pt x="117" y="90"/>
                          <a:pt x="117" y="102"/>
                        </a:cubicBezTo>
                        <a:cubicBezTo>
                          <a:pt x="117" y="114"/>
                          <a:pt x="108" y="123"/>
                          <a:pt x="96" y="123"/>
                        </a:cubicBezTo>
                        <a:close/>
                      </a:path>
                    </a:pathLst>
                  </a:custGeom>
                  <a:solidFill>
                    <a:srgbClr val="4BAC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Freeform 81">
                    <a:extLst>
                      <a:ext uri="{FF2B5EF4-FFF2-40B4-BE49-F238E27FC236}">
                        <a16:creationId xmlns:a16="http://schemas.microsoft.com/office/drawing/2014/main" id="{7DF03A3B-7D0D-44B3-8E2B-FF03CE65A323}"/>
                      </a:ext>
                    </a:extLst>
                  </p:cNvPr>
                  <p:cNvSpPr>
                    <a:spLocks noEditPoints="1"/>
                  </p:cNvSpPr>
                  <p:nvPr/>
                </p:nvSpPr>
                <p:spPr bwMode="auto">
                  <a:xfrm>
                    <a:off x="2686050" y="3625850"/>
                    <a:ext cx="287337" cy="287338"/>
                  </a:xfrm>
                  <a:custGeom>
                    <a:avLst/>
                    <a:gdLst>
                      <a:gd name="T0" fmla="*/ 50 w 99"/>
                      <a:gd name="T1" fmla="*/ 0 h 99"/>
                      <a:gd name="T2" fmla="*/ 0 w 99"/>
                      <a:gd name="T3" fmla="*/ 50 h 99"/>
                      <a:gd name="T4" fmla="*/ 50 w 99"/>
                      <a:gd name="T5" fmla="*/ 99 h 99"/>
                      <a:gd name="T6" fmla="*/ 99 w 99"/>
                      <a:gd name="T7" fmla="*/ 50 h 99"/>
                      <a:gd name="T8" fmla="*/ 50 w 99"/>
                      <a:gd name="T9" fmla="*/ 0 h 99"/>
                      <a:gd name="T10" fmla="*/ 54 w 99"/>
                      <a:gd name="T11" fmla="*/ 75 h 99"/>
                      <a:gd name="T12" fmla="*/ 54 w 99"/>
                      <a:gd name="T13" fmla="*/ 83 h 99"/>
                      <a:gd name="T14" fmla="*/ 43 w 99"/>
                      <a:gd name="T15" fmla="*/ 83 h 99"/>
                      <a:gd name="T16" fmla="*/ 43 w 99"/>
                      <a:gd name="T17" fmla="*/ 75 h 99"/>
                      <a:gd name="T18" fmla="*/ 27 w 99"/>
                      <a:gd name="T19" fmla="*/ 72 h 99"/>
                      <a:gd name="T20" fmla="*/ 30 w 99"/>
                      <a:gd name="T21" fmla="*/ 60 h 99"/>
                      <a:gd name="T22" fmla="*/ 46 w 99"/>
                      <a:gd name="T23" fmla="*/ 64 h 99"/>
                      <a:gd name="T24" fmla="*/ 54 w 99"/>
                      <a:gd name="T25" fmla="*/ 60 h 99"/>
                      <a:gd name="T26" fmla="*/ 45 w 99"/>
                      <a:gd name="T27" fmla="*/ 54 h 99"/>
                      <a:gd name="T28" fmla="*/ 28 w 99"/>
                      <a:gd name="T29" fmla="*/ 38 h 99"/>
                      <a:gd name="T30" fmla="*/ 44 w 99"/>
                      <a:gd name="T31" fmla="*/ 23 h 99"/>
                      <a:gd name="T32" fmla="*/ 44 w 99"/>
                      <a:gd name="T33" fmla="*/ 15 h 99"/>
                      <a:gd name="T34" fmla="*/ 54 w 99"/>
                      <a:gd name="T35" fmla="*/ 15 h 99"/>
                      <a:gd name="T36" fmla="*/ 54 w 99"/>
                      <a:gd name="T37" fmla="*/ 22 h 99"/>
                      <a:gd name="T38" fmla="*/ 68 w 99"/>
                      <a:gd name="T39" fmla="*/ 25 h 99"/>
                      <a:gd name="T40" fmla="*/ 65 w 99"/>
                      <a:gd name="T41" fmla="*/ 36 h 99"/>
                      <a:gd name="T42" fmla="*/ 51 w 99"/>
                      <a:gd name="T43" fmla="*/ 33 h 99"/>
                      <a:gd name="T44" fmla="*/ 44 w 99"/>
                      <a:gd name="T45" fmla="*/ 37 h 99"/>
                      <a:gd name="T46" fmla="*/ 55 w 99"/>
                      <a:gd name="T47" fmla="*/ 43 h 99"/>
                      <a:gd name="T48" fmla="*/ 70 w 99"/>
                      <a:gd name="T49" fmla="*/ 59 h 99"/>
                      <a:gd name="T50" fmla="*/ 54 w 99"/>
                      <a:gd name="T51" fmla="*/ 7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99">
                        <a:moveTo>
                          <a:pt x="50" y="0"/>
                        </a:moveTo>
                        <a:cubicBezTo>
                          <a:pt x="22" y="0"/>
                          <a:pt x="0" y="22"/>
                          <a:pt x="0" y="50"/>
                        </a:cubicBezTo>
                        <a:cubicBezTo>
                          <a:pt x="0" y="77"/>
                          <a:pt x="22" y="99"/>
                          <a:pt x="50" y="99"/>
                        </a:cubicBezTo>
                        <a:cubicBezTo>
                          <a:pt x="77" y="99"/>
                          <a:pt x="99" y="77"/>
                          <a:pt x="99" y="50"/>
                        </a:cubicBezTo>
                        <a:cubicBezTo>
                          <a:pt x="99" y="22"/>
                          <a:pt x="77" y="0"/>
                          <a:pt x="50" y="0"/>
                        </a:cubicBezTo>
                        <a:close/>
                        <a:moveTo>
                          <a:pt x="54" y="75"/>
                        </a:moveTo>
                        <a:cubicBezTo>
                          <a:pt x="54" y="83"/>
                          <a:pt x="54" y="83"/>
                          <a:pt x="54" y="83"/>
                        </a:cubicBezTo>
                        <a:cubicBezTo>
                          <a:pt x="43" y="83"/>
                          <a:pt x="43" y="83"/>
                          <a:pt x="43" y="83"/>
                        </a:cubicBezTo>
                        <a:cubicBezTo>
                          <a:pt x="43" y="75"/>
                          <a:pt x="43" y="75"/>
                          <a:pt x="43" y="75"/>
                        </a:cubicBezTo>
                        <a:cubicBezTo>
                          <a:pt x="37" y="75"/>
                          <a:pt x="31" y="73"/>
                          <a:pt x="27" y="72"/>
                        </a:cubicBezTo>
                        <a:cubicBezTo>
                          <a:pt x="30" y="60"/>
                          <a:pt x="30" y="60"/>
                          <a:pt x="30" y="60"/>
                        </a:cubicBezTo>
                        <a:cubicBezTo>
                          <a:pt x="34" y="62"/>
                          <a:pt x="40" y="64"/>
                          <a:pt x="46" y="64"/>
                        </a:cubicBezTo>
                        <a:cubicBezTo>
                          <a:pt x="51" y="64"/>
                          <a:pt x="54" y="63"/>
                          <a:pt x="54" y="60"/>
                        </a:cubicBezTo>
                        <a:cubicBezTo>
                          <a:pt x="54" y="58"/>
                          <a:pt x="51" y="56"/>
                          <a:pt x="45" y="54"/>
                        </a:cubicBezTo>
                        <a:cubicBezTo>
                          <a:pt x="35" y="51"/>
                          <a:pt x="28" y="47"/>
                          <a:pt x="28" y="38"/>
                        </a:cubicBezTo>
                        <a:cubicBezTo>
                          <a:pt x="28" y="31"/>
                          <a:pt x="34" y="25"/>
                          <a:pt x="44" y="23"/>
                        </a:cubicBezTo>
                        <a:cubicBezTo>
                          <a:pt x="44" y="15"/>
                          <a:pt x="44" y="15"/>
                          <a:pt x="44" y="15"/>
                        </a:cubicBezTo>
                        <a:cubicBezTo>
                          <a:pt x="54" y="15"/>
                          <a:pt x="54" y="15"/>
                          <a:pt x="54" y="15"/>
                        </a:cubicBezTo>
                        <a:cubicBezTo>
                          <a:pt x="54" y="22"/>
                          <a:pt x="54" y="22"/>
                          <a:pt x="54" y="22"/>
                        </a:cubicBezTo>
                        <a:cubicBezTo>
                          <a:pt x="60" y="23"/>
                          <a:pt x="64" y="24"/>
                          <a:pt x="68" y="25"/>
                        </a:cubicBezTo>
                        <a:cubicBezTo>
                          <a:pt x="65" y="36"/>
                          <a:pt x="65" y="36"/>
                          <a:pt x="65" y="36"/>
                        </a:cubicBezTo>
                        <a:cubicBezTo>
                          <a:pt x="62" y="35"/>
                          <a:pt x="58" y="33"/>
                          <a:pt x="51" y="33"/>
                        </a:cubicBezTo>
                        <a:cubicBezTo>
                          <a:pt x="46" y="33"/>
                          <a:pt x="44" y="35"/>
                          <a:pt x="44" y="37"/>
                        </a:cubicBezTo>
                        <a:cubicBezTo>
                          <a:pt x="44" y="39"/>
                          <a:pt x="47" y="40"/>
                          <a:pt x="55" y="43"/>
                        </a:cubicBezTo>
                        <a:cubicBezTo>
                          <a:pt x="66" y="46"/>
                          <a:pt x="70" y="51"/>
                          <a:pt x="70" y="59"/>
                        </a:cubicBezTo>
                        <a:cubicBezTo>
                          <a:pt x="70" y="66"/>
                          <a:pt x="64" y="73"/>
                          <a:pt x="54" y="75"/>
                        </a:cubicBezTo>
                        <a:close/>
                      </a:path>
                    </a:pathLst>
                  </a:custGeom>
                  <a:solidFill>
                    <a:srgbClr val="4BAC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grpSp>
      <p:grpSp>
        <p:nvGrpSpPr>
          <p:cNvPr id="32" name="Group 31">
            <a:extLst>
              <a:ext uri="{FF2B5EF4-FFF2-40B4-BE49-F238E27FC236}">
                <a16:creationId xmlns:a16="http://schemas.microsoft.com/office/drawing/2014/main" id="{4983186A-7C70-4118-8E66-E2792FF80136}"/>
              </a:ext>
            </a:extLst>
          </p:cNvPr>
          <p:cNvGrpSpPr/>
          <p:nvPr/>
        </p:nvGrpSpPr>
        <p:grpSpPr>
          <a:xfrm>
            <a:off x="333190" y="3214194"/>
            <a:ext cx="11703803" cy="918865"/>
            <a:chOff x="333190" y="4086446"/>
            <a:chExt cx="11703803" cy="918865"/>
          </a:xfrm>
        </p:grpSpPr>
        <p:grpSp>
          <p:nvGrpSpPr>
            <p:cNvPr id="12" name="Group 11">
              <a:extLst>
                <a:ext uri="{FF2B5EF4-FFF2-40B4-BE49-F238E27FC236}">
                  <a16:creationId xmlns:a16="http://schemas.microsoft.com/office/drawing/2014/main" id="{0F8AB805-039A-4C80-B94F-18AD350D1BDB}"/>
                </a:ext>
              </a:extLst>
            </p:cNvPr>
            <p:cNvGrpSpPr/>
            <p:nvPr/>
          </p:nvGrpSpPr>
          <p:grpSpPr>
            <a:xfrm>
              <a:off x="333190" y="4086446"/>
              <a:ext cx="5755905" cy="914400"/>
              <a:chOff x="333190" y="4086446"/>
              <a:chExt cx="5755905" cy="914400"/>
            </a:xfrm>
          </p:grpSpPr>
          <p:sp>
            <p:nvSpPr>
              <p:cNvPr id="21" name="Rectangle 20">
                <a:extLst>
                  <a:ext uri="{FF2B5EF4-FFF2-40B4-BE49-F238E27FC236}">
                    <a16:creationId xmlns:a16="http://schemas.microsoft.com/office/drawing/2014/main" id="{CC47FCAC-5AD6-4D3A-B0EE-7C87757A3963}"/>
                  </a:ext>
                </a:extLst>
              </p:cNvPr>
              <p:cNvSpPr/>
              <p:nvPr/>
            </p:nvSpPr>
            <p:spPr>
              <a:xfrm>
                <a:off x="1242775" y="4086446"/>
                <a:ext cx="4846320" cy="914400"/>
              </a:xfrm>
              <a:prstGeom prst="rect">
                <a:avLst/>
              </a:prstGeom>
            </p:spPr>
            <p:txBody>
              <a:bodyPr wrap="square">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Open Sans" panose="020B0606030504020204" pitchFamily="34" charset="0"/>
                    <a:cs typeface="Calibri" panose="020F0502020204030204" pitchFamily="34" charset="0"/>
                  </a:rPr>
                  <a:t>Receipt and validation of encounters received from managed care organizations (MCOs) resulting from their claims processing.</a:t>
                </a:r>
              </a:p>
            </p:txBody>
          </p:sp>
          <p:cxnSp>
            <p:nvCxnSpPr>
              <p:cNvPr id="23" name="Straight Connector 22">
                <a:extLst>
                  <a:ext uri="{FF2B5EF4-FFF2-40B4-BE49-F238E27FC236}">
                    <a16:creationId xmlns:a16="http://schemas.microsoft.com/office/drawing/2014/main" id="{5C3E4401-F26B-4E60-AA4E-656C6CB4F173}"/>
                  </a:ext>
                </a:extLst>
              </p:cNvPr>
              <p:cNvCxnSpPr/>
              <p:nvPr/>
            </p:nvCxnSpPr>
            <p:spPr>
              <a:xfrm>
                <a:off x="1070612" y="4176381"/>
                <a:ext cx="0" cy="7345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5CCD67CB-6614-4F58-8D2F-A673213D85A5}"/>
                  </a:ext>
                </a:extLst>
              </p:cNvPr>
              <p:cNvGrpSpPr/>
              <p:nvPr/>
            </p:nvGrpSpPr>
            <p:grpSpPr>
              <a:xfrm>
                <a:off x="333190" y="4282502"/>
                <a:ext cx="522288" cy="522288"/>
                <a:chOff x="333190" y="4240800"/>
                <a:chExt cx="522288" cy="522288"/>
              </a:xfrm>
            </p:grpSpPr>
            <p:sp>
              <p:nvSpPr>
                <p:cNvPr id="24" name="Freeform 73">
                  <a:extLst>
                    <a:ext uri="{FF2B5EF4-FFF2-40B4-BE49-F238E27FC236}">
                      <a16:creationId xmlns:a16="http://schemas.microsoft.com/office/drawing/2014/main" id="{15D71D28-532B-4A0F-8D19-B7398C840F0F}"/>
                    </a:ext>
                  </a:extLst>
                </p:cNvPr>
                <p:cNvSpPr>
                  <a:spLocks noEditPoints="1"/>
                </p:cNvSpPr>
                <p:nvPr/>
              </p:nvSpPr>
              <p:spPr bwMode="auto">
                <a:xfrm>
                  <a:off x="333190" y="4240800"/>
                  <a:ext cx="522288" cy="522288"/>
                </a:xfrm>
                <a:custGeom>
                  <a:avLst/>
                  <a:gdLst>
                    <a:gd name="T0" fmla="*/ 312 w 659"/>
                    <a:gd name="T1" fmla="*/ 657 h 657"/>
                    <a:gd name="T2" fmla="*/ 262 w 659"/>
                    <a:gd name="T3" fmla="*/ 651 h 657"/>
                    <a:gd name="T4" fmla="*/ 202 w 659"/>
                    <a:gd name="T5" fmla="*/ 632 h 657"/>
                    <a:gd name="T6" fmla="*/ 120 w 659"/>
                    <a:gd name="T7" fmla="*/ 582 h 657"/>
                    <a:gd name="T8" fmla="*/ 57 w 659"/>
                    <a:gd name="T9" fmla="*/ 512 h 657"/>
                    <a:gd name="T10" fmla="*/ 15 w 659"/>
                    <a:gd name="T11" fmla="*/ 426 h 657"/>
                    <a:gd name="T12" fmla="*/ 5 w 659"/>
                    <a:gd name="T13" fmla="*/ 379 h 657"/>
                    <a:gd name="T14" fmla="*/ 0 w 659"/>
                    <a:gd name="T15" fmla="*/ 328 h 657"/>
                    <a:gd name="T16" fmla="*/ 2 w 659"/>
                    <a:gd name="T17" fmla="*/ 296 h 657"/>
                    <a:gd name="T18" fmla="*/ 11 w 659"/>
                    <a:gd name="T19" fmla="*/ 246 h 657"/>
                    <a:gd name="T20" fmla="*/ 41 w 659"/>
                    <a:gd name="T21" fmla="*/ 172 h 657"/>
                    <a:gd name="T22" fmla="*/ 97 w 659"/>
                    <a:gd name="T23" fmla="*/ 97 h 657"/>
                    <a:gd name="T24" fmla="*/ 172 w 659"/>
                    <a:gd name="T25" fmla="*/ 39 h 657"/>
                    <a:gd name="T26" fmla="*/ 248 w 659"/>
                    <a:gd name="T27" fmla="*/ 10 h 657"/>
                    <a:gd name="T28" fmla="*/ 296 w 659"/>
                    <a:gd name="T29" fmla="*/ 2 h 657"/>
                    <a:gd name="T30" fmla="*/ 330 w 659"/>
                    <a:gd name="T31" fmla="*/ 0 h 657"/>
                    <a:gd name="T32" fmla="*/ 379 w 659"/>
                    <a:gd name="T33" fmla="*/ 4 h 657"/>
                    <a:gd name="T34" fmla="*/ 426 w 659"/>
                    <a:gd name="T35" fmla="*/ 15 h 657"/>
                    <a:gd name="T36" fmla="*/ 514 w 659"/>
                    <a:gd name="T37" fmla="*/ 57 h 657"/>
                    <a:gd name="T38" fmla="*/ 583 w 659"/>
                    <a:gd name="T39" fmla="*/ 120 h 657"/>
                    <a:gd name="T40" fmla="*/ 632 w 659"/>
                    <a:gd name="T41" fmla="*/ 201 h 657"/>
                    <a:gd name="T42" fmla="*/ 652 w 659"/>
                    <a:gd name="T43" fmla="*/ 262 h 657"/>
                    <a:gd name="T44" fmla="*/ 657 w 659"/>
                    <a:gd name="T45" fmla="*/ 312 h 657"/>
                    <a:gd name="T46" fmla="*/ 657 w 659"/>
                    <a:gd name="T47" fmla="*/ 346 h 657"/>
                    <a:gd name="T48" fmla="*/ 652 w 659"/>
                    <a:gd name="T49" fmla="*/ 395 h 657"/>
                    <a:gd name="T50" fmla="*/ 632 w 659"/>
                    <a:gd name="T51" fmla="*/ 457 h 657"/>
                    <a:gd name="T52" fmla="*/ 583 w 659"/>
                    <a:gd name="T53" fmla="*/ 538 h 657"/>
                    <a:gd name="T54" fmla="*/ 514 w 659"/>
                    <a:gd name="T55" fmla="*/ 601 h 657"/>
                    <a:gd name="T56" fmla="*/ 426 w 659"/>
                    <a:gd name="T57" fmla="*/ 642 h 657"/>
                    <a:gd name="T58" fmla="*/ 379 w 659"/>
                    <a:gd name="T59" fmla="*/ 653 h 657"/>
                    <a:gd name="T60" fmla="*/ 330 w 659"/>
                    <a:gd name="T61" fmla="*/ 657 h 657"/>
                    <a:gd name="T62" fmla="*/ 330 w 659"/>
                    <a:gd name="T63" fmla="*/ 38 h 657"/>
                    <a:gd name="T64" fmla="*/ 242 w 659"/>
                    <a:gd name="T65" fmla="*/ 50 h 657"/>
                    <a:gd name="T66" fmla="*/ 167 w 659"/>
                    <a:gd name="T67" fmla="*/ 88 h 657"/>
                    <a:gd name="T68" fmla="*/ 105 w 659"/>
                    <a:gd name="T69" fmla="*/ 144 h 657"/>
                    <a:gd name="T70" fmla="*/ 61 w 659"/>
                    <a:gd name="T71" fmla="*/ 215 h 657"/>
                    <a:gd name="T72" fmla="*/ 39 w 659"/>
                    <a:gd name="T73" fmla="*/ 299 h 657"/>
                    <a:gd name="T74" fmla="*/ 39 w 659"/>
                    <a:gd name="T75" fmla="*/ 359 h 657"/>
                    <a:gd name="T76" fmla="*/ 61 w 659"/>
                    <a:gd name="T77" fmla="*/ 442 h 657"/>
                    <a:gd name="T78" fmla="*/ 105 w 659"/>
                    <a:gd name="T79" fmla="*/ 514 h 657"/>
                    <a:gd name="T80" fmla="*/ 167 w 659"/>
                    <a:gd name="T81" fmla="*/ 570 h 657"/>
                    <a:gd name="T82" fmla="*/ 242 w 659"/>
                    <a:gd name="T83" fmla="*/ 608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4 w 659"/>
                    <a:gd name="T95" fmla="*/ 387 h 657"/>
                    <a:gd name="T96" fmla="*/ 621 w 659"/>
                    <a:gd name="T97" fmla="*/ 328 h 657"/>
                    <a:gd name="T98" fmla="*/ 608 w 659"/>
                    <a:gd name="T99" fmla="*/ 242 h 657"/>
                    <a:gd name="T100" fmla="*/ 570 w 659"/>
                    <a:gd name="T101" fmla="*/ 166 h 657"/>
                    <a:gd name="T102" fmla="*/ 515 w 659"/>
                    <a:gd name="T103" fmla="*/ 104 h 657"/>
                    <a:gd name="T104" fmla="*/ 442 w 659"/>
                    <a:gd name="T105" fmla="*/ 61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3"/>
                      </a:lnTo>
                      <a:lnTo>
                        <a:pt x="262" y="651"/>
                      </a:lnTo>
                      <a:lnTo>
                        <a:pt x="248" y="648"/>
                      </a:lnTo>
                      <a:lnTo>
                        <a:pt x="232" y="642"/>
                      </a:lnTo>
                      <a:lnTo>
                        <a:pt x="202" y="632"/>
                      </a:lnTo>
                      <a:lnTo>
                        <a:pt x="172" y="618"/>
                      </a:lnTo>
                      <a:lnTo>
                        <a:pt x="146" y="601"/>
                      </a:lnTo>
                      <a:lnTo>
                        <a:pt x="120" y="582"/>
                      </a:lnTo>
                      <a:lnTo>
                        <a:pt x="97" y="561"/>
                      </a:lnTo>
                      <a:lnTo>
                        <a:pt x="76" y="538"/>
                      </a:lnTo>
                      <a:lnTo>
                        <a:pt x="57" y="512"/>
                      </a:lnTo>
                      <a:lnTo>
                        <a:pt x="41" y="485"/>
                      </a:lnTo>
                      <a:lnTo>
                        <a:pt x="26" y="457"/>
                      </a:lnTo>
                      <a:lnTo>
                        <a:pt x="15" y="426"/>
                      </a:lnTo>
                      <a:lnTo>
                        <a:pt x="11" y="411"/>
                      </a:lnTo>
                      <a:lnTo>
                        <a:pt x="7" y="395"/>
                      </a:lnTo>
                      <a:lnTo>
                        <a:pt x="5" y="379"/>
                      </a:lnTo>
                      <a:lnTo>
                        <a:pt x="2" y="362"/>
                      </a:lnTo>
                      <a:lnTo>
                        <a:pt x="0" y="346"/>
                      </a:lnTo>
                      <a:lnTo>
                        <a:pt x="0" y="328"/>
                      </a:lnTo>
                      <a:lnTo>
                        <a:pt x="0" y="328"/>
                      </a:lnTo>
                      <a:lnTo>
                        <a:pt x="0" y="312"/>
                      </a:lnTo>
                      <a:lnTo>
                        <a:pt x="2" y="296"/>
                      </a:lnTo>
                      <a:lnTo>
                        <a:pt x="5" y="278"/>
                      </a:lnTo>
                      <a:lnTo>
                        <a:pt x="7" y="262"/>
                      </a:lnTo>
                      <a:lnTo>
                        <a:pt x="11" y="246"/>
                      </a:lnTo>
                      <a:lnTo>
                        <a:pt x="15" y="231"/>
                      </a:lnTo>
                      <a:lnTo>
                        <a:pt x="26" y="201"/>
                      </a:lnTo>
                      <a:lnTo>
                        <a:pt x="41" y="172"/>
                      </a:lnTo>
                      <a:lnTo>
                        <a:pt x="57" y="146"/>
                      </a:lnTo>
                      <a:lnTo>
                        <a:pt x="76" y="120"/>
                      </a:lnTo>
                      <a:lnTo>
                        <a:pt x="97" y="97"/>
                      </a:lnTo>
                      <a:lnTo>
                        <a:pt x="120" y="76"/>
                      </a:lnTo>
                      <a:lnTo>
                        <a:pt x="146" y="57"/>
                      </a:lnTo>
                      <a:lnTo>
                        <a:pt x="172" y="39"/>
                      </a:lnTo>
                      <a:lnTo>
                        <a:pt x="202" y="26"/>
                      </a:lnTo>
                      <a:lnTo>
                        <a:pt x="232" y="15"/>
                      </a:lnTo>
                      <a:lnTo>
                        <a:pt x="248" y="10"/>
                      </a:lnTo>
                      <a:lnTo>
                        <a:pt x="262" y="7"/>
                      </a:lnTo>
                      <a:lnTo>
                        <a:pt x="280" y="4"/>
                      </a:lnTo>
                      <a:lnTo>
                        <a:pt x="296" y="2"/>
                      </a:lnTo>
                      <a:lnTo>
                        <a:pt x="312" y="0"/>
                      </a:lnTo>
                      <a:lnTo>
                        <a:pt x="330" y="0"/>
                      </a:lnTo>
                      <a:lnTo>
                        <a:pt x="330" y="0"/>
                      </a:lnTo>
                      <a:lnTo>
                        <a:pt x="346" y="0"/>
                      </a:lnTo>
                      <a:lnTo>
                        <a:pt x="363" y="2"/>
                      </a:lnTo>
                      <a:lnTo>
                        <a:pt x="379" y="4"/>
                      </a:lnTo>
                      <a:lnTo>
                        <a:pt x="395" y="7"/>
                      </a:lnTo>
                      <a:lnTo>
                        <a:pt x="412" y="10"/>
                      </a:lnTo>
                      <a:lnTo>
                        <a:pt x="426" y="15"/>
                      </a:lnTo>
                      <a:lnTo>
                        <a:pt x="457" y="26"/>
                      </a:lnTo>
                      <a:lnTo>
                        <a:pt x="485" y="39"/>
                      </a:lnTo>
                      <a:lnTo>
                        <a:pt x="514" y="57"/>
                      </a:lnTo>
                      <a:lnTo>
                        <a:pt x="538" y="76"/>
                      </a:lnTo>
                      <a:lnTo>
                        <a:pt x="562" y="97"/>
                      </a:lnTo>
                      <a:lnTo>
                        <a:pt x="583" y="120"/>
                      </a:lnTo>
                      <a:lnTo>
                        <a:pt x="602" y="146"/>
                      </a:lnTo>
                      <a:lnTo>
                        <a:pt x="618" y="172"/>
                      </a:lnTo>
                      <a:lnTo>
                        <a:pt x="632" y="201"/>
                      </a:lnTo>
                      <a:lnTo>
                        <a:pt x="643" y="231"/>
                      </a:lnTo>
                      <a:lnTo>
                        <a:pt x="648" y="246"/>
                      </a:lnTo>
                      <a:lnTo>
                        <a:pt x="652" y="262"/>
                      </a:lnTo>
                      <a:lnTo>
                        <a:pt x="655" y="278"/>
                      </a:lnTo>
                      <a:lnTo>
                        <a:pt x="656" y="296"/>
                      </a:lnTo>
                      <a:lnTo>
                        <a:pt x="657" y="312"/>
                      </a:lnTo>
                      <a:lnTo>
                        <a:pt x="659" y="328"/>
                      </a:lnTo>
                      <a:lnTo>
                        <a:pt x="659" y="328"/>
                      </a:lnTo>
                      <a:lnTo>
                        <a:pt x="657" y="346"/>
                      </a:lnTo>
                      <a:lnTo>
                        <a:pt x="656" y="362"/>
                      </a:lnTo>
                      <a:lnTo>
                        <a:pt x="655" y="379"/>
                      </a:lnTo>
                      <a:lnTo>
                        <a:pt x="652" y="395"/>
                      </a:lnTo>
                      <a:lnTo>
                        <a:pt x="648" y="411"/>
                      </a:lnTo>
                      <a:lnTo>
                        <a:pt x="643" y="426"/>
                      </a:lnTo>
                      <a:lnTo>
                        <a:pt x="632" y="457"/>
                      </a:lnTo>
                      <a:lnTo>
                        <a:pt x="618" y="485"/>
                      </a:lnTo>
                      <a:lnTo>
                        <a:pt x="602" y="512"/>
                      </a:lnTo>
                      <a:lnTo>
                        <a:pt x="583" y="538"/>
                      </a:lnTo>
                      <a:lnTo>
                        <a:pt x="562" y="561"/>
                      </a:lnTo>
                      <a:lnTo>
                        <a:pt x="538" y="582"/>
                      </a:lnTo>
                      <a:lnTo>
                        <a:pt x="514" y="601"/>
                      </a:lnTo>
                      <a:lnTo>
                        <a:pt x="485" y="618"/>
                      </a:lnTo>
                      <a:lnTo>
                        <a:pt x="457" y="632"/>
                      </a:lnTo>
                      <a:lnTo>
                        <a:pt x="426" y="642"/>
                      </a:lnTo>
                      <a:lnTo>
                        <a:pt x="412" y="648"/>
                      </a:lnTo>
                      <a:lnTo>
                        <a:pt x="395" y="651"/>
                      </a:lnTo>
                      <a:lnTo>
                        <a:pt x="379" y="653"/>
                      </a:lnTo>
                      <a:lnTo>
                        <a:pt x="363" y="656"/>
                      </a:lnTo>
                      <a:lnTo>
                        <a:pt x="346" y="657"/>
                      </a:lnTo>
                      <a:lnTo>
                        <a:pt x="330" y="657"/>
                      </a:lnTo>
                      <a:lnTo>
                        <a:pt x="330" y="657"/>
                      </a:lnTo>
                      <a:close/>
                      <a:moveTo>
                        <a:pt x="330" y="38"/>
                      </a:moveTo>
                      <a:lnTo>
                        <a:pt x="330" y="38"/>
                      </a:lnTo>
                      <a:lnTo>
                        <a:pt x="300" y="39"/>
                      </a:lnTo>
                      <a:lnTo>
                        <a:pt x="270" y="43"/>
                      </a:lnTo>
                      <a:lnTo>
                        <a:pt x="242" y="50"/>
                      </a:lnTo>
                      <a:lnTo>
                        <a:pt x="215" y="61"/>
                      </a:lnTo>
                      <a:lnTo>
                        <a:pt x="191" y="73"/>
                      </a:lnTo>
                      <a:lnTo>
                        <a:pt x="167" y="88"/>
                      </a:lnTo>
                      <a:lnTo>
                        <a:pt x="144" y="104"/>
                      </a:lnTo>
                      <a:lnTo>
                        <a:pt x="124" y="123"/>
                      </a:lnTo>
                      <a:lnTo>
                        <a:pt x="105" y="144"/>
                      </a:lnTo>
                      <a:lnTo>
                        <a:pt x="88" y="166"/>
                      </a:lnTo>
                      <a:lnTo>
                        <a:pt x="73" y="190"/>
                      </a:lnTo>
                      <a:lnTo>
                        <a:pt x="61" y="215"/>
                      </a:lnTo>
                      <a:lnTo>
                        <a:pt x="52" y="242"/>
                      </a:lnTo>
                      <a:lnTo>
                        <a:pt x="43" y="270"/>
                      </a:lnTo>
                      <a:lnTo>
                        <a:pt x="39" y="299"/>
                      </a:lnTo>
                      <a:lnTo>
                        <a:pt x="38" y="328"/>
                      </a:lnTo>
                      <a:lnTo>
                        <a:pt x="38" y="328"/>
                      </a:lnTo>
                      <a:lnTo>
                        <a:pt x="39" y="359"/>
                      </a:lnTo>
                      <a:lnTo>
                        <a:pt x="43" y="387"/>
                      </a:lnTo>
                      <a:lnTo>
                        <a:pt x="52" y="415"/>
                      </a:lnTo>
                      <a:lnTo>
                        <a:pt x="61" y="442"/>
                      </a:lnTo>
                      <a:lnTo>
                        <a:pt x="73" y="468"/>
                      </a:lnTo>
                      <a:lnTo>
                        <a:pt x="88" y="492"/>
                      </a:lnTo>
                      <a:lnTo>
                        <a:pt x="105" y="514"/>
                      </a:lnTo>
                      <a:lnTo>
                        <a:pt x="124" y="535"/>
                      </a:lnTo>
                      <a:lnTo>
                        <a:pt x="144" y="554"/>
                      </a:lnTo>
                      <a:lnTo>
                        <a:pt x="167" y="570"/>
                      </a:lnTo>
                      <a:lnTo>
                        <a:pt x="191" y="585"/>
                      </a:lnTo>
                      <a:lnTo>
                        <a:pt x="215" y="597"/>
                      </a:lnTo>
                      <a:lnTo>
                        <a:pt x="242" y="608"/>
                      </a:lnTo>
                      <a:lnTo>
                        <a:pt x="270" y="614"/>
                      </a:lnTo>
                      <a:lnTo>
                        <a:pt x="300" y="618"/>
                      </a:lnTo>
                      <a:lnTo>
                        <a:pt x="330" y="620"/>
                      </a:lnTo>
                      <a:lnTo>
                        <a:pt x="330" y="620"/>
                      </a:lnTo>
                      <a:lnTo>
                        <a:pt x="359" y="618"/>
                      </a:lnTo>
                      <a:lnTo>
                        <a:pt x="387" y="614"/>
                      </a:lnTo>
                      <a:lnTo>
                        <a:pt x="416" y="608"/>
                      </a:lnTo>
                      <a:lnTo>
                        <a:pt x="442" y="597"/>
                      </a:lnTo>
                      <a:lnTo>
                        <a:pt x="468" y="585"/>
                      </a:lnTo>
                      <a:lnTo>
                        <a:pt x="492" y="570"/>
                      </a:lnTo>
                      <a:lnTo>
                        <a:pt x="515" y="554"/>
                      </a:lnTo>
                      <a:lnTo>
                        <a:pt x="535" y="535"/>
                      </a:lnTo>
                      <a:lnTo>
                        <a:pt x="554" y="514"/>
                      </a:lnTo>
                      <a:lnTo>
                        <a:pt x="570" y="492"/>
                      </a:lnTo>
                      <a:lnTo>
                        <a:pt x="585" y="468"/>
                      </a:lnTo>
                      <a:lnTo>
                        <a:pt x="597" y="442"/>
                      </a:lnTo>
                      <a:lnTo>
                        <a:pt x="608" y="415"/>
                      </a:lnTo>
                      <a:lnTo>
                        <a:pt x="614" y="387"/>
                      </a:lnTo>
                      <a:lnTo>
                        <a:pt x="618" y="359"/>
                      </a:lnTo>
                      <a:lnTo>
                        <a:pt x="621" y="328"/>
                      </a:lnTo>
                      <a:lnTo>
                        <a:pt x="621" y="328"/>
                      </a:lnTo>
                      <a:lnTo>
                        <a:pt x="618" y="299"/>
                      </a:lnTo>
                      <a:lnTo>
                        <a:pt x="614" y="270"/>
                      </a:lnTo>
                      <a:lnTo>
                        <a:pt x="608" y="242"/>
                      </a:lnTo>
                      <a:lnTo>
                        <a:pt x="597" y="215"/>
                      </a:lnTo>
                      <a:lnTo>
                        <a:pt x="585" y="190"/>
                      </a:lnTo>
                      <a:lnTo>
                        <a:pt x="570" y="166"/>
                      </a:lnTo>
                      <a:lnTo>
                        <a:pt x="554" y="144"/>
                      </a:lnTo>
                      <a:lnTo>
                        <a:pt x="535" y="123"/>
                      </a:lnTo>
                      <a:lnTo>
                        <a:pt x="515" y="104"/>
                      </a:lnTo>
                      <a:lnTo>
                        <a:pt x="492" y="88"/>
                      </a:lnTo>
                      <a:lnTo>
                        <a:pt x="468" y="73"/>
                      </a:lnTo>
                      <a:lnTo>
                        <a:pt x="442" y="61"/>
                      </a:lnTo>
                      <a:lnTo>
                        <a:pt x="416" y="50"/>
                      </a:lnTo>
                      <a:lnTo>
                        <a:pt x="387" y="43"/>
                      </a:lnTo>
                      <a:lnTo>
                        <a:pt x="359" y="39"/>
                      </a:lnTo>
                      <a:lnTo>
                        <a:pt x="330" y="38"/>
                      </a:lnTo>
                      <a:lnTo>
                        <a:pt x="330" y="38"/>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p:txBody>
            </p:sp>
            <p:grpSp>
              <p:nvGrpSpPr>
                <p:cNvPr id="70" name="Group 69">
                  <a:extLst>
                    <a:ext uri="{FF2B5EF4-FFF2-40B4-BE49-F238E27FC236}">
                      <a16:creationId xmlns:a16="http://schemas.microsoft.com/office/drawing/2014/main" id="{742F5277-994F-4E17-B047-10B584DC0155}"/>
                    </a:ext>
                  </a:extLst>
                </p:cNvPr>
                <p:cNvGrpSpPr/>
                <p:nvPr/>
              </p:nvGrpSpPr>
              <p:grpSpPr>
                <a:xfrm>
                  <a:off x="453729" y="4372356"/>
                  <a:ext cx="277867" cy="250880"/>
                  <a:chOff x="461963" y="750888"/>
                  <a:chExt cx="1006475" cy="882650"/>
                </a:xfrm>
                <a:solidFill>
                  <a:schemeClr val="tx1"/>
                </a:solidFill>
              </p:grpSpPr>
              <p:sp>
                <p:nvSpPr>
                  <p:cNvPr id="71" name="Freeform 6">
                    <a:extLst>
                      <a:ext uri="{FF2B5EF4-FFF2-40B4-BE49-F238E27FC236}">
                        <a16:creationId xmlns:a16="http://schemas.microsoft.com/office/drawing/2014/main" id="{7492D079-2FF2-453C-BF03-2F9CB2F6B54D}"/>
                      </a:ext>
                    </a:extLst>
                  </p:cNvPr>
                  <p:cNvSpPr>
                    <a:spLocks noEditPoints="1"/>
                  </p:cNvSpPr>
                  <p:nvPr/>
                </p:nvSpPr>
                <p:spPr bwMode="auto">
                  <a:xfrm>
                    <a:off x="461963" y="750888"/>
                    <a:ext cx="1006475" cy="882650"/>
                  </a:xfrm>
                  <a:custGeom>
                    <a:avLst/>
                    <a:gdLst>
                      <a:gd name="T0" fmla="*/ 332 w 342"/>
                      <a:gd name="T1" fmla="*/ 0 h 300"/>
                      <a:gd name="T2" fmla="*/ 171 w 342"/>
                      <a:gd name="T3" fmla="*/ 0 h 300"/>
                      <a:gd name="T4" fmla="*/ 11 w 342"/>
                      <a:gd name="T5" fmla="*/ 0 h 300"/>
                      <a:gd name="T6" fmla="*/ 0 w 342"/>
                      <a:gd name="T7" fmla="*/ 10 h 300"/>
                      <a:gd name="T8" fmla="*/ 0 w 342"/>
                      <a:gd name="T9" fmla="*/ 289 h 300"/>
                      <a:gd name="T10" fmla="*/ 11 w 342"/>
                      <a:gd name="T11" fmla="*/ 300 h 300"/>
                      <a:gd name="T12" fmla="*/ 171 w 342"/>
                      <a:gd name="T13" fmla="*/ 300 h 300"/>
                      <a:gd name="T14" fmla="*/ 332 w 342"/>
                      <a:gd name="T15" fmla="*/ 300 h 300"/>
                      <a:gd name="T16" fmla="*/ 342 w 342"/>
                      <a:gd name="T17" fmla="*/ 289 h 300"/>
                      <a:gd name="T18" fmla="*/ 342 w 342"/>
                      <a:gd name="T19" fmla="*/ 10 h 300"/>
                      <a:gd name="T20" fmla="*/ 332 w 342"/>
                      <a:gd name="T21" fmla="*/ 0 h 300"/>
                      <a:gd name="T22" fmla="*/ 322 w 342"/>
                      <a:gd name="T23" fmla="*/ 279 h 300"/>
                      <a:gd name="T24" fmla="*/ 171 w 342"/>
                      <a:gd name="T25" fmla="*/ 279 h 300"/>
                      <a:gd name="T26" fmla="*/ 21 w 342"/>
                      <a:gd name="T27" fmla="*/ 279 h 300"/>
                      <a:gd name="T28" fmla="*/ 21 w 342"/>
                      <a:gd name="T29" fmla="*/ 21 h 300"/>
                      <a:gd name="T30" fmla="*/ 171 w 342"/>
                      <a:gd name="T31" fmla="*/ 21 h 300"/>
                      <a:gd name="T32" fmla="*/ 322 w 342"/>
                      <a:gd name="T33" fmla="*/ 21 h 300"/>
                      <a:gd name="T34" fmla="*/ 322 w 342"/>
                      <a:gd name="T35" fmla="*/ 27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2" h="300">
                        <a:moveTo>
                          <a:pt x="332" y="0"/>
                        </a:moveTo>
                        <a:cubicBezTo>
                          <a:pt x="171" y="0"/>
                          <a:pt x="171" y="0"/>
                          <a:pt x="171" y="0"/>
                        </a:cubicBezTo>
                        <a:cubicBezTo>
                          <a:pt x="11" y="0"/>
                          <a:pt x="11" y="0"/>
                          <a:pt x="11" y="0"/>
                        </a:cubicBezTo>
                        <a:cubicBezTo>
                          <a:pt x="5" y="0"/>
                          <a:pt x="0" y="5"/>
                          <a:pt x="0" y="10"/>
                        </a:cubicBezTo>
                        <a:cubicBezTo>
                          <a:pt x="0" y="289"/>
                          <a:pt x="0" y="289"/>
                          <a:pt x="0" y="289"/>
                        </a:cubicBezTo>
                        <a:cubicBezTo>
                          <a:pt x="0" y="295"/>
                          <a:pt x="5" y="300"/>
                          <a:pt x="11" y="300"/>
                        </a:cubicBezTo>
                        <a:cubicBezTo>
                          <a:pt x="171" y="300"/>
                          <a:pt x="171" y="300"/>
                          <a:pt x="171" y="300"/>
                        </a:cubicBezTo>
                        <a:cubicBezTo>
                          <a:pt x="332" y="300"/>
                          <a:pt x="332" y="300"/>
                          <a:pt x="332" y="300"/>
                        </a:cubicBezTo>
                        <a:cubicBezTo>
                          <a:pt x="338" y="300"/>
                          <a:pt x="342" y="295"/>
                          <a:pt x="342" y="289"/>
                        </a:cubicBezTo>
                        <a:cubicBezTo>
                          <a:pt x="342" y="10"/>
                          <a:pt x="342" y="10"/>
                          <a:pt x="342" y="10"/>
                        </a:cubicBezTo>
                        <a:cubicBezTo>
                          <a:pt x="342" y="5"/>
                          <a:pt x="338" y="0"/>
                          <a:pt x="332" y="0"/>
                        </a:cubicBezTo>
                        <a:close/>
                        <a:moveTo>
                          <a:pt x="322" y="279"/>
                        </a:moveTo>
                        <a:cubicBezTo>
                          <a:pt x="171" y="279"/>
                          <a:pt x="171" y="279"/>
                          <a:pt x="171" y="279"/>
                        </a:cubicBezTo>
                        <a:cubicBezTo>
                          <a:pt x="21" y="279"/>
                          <a:pt x="21" y="279"/>
                          <a:pt x="21" y="279"/>
                        </a:cubicBezTo>
                        <a:cubicBezTo>
                          <a:pt x="21" y="21"/>
                          <a:pt x="21" y="21"/>
                          <a:pt x="21" y="21"/>
                        </a:cubicBezTo>
                        <a:cubicBezTo>
                          <a:pt x="171" y="21"/>
                          <a:pt x="171" y="21"/>
                          <a:pt x="171" y="21"/>
                        </a:cubicBezTo>
                        <a:cubicBezTo>
                          <a:pt x="322" y="21"/>
                          <a:pt x="322" y="21"/>
                          <a:pt x="322" y="21"/>
                        </a:cubicBezTo>
                        <a:lnTo>
                          <a:pt x="322" y="279"/>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
                    <a:extLst>
                      <a:ext uri="{FF2B5EF4-FFF2-40B4-BE49-F238E27FC236}">
                        <a16:creationId xmlns:a16="http://schemas.microsoft.com/office/drawing/2014/main" id="{22ACC8E1-18F7-4B30-B705-386C28097241}"/>
                      </a:ext>
                    </a:extLst>
                  </p:cNvPr>
                  <p:cNvSpPr>
                    <a:spLocks noEditPoints="1"/>
                  </p:cNvSpPr>
                  <p:nvPr/>
                </p:nvSpPr>
                <p:spPr bwMode="auto">
                  <a:xfrm>
                    <a:off x="576263" y="882651"/>
                    <a:ext cx="168275" cy="168275"/>
                  </a:xfrm>
                  <a:custGeom>
                    <a:avLst/>
                    <a:gdLst>
                      <a:gd name="T0" fmla="*/ 57 w 57"/>
                      <a:gd name="T1" fmla="*/ 10 h 57"/>
                      <a:gd name="T2" fmla="*/ 57 w 57"/>
                      <a:gd name="T3" fmla="*/ 10 h 57"/>
                      <a:gd name="T4" fmla="*/ 54 w 57"/>
                      <a:gd name="T5" fmla="*/ 3 h 57"/>
                      <a:gd name="T6" fmla="*/ 47 w 57"/>
                      <a:gd name="T7" fmla="*/ 0 h 57"/>
                      <a:gd name="T8" fmla="*/ 47 w 57"/>
                      <a:gd name="T9" fmla="*/ 0 h 57"/>
                      <a:gd name="T10" fmla="*/ 47 w 57"/>
                      <a:gd name="T11" fmla="*/ 0 h 57"/>
                      <a:gd name="T12" fmla="*/ 29 w 57"/>
                      <a:gd name="T13" fmla="*/ 0 h 57"/>
                      <a:gd name="T14" fmla="*/ 10 w 57"/>
                      <a:gd name="T15" fmla="*/ 0 h 57"/>
                      <a:gd name="T16" fmla="*/ 10 w 57"/>
                      <a:gd name="T17" fmla="*/ 0 h 57"/>
                      <a:gd name="T18" fmla="*/ 10 w 57"/>
                      <a:gd name="T19" fmla="*/ 0 h 57"/>
                      <a:gd name="T20" fmla="*/ 10 w 57"/>
                      <a:gd name="T21" fmla="*/ 0 h 57"/>
                      <a:gd name="T22" fmla="*/ 3 w 57"/>
                      <a:gd name="T23" fmla="*/ 3 h 57"/>
                      <a:gd name="T24" fmla="*/ 3 w 57"/>
                      <a:gd name="T25" fmla="*/ 3 h 57"/>
                      <a:gd name="T26" fmla="*/ 0 w 57"/>
                      <a:gd name="T27" fmla="*/ 10 h 57"/>
                      <a:gd name="T28" fmla="*/ 0 w 57"/>
                      <a:gd name="T29" fmla="*/ 10 h 57"/>
                      <a:gd name="T30" fmla="*/ 0 w 57"/>
                      <a:gd name="T31" fmla="*/ 10 h 57"/>
                      <a:gd name="T32" fmla="*/ 0 w 57"/>
                      <a:gd name="T33" fmla="*/ 47 h 57"/>
                      <a:gd name="T34" fmla="*/ 0 w 57"/>
                      <a:gd name="T35" fmla="*/ 47 h 57"/>
                      <a:gd name="T36" fmla="*/ 0 w 57"/>
                      <a:gd name="T37" fmla="*/ 47 h 57"/>
                      <a:gd name="T38" fmla="*/ 0 w 57"/>
                      <a:gd name="T39" fmla="*/ 47 h 57"/>
                      <a:gd name="T40" fmla="*/ 3 w 57"/>
                      <a:gd name="T41" fmla="*/ 54 h 57"/>
                      <a:gd name="T42" fmla="*/ 10 w 57"/>
                      <a:gd name="T43" fmla="*/ 57 h 57"/>
                      <a:gd name="T44" fmla="*/ 10 w 57"/>
                      <a:gd name="T45" fmla="*/ 57 h 57"/>
                      <a:gd name="T46" fmla="*/ 10 w 57"/>
                      <a:gd name="T47" fmla="*/ 57 h 57"/>
                      <a:gd name="T48" fmla="*/ 29 w 57"/>
                      <a:gd name="T49" fmla="*/ 57 h 57"/>
                      <a:gd name="T50" fmla="*/ 47 w 57"/>
                      <a:gd name="T51" fmla="*/ 57 h 57"/>
                      <a:gd name="T52" fmla="*/ 47 w 57"/>
                      <a:gd name="T53" fmla="*/ 57 h 57"/>
                      <a:gd name="T54" fmla="*/ 47 w 57"/>
                      <a:gd name="T55" fmla="*/ 57 h 57"/>
                      <a:gd name="T56" fmla="*/ 47 w 57"/>
                      <a:gd name="T57" fmla="*/ 57 h 57"/>
                      <a:gd name="T58" fmla="*/ 54 w 57"/>
                      <a:gd name="T59" fmla="*/ 54 h 57"/>
                      <a:gd name="T60" fmla="*/ 57 w 57"/>
                      <a:gd name="T61" fmla="*/ 47 h 57"/>
                      <a:gd name="T62" fmla="*/ 57 w 57"/>
                      <a:gd name="T63" fmla="*/ 47 h 57"/>
                      <a:gd name="T64" fmla="*/ 57 w 57"/>
                      <a:gd name="T65" fmla="*/ 47 h 57"/>
                      <a:gd name="T66" fmla="*/ 57 w 57"/>
                      <a:gd name="T67" fmla="*/ 10 h 57"/>
                      <a:gd name="T68" fmla="*/ 57 w 57"/>
                      <a:gd name="T69" fmla="*/ 10 h 57"/>
                      <a:gd name="T70" fmla="*/ 46 w 57"/>
                      <a:gd name="T71" fmla="*/ 46 h 57"/>
                      <a:gd name="T72" fmla="*/ 29 w 57"/>
                      <a:gd name="T73" fmla="*/ 46 h 57"/>
                      <a:gd name="T74" fmla="*/ 11 w 57"/>
                      <a:gd name="T75" fmla="*/ 46 h 57"/>
                      <a:gd name="T76" fmla="*/ 11 w 57"/>
                      <a:gd name="T77" fmla="*/ 11 h 57"/>
                      <a:gd name="T78" fmla="*/ 29 w 57"/>
                      <a:gd name="T79" fmla="*/ 11 h 57"/>
                      <a:gd name="T80" fmla="*/ 46 w 57"/>
                      <a:gd name="T81" fmla="*/ 11 h 57"/>
                      <a:gd name="T82" fmla="*/ 46 w 57"/>
                      <a:gd name="T83"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7">
                        <a:moveTo>
                          <a:pt x="57" y="10"/>
                        </a:moveTo>
                        <a:cubicBezTo>
                          <a:pt x="57" y="10"/>
                          <a:pt x="57" y="10"/>
                          <a:pt x="57" y="10"/>
                        </a:cubicBezTo>
                        <a:cubicBezTo>
                          <a:pt x="57" y="7"/>
                          <a:pt x="56" y="5"/>
                          <a:pt x="54" y="3"/>
                        </a:cubicBezTo>
                        <a:cubicBezTo>
                          <a:pt x="52" y="1"/>
                          <a:pt x="50" y="0"/>
                          <a:pt x="47" y="0"/>
                        </a:cubicBezTo>
                        <a:cubicBezTo>
                          <a:pt x="47" y="0"/>
                          <a:pt x="47" y="0"/>
                          <a:pt x="47" y="0"/>
                        </a:cubicBezTo>
                        <a:cubicBezTo>
                          <a:pt x="47" y="0"/>
                          <a:pt x="47" y="0"/>
                          <a:pt x="47" y="0"/>
                        </a:cubicBezTo>
                        <a:cubicBezTo>
                          <a:pt x="29" y="0"/>
                          <a:pt x="29" y="0"/>
                          <a:pt x="29" y="0"/>
                        </a:cubicBezTo>
                        <a:cubicBezTo>
                          <a:pt x="10" y="0"/>
                          <a:pt x="10" y="0"/>
                          <a:pt x="10" y="0"/>
                        </a:cubicBezTo>
                        <a:cubicBezTo>
                          <a:pt x="10" y="0"/>
                          <a:pt x="10" y="0"/>
                          <a:pt x="10" y="0"/>
                        </a:cubicBezTo>
                        <a:cubicBezTo>
                          <a:pt x="10" y="0"/>
                          <a:pt x="10" y="0"/>
                          <a:pt x="10" y="0"/>
                        </a:cubicBezTo>
                        <a:cubicBezTo>
                          <a:pt x="10" y="0"/>
                          <a:pt x="10" y="0"/>
                          <a:pt x="10" y="0"/>
                        </a:cubicBezTo>
                        <a:cubicBezTo>
                          <a:pt x="8" y="0"/>
                          <a:pt x="5" y="1"/>
                          <a:pt x="3" y="3"/>
                        </a:cubicBezTo>
                        <a:cubicBezTo>
                          <a:pt x="3" y="3"/>
                          <a:pt x="3" y="3"/>
                          <a:pt x="3" y="3"/>
                        </a:cubicBezTo>
                        <a:cubicBezTo>
                          <a:pt x="2" y="5"/>
                          <a:pt x="0" y="8"/>
                          <a:pt x="0" y="10"/>
                        </a:cubicBezTo>
                        <a:cubicBezTo>
                          <a:pt x="0" y="10"/>
                          <a:pt x="0" y="10"/>
                          <a:pt x="0" y="10"/>
                        </a:cubicBezTo>
                        <a:cubicBezTo>
                          <a:pt x="0" y="10"/>
                          <a:pt x="0" y="10"/>
                          <a:pt x="0" y="10"/>
                        </a:cubicBezTo>
                        <a:cubicBezTo>
                          <a:pt x="0" y="47"/>
                          <a:pt x="0" y="47"/>
                          <a:pt x="0" y="47"/>
                        </a:cubicBezTo>
                        <a:cubicBezTo>
                          <a:pt x="0" y="47"/>
                          <a:pt x="0" y="47"/>
                          <a:pt x="0" y="47"/>
                        </a:cubicBezTo>
                        <a:cubicBezTo>
                          <a:pt x="0" y="47"/>
                          <a:pt x="0" y="47"/>
                          <a:pt x="0" y="47"/>
                        </a:cubicBezTo>
                        <a:cubicBezTo>
                          <a:pt x="0" y="47"/>
                          <a:pt x="0" y="47"/>
                          <a:pt x="0" y="47"/>
                        </a:cubicBezTo>
                        <a:cubicBezTo>
                          <a:pt x="0" y="49"/>
                          <a:pt x="2" y="52"/>
                          <a:pt x="3" y="54"/>
                        </a:cubicBezTo>
                        <a:cubicBezTo>
                          <a:pt x="5" y="56"/>
                          <a:pt x="8" y="57"/>
                          <a:pt x="10" y="57"/>
                        </a:cubicBezTo>
                        <a:cubicBezTo>
                          <a:pt x="10" y="57"/>
                          <a:pt x="10" y="57"/>
                          <a:pt x="10" y="57"/>
                        </a:cubicBezTo>
                        <a:cubicBezTo>
                          <a:pt x="10" y="57"/>
                          <a:pt x="10" y="57"/>
                          <a:pt x="10" y="57"/>
                        </a:cubicBezTo>
                        <a:cubicBezTo>
                          <a:pt x="29" y="57"/>
                          <a:pt x="29" y="57"/>
                          <a:pt x="29" y="57"/>
                        </a:cubicBezTo>
                        <a:cubicBezTo>
                          <a:pt x="47" y="57"/>
                          <a:pt x="47" y="57"/>
                          <a:pt x="47" y="57"/>
                        </a:cubicBezTo>
                        <a:cubicBezTo>
                          <a:pt x="47" y="57"/>
                          <a:pt x="47" y="57"/>
                          <a:pt x="47" y="57"/>
                        </a:cubicBezTo>
                        <a:cubicBezTo>
                          <a:pt x="47" y="57"/>
                          <a:pt x="47" y="57"/>
                          <a:pt x="47" y="57"/>
                        </a:cubicBezTo>
                        <a:cubicBezTo>
                          <a:pt x="47" y="57"/>
                          <a:pt x="47" y="57"/>
                          <a:pt x="47" y="57"/>
                        </a:cubicBezTo>
                        <a:cubicBezTo>
                          <a:pt x="50" y="57"/>
                          <a:pt x="52" y="56"/>
                          <a:pt x="54" y="54"/>
                        </a:cubicBezTo>
                        <a:cubicBezTo>
                          <a:pt x="56" y="52"/>
                          <a:pt x="57" y="49"/>
                          <a:pt x="57" y="47"/>
                        </a:cubicBezTo>
                        <a:cubicBezTo>
                          <a:pt x="57" y="47"/>
                          <a:pt x="57" y="47"/>
                          <a:pt x="57" y="47"/>
                        </a:cubicBezTo>
                        <a:cubicBezTo>
                          <a:pt x="57" y="47"/>
                          <a:pt x="57" y="47"/>
                          <a:pt x="57" y="47"/>
                        </a:cubicBezTo>
                        <a:cubicBezTo>
                          <a:pt x="57" y="10"/>
                          <a:pt x="57" y="10"/>
                          <a:pt x="57" y="10"/>
                        </a:cubicBezTo>
                        <a:cubicBezTo>
                          <a:pt x="57" y="10"/>
                          <a:pt x="57" y="10"/>
                          <a:pt x="57" y="10"/>
                        </a:cubicBezTo>
                        <a:close/>
                        <a:moveTo>
                          <a:pt x="46" y="46"/>
                        </a:moveTo>
                        <a:cubicBezTo>
                          <a:pt x="29" y="46"/>
                          <a:pt x="29" y="46"/>
                          <a:pt x="29" y="46"/>
                        </a:cubicBezTo>
                        <a:cubicBezTo>
                          <a:pt x="11" y="46"/>
                          <a:pt x="11" y="46"/>
                          <a:pt x="11" y="46"/>
                        </a:cubicBezTo>
                        <a:cubicBezTo>
                          <a:pt x="11" y="11"/>
                          <a:pt x="11" y="11"/>
                          <a:pt x="11" y="11"/>
                        </a:cubicBezTo>
                        <a:cubicBezTo>
                          <a:pt x="29" y="11"/>
                          <a:pt x="29" y="11"/>
                          <a:pt x="29" y="11"/>
                        </a:cubicBezTo>
                        <a:cubicBezTo>
                          <a:pt x="46" y="11"/>
                          <a:pt x="46" y="11"/>
                          <a:pt x="46" y="11"/>
                        </a:cubicBezTo>
                        <a:lnTo>
                          <a:pt x="46" y="46"/>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8">
                    <a:extLst>
                      <a:ext uri="{FF2B5EF4-FFF2-40B4-BE49-F238E27FC236}">
                        <a16:creationId xmlns:a16="http://schemas.microsoft.com/office/drawing/2014/main" id="{F8312A6E-7191-4FC9-9F78-67450C12D8E2}"/>
                      </a:ext>
                    </a:extLst>
                  </p:cNvPr>
                  <p:cNvSpPr>
                    <a:spLocks noEditPoints="1"/>
                  </p:cNvSpPr>
                  <p:nvPr/>
                </p:nvSpPr>
                <p:spPr bwMode="auto">
                  <a:xfrm>
                    <a:off x="576263" y="1119188"/>
                    <a:ext cx="168275" cy="163513"/>
                  </a:xfrm>
                  <a:custGeom>
                    <a:avLst/>
                    <a:gdLst>
                      <a:gd name="T0" fmla="*/ 57 w 57"/>
                      <a:gd name="T1" fmla="*/ 10 h 56"/>
                      <a:gd name="T2" fmla="*/ 54 w 57"/>
                      <a:gd name="T3" fmla="*/ 3 h 56"/>
                      <a:gd name="T4" fmla="*/ 47 w 57"/>
                      <a:gd name="T5" fmla="*/ 0 h 56"/>
                      <a:gd name="T6" fmla="*/ 47 w 57"/>
                      <a:gd name="T7" fmla="*/ 0 h 56"/>
                      <a:gd name="T8" fmla="*/ 47 w 57"/>
                      <a:gd name="T9" fmla="*/ 0 h 56"/>
                      <a:gd name="T10" fmla="*/ 29 w 57"/>
                      <a:gd name="T11" fmla="*/ 0 h 56"/>
                      <a:gd name="T12" fmla="*/ 10 w 57"/>
                      <a:gd name="T13" fmla="*/ 0 h 56"/>
                      <a:gd name="T14" fmla="*/ 10 w 57"/>
                      <a:gd name="T15" fmla="*/ 0 h 56"/>
                      <a:gd name="T16" fmla="*/ 10 w 57"/>
                      <a:gd name="T17" fmla="*/ 0 h 56"/>
                      <a:gd name="T18" fmla="*/ 10 w 57"/>
                      <a:gd name="T19" fmla="*/ 0 h 56"/>
                      <a:gd name="T20" fmla="*/ 3 w 57"/>
                      <a:gd name="T21" fmla="*/ 3 h 56"/>
                      <a:gd name="T22" fmla="*/ 3 w 57"/>
                      <a:gd name="T23" fmla="*/ 3 h 56"/>
                      <a:gd name="T24" fmla="*/ 0 w 57"/>
                      <a:gd name="T25" fmla="*/ 10 h 56"/>
                      <a:gd name="T26" fmla="*/ 0 w 57"/>
                      <a:gd name="T27" fmla="*/ 10 h 56"/>
                      <a:gd name="T28" fmla="*/ 0 w 57"/>
                      <a:gd name="T29" fmla="*/ 10 h 56"/>
                      <a:gd name="T30" fmla="*/ 0 w 57"/>
                      <a:gd name="T31" fmla="*/ 46 h 56"/>
                      <a:gd name="T32" fmla="*/ 0 w 57"/>
                      <a:gd name="T33" fmla="*/ 46 h 56"/>
                      <a:gd name="T34" fmla="*/ 0 w 57"/>
                      <a:gd name="T35" fmla="*/ 46 h 56"/>
                      <a:gd name="T36" fmla="*/ 0 w 57"/>
                      <a:gd name="T37" fmla="*/ 46 h 56"/>
                      <a:gd name="T38" fmla="*/ 3 w 57"/>
                      <a:gd name="T39" fmla="*/ 53 h 56"/>
                      <a:gd name="T40" fmla="*/ 10 w 57"/>
                      <a:gd name="T41" fmla="*/ 56 h 56"/>
                      <a:gd name="T42" fmla="*/ 10 w 57"/>
                      <a:gd name="T43" fmla="*/ 56 h 56"/>
                      <a:gd name="T44" fmla="*/ 10 w 57"/>
                      <a:gd name="T45" fmla="*/ 56 h 56"/>
                      <a:gd name="T46" fmla="*/ 29 w 57"/>
                      <a:gd name="T47" fmla="*/ 56 h 56"/>
                      <a:gd name="T48" fmla="*/ 47 w 57"/>
                      <a:gd name="T49" fmla="*/ 56 h 56"/>
                      <a:gd name="T50" fmla="*/ 47 w 57"/>
                      <a:gd name="T51" fmla="*/ 56 h 56"/>
                      <a:gd name="T52" fmla="*/ 47 w 57"/>
                      <a:gd name="T53" fmla="*/ 56 h 56"/>
                      <a:gd name="T54" fmla="*/ 47 w 57"/>
                      <a:gd name="T55" fmla="*/ 56 h 56"/>
                      <a:gd name="T56" fmla="*/ 54 w 57"/>
                      <a:gd name="T57" fmla="*/ 53 h 56"/>
                      <a:gd name="T58" fmla="*/ 57 w 57"/>
                      <a:gd name="T59" fmla="*/ 46 h 56"/>
                      <a:gd name="T60" fmla="*/ 57 w 57"/>
                      <a:gd name="T61" fmla="*/ 46 h 56"/>
                      <a:gd name="T62" fmla="*/ 57 w 57"/>
                      <a:gd name="T63" fmla="*/ 46 h 56"/>
                      <a:gd name="T64" fmla="*/ 57 w 57"/>
                      <a:gd name="T65" fmla="*/ 10 h 56"/>
                      <a:gd name="T66" fmla="*/ 57 w 57"/>
                      <a:gd name="T67" fmla="*/ 10 h 56"/>
                      <a:gd name="T68" fmla="*/ 57 w 57"/>
                      <a:gd name="T69" fmla="*/ 10 h 56"/>
                      <a:gd name="T70" fmla="*/ 46 w 57"/>
                      <a:gd name="T71" fmla="*/ 46 h 56"/>
                      <a:gd name="T72" fmla="*/ 29 w 57"/>
                      <a:gd name="T73" fmla="*/ 46 h 56"/>
                      <a:gd name="T74" fmla="*/ 11 w 57"/>
                      <a:gd name="T75" fmla="*/ 46 h 56"/>
                      <a:gd name="T76" fmla="*/ 11 w 57"/>
                      <a:gd name="T77" fmla="*/ 10 h 56"/>
                      <a:gd name="T78" fmla="*/ 29 w 57"/>
                      <a:gd name="T79" fmla="*/ 10 h 56"/>
                      <a:gd name="T80" fmla="*/ 46 w 57"/>
                      <a:gd name="T81" fmla="*/ 10 h 56"/>
                      <a:gd name="T82" fmla="*/ 46 w 57"/>
                      <a:gd name="T83"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6">
                        <a:moveTo>
                          <a:pt x="57" y="10"/>
                        </a:moveTo>
                        <a:cubicBezTo>
                          <a:pt x="57" y="7"/>
                          <a:pt x="56" y="5"/>
                          <a:pt x="54" y="3"/>
                        </a:cubicBezTo>
                        <a:cubicBezTo>
                          <a:pt x="52" y="1"/>
                          <a:pt x="50" y="0"/>
                          <a:pt x="47" y="0"/>
                        </a:cubicBezTo>
                        <a:cubicBezTo>
                          <a:pt x="47" y="0"/>
                          <a:pt x="47" y="0"/>
                          <a:pt x="47" y="0"/>
                        </a:cubicBezTo>
                        <a:cubicBezTo>
                          <a:pt x="47" y="0"/>
                          <a:pt x="47" y="0"/>
                          <a:pt x="47" y="0"/>
                        </a:cubicBezTo>
                        <a:cubicBezTo>
                          <a:pt x="29" y="0"/>
                          <a:pt x="29" y="0"/>
                          <a:pt x="29" y="0"/>
                        </a:cubicBezTo>
                        <a:cubicBezTo>
                          <a:pt x="10" y="0"/>
                          <a:pt x="10" y="0"/>
                          <a:pt x="10" y="0"/>
                        </a:cubicBezTo>
                        <a:cubicBezTo>
                          <a:pt x="10" y="0"/>
                          <a:pt x="10" y="0"/>
                          <a:pt x="10" y="0"/>
                        </a:cubicBezTo>
                        <a:cubicBezTo>
                          <a:pt x="10" y="0"/>
                          <a:pt x="10" y="0"/>
                          <a:pt x="10" y="0"/>
                        </a:cubicBezTo>
                        <a:cubicBezTo>
                          <a:pt x="10" y="0"/>
                          <a:pt x="10" y="0"/>
                          <a:pt x="10" y="0"/>
                        </a:cubicBezTo>
                        <a:cubicBezTo>
                          <a:pt x="8" y="0"/>
                          <a:pt x="5" y="1"/>
                          <a:pt x="3" y="3"/>
                        </a:cubicBezTo>
                        <a:cubicBezTo>
                          <a:pt x="3" y="3"/>
                          <a:pt x="3" y="3"/>
                          <a:pt x="3" y="3"/>
                        </a:cubicBezTo>
                        <a:cubicBezTo>
                          <a:pt x="2" y="5"/>
                          <a:pt x="0" y="7"/>
                          <a:pt x="0" y="10"/>
                        </a:cubicBezTo>
                        <a:cubicBezTo>
                          <a:pt x="0" y="10"/>
                          <a:pt x="0" y="10"/>
                          <a:pt x="0" y="10"/>
                        </a:cubicBezTo>
                        <a:cubicBezTo>
                          <a:pt x="0" y="10"/>
                          <a:pt x="0" y="10"/>
                          <a:pt x="0" y="10"/>
                        </a:cubicBezTo>
                        <a:cubicBezTo>
                          <a:pt x="0" y="46"/>
                          <a:pt x="0" y="46"/>
                          <a:pt x="0" y="46"/>
                        </a:cubicBezTo>
                        <a:cubicBezTo>
                          <a:pt x="0" y="46"/>
                          <a:pt x="0" y="46"/>
                          <a:pt x="0" y="46"/>
                        </a:cubicBezTo>
                        <a:cubicBezTo>
                          <a:pt x="0" y="46"/>
                          <a:pt x="0" y="46"/>
                          <a:pt x="0" y="46"/>
                        </a:cubicBezTo>
                        <a:cubicBezTo>
                          <a:pt x="0" y="46"/>
                          <a:pt x="0" y="46"/>
                          <a:pt x="0" y="46"/>
                        </a:cubicBezTo>
                        <a:cubicBezTo>
                          <a:pt x="0" y="49"/>
                          <a:pt x="2" y="52"/>
                          <a:pt x="3" y="53"/>
                        </a:cubicBezTo>
                        <a:cubicBezTo>
                          <a:pt x="5" y="55"/>
                          <a:pt x="8" y="56"/>
                          <a:pt x="10" y="56"/>
                        </a:cubicBezTo>
                        <a:cubicBezTo>
                          <a:pt x="10" y="56"/>
                          <a:pt x="10" y="56"/>
                          <a:pt x="10" y="56"/>
                        </a:cubicBezTo>
                        <a:cubicBezTo>
                          <a:pt x="10" y="56"/>
                          <a:pt x="10" y="56"/>
                          <a:pt x="10" y="56"/>
                        </a:cubicBezTo>
                        <a:cubicBezTo>
                          <a:pt x="29" y="56"/>
                          <a:pt x="29" y="56"/>
                          <a:pt x="29" y="56"/>
                        </a:cubicBezTo>
                        <a:cubicBezTo>
                          <a:pt x="47" y="56"/>
                          <a:pt x="47" y="56"/>
                          <a:pt x="47" y="56"/>
                        </a:cubicBezTo>
                        <a:cubicBezTo>
                          <a:pt x="47" y="56"/>
                          <a:pt x="47" y="56"/>
                          <a:pt x="47" y="56"/>
                        </a:cubicBezTo>
                        <a:cubicBezTo>
                          <a:pt x="47" y="56"/>
                          <a:pt x="47" y="56"/>
                          <a:pt x="47" y="56"/>
                        </a:cubicBezTo>
                        <a:cubicBezTo>
                          <a:pt x="47" y="56"/>
                          <a:pt x="47" y="56"/>
                          <a:pt x="47" y="56"/>
                        </a:cubicBezTo>
                        <a:cubicBezTo>
                          <a:pt x="50" y="56"/>
                          <a:pt x="52" y="55"/>
                          <a:pt x="54" y="53"/>
                        </a:cubicBezTo>
                        <a:cubicBezTo>
                          <a:pt x="56" y="52"/>
                          <a:pt x="57" y="49"/>
                          <a:pt x="57" y="46"/>
                        </a:cubicBezTo>
                        <a:cubicBezTo>
                          <a:pt x="57" y="46"/>
                          <a:pt x="57" y="46"/>
                          <a:pt x="57" y="46"/>
                        </a:cubicBezTo>
                        <a:cubicBezTo>
                          <a:pt x="57" y="46"/>
                          <a:pt x="57" y="46"/>
                          <a:pt x="57" y="46"/>
                        </a:cubicBezTo>
                        <a:cubicBezTo>
                          <a:pt x="57" y="10"/>
                          <a:pt x="57" y="10"/>
                          <a:pt x="57" y="10"/>
                        </a:cubicBezTo>
                        <a:cubicBezTo>
                          <a:pt x="57" y="10"/>
                          <a:pt x="57" y="10"/>
                          <a:pt x="57" y="10"/>
                        </a:cubicBezTo>
                        <a:cubicBezTo>
                          <a:pt x="57" y="10"/>
                          <a:pt x="57" y="10"/>
                          <a:pt x="57" y="10"/>
                        </a:cubicBezTo>
                        <a:close/>
                        <a:moveTo>
                          <a:pt x="46" y="46"/>
                        </a:moveTo>
                        <a:cubicBezTo>
                          <a:pt x="29" y="46"/>
                          <a:pt x="29" y="46"/>
                          <a:pt x="29" y="46"/>
                        </a:cubicBezTo>
                        <a:cubicBezTo>
                          <a:pt x="11" y="46"/>
                          <a:pt x="11" y="46"/>
                          <a:pt x="11" y="46"/>
                        </a:cubicBezTo>
                        <a:cubicBezTo>
                          <a:pt x="11" y="10"/>
                          <a:pt x="11" y="10"/>
                          <a:pt x="11" y="10"/>
                        </a:cubicBezTo>
                        <a:cubicBezTo>
                          <a:pt x="29" y="10"/>
                          <a:pt x="29" y="10"/>
                          <a:pt x="29" y="10"/>
                        </a:cubicBezTo>
                        <a:cubicBezTo>
                          <a:pt x="46" y="10"/>
                          <a:pt x="46" y="10"/>
                          <a:pt x="46" y="10"/>
                        </a:cubicBezTo>
                        <a:lnTo>
                          <a:pt x="46" y="46"/>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9">
                    <a:extLst>
                      <a:ext uri="{FF2B5EF4-FFF2-40B4-BE49-F238E27FC236}">
                        <a16:creationId xmlns:a16="http://schemas.microsoft.com/office/drawing/2014/main" id="{131503C6-2D44-485B-A699-62F13529FB49}"/>
                      </a:ext>
                    </a:extLst>
                  </p:cNvPr>
                  <p:cNvSpPr>
                    <a:spLocks noEditPoints="1"/>
                  </p:cNvSpPr>
                  <p:nvPr/>
                </p:nvSpPr>
                <p:spPr bwMode="auto">
                  <a:xfrm>
                    <a:off x="576263" y="1354138"/>
                    <a:ext cx="168275" cy="165100"/>
                  </a:xfrm>
                  <a:custGeom>
                    <a:avLst/>
                    <a:gdLst>
                      <a:gd name="T0" fmla="*/ 57 w 57"/>
                      <a:gd name="T1" fmla="*/ 10 h 56"/>
                      <a:gd name="T2" fmla="*/ 54 w 57"/>
                      <a:gd name="T3" fmla="*/ 3 h 56"/>
                      <a:gd name="T4" fmla="*/ 47 w 57"/>
                      <a:gd name="T5" fmla="*/ 0 h 56"/>
                      <a:gd name="T6" fmla="*/ 47 w 57"/>
                      <a:gd name="T7" fmla="*/ 0 h 56"/>
                      <a:gd name="T8" fmla="*/ 47 w 57"/>
                      <a:gd name="T9" fmla="*/ 0 h 56"/>
                      <a:gd name="T10" fmla="*/ 29 w 57"/>
                      <a:gd name="T11" fmla="*/ 0 h 56"/>
                      <a:gd name="T12" fmla="*/ 10 w 57"/>
                      <a:gd name="T13" fmla="*/ 0 h 56"/>
                      <a:gd name="T14" fmla="*/ 10 w 57"/>
                      <a:gd name="T15" fmla="*/ 0 h 56"/>
                      <a:gd name="T16" fmla="*/ 10 w 57"/>
                      <a:gd name="T17" fmla="*/ 0 h 56"/>
                      <a:gd name="T18" fmla="*/ 10 w 57"/>
                      <a:gd name="T19" fmla="*/ 0 h 56"/>
                      <a:gd name="T20" fmla="*/ 3 w 57"/>
                      <a:gd name="T21" fmla="*/ 3 h 56"/>
                      <a:gd name="T22" fmla="*/ 3 w 57"/>
                      <a:gd name="T23" fmla="*/ 3 h 56"/>
                      <a:gd name="T24" fmla="*/ 0 w 57"/>
                      <a:gd name="T25" fmla="*/ 10 h 56"/>
                      <a:gd name="T26" fmla="*/ 0 w 57"/>
                      <a:gd name="T27" fmla="*/ 10 h 56"/>
                      <a:gd name="T28" fmla="*/ 0 w 57"/>
                      <a:gd name="T29" fmla="*/ 10 h 56"/>
                      <a:gd name="T30" fmla="*/ 0 w 57"/>
                      <a:gd name="T31" fmla="*/ 46 h 56"/>
                      <a:gd name="T32" fmla="*/ 0 w 57"/>
                      <a:gd name="T33" fmla="*/ 46 h 56"/>
                      <a:gd name="T34" fmla="*/ 0 w 57"/>
                      <a:gd name="T35" fmla="*/ 46 h 56"/>
                      <a:gd name="T36" fmla="*/ 0 w 57"/>
                      <a:gd name="T37" fmla="*/ 46 h 56"/>
                      <a:gd name="T38" fmla="*/ 3 w 57"/>
                      <a:gd name="T39" fmla="*/ 53 h 56"/>
                      <a:gd name="T40" fmla="*/ 10 w 57"/>
                      <a:gd name="T41" fmla="*/ 56 h 56"/>
                      <a:gd name="T42" fmla="*/ 10 w 57"/>
                      <a:gd name="T43" fmla="*/ 56 h 56"/>
                      <a:gd name="T44" fmla="*/ 10 w 57"/>
                      <a:gd name="T45" fmla="*/ 56 h 56"/>
                      <a:gd name="T46" fmla="*/ 29 w 57"/>
                      <a:gd name="T47" fmla="*/ 56 h 56"/>
                      <a:gd name="T48" fmla="*/ 47 w 57"/>
                      <a:gd name="T49" fmla="*/ 56 h 56"/>
                      <a:gd name="T50" fmla="*/ 47 w 57"/>
                      <a:gd name="T51" fmla="*/ 56 h 56"/>
                      <a:gd name="T52" fmla="*/ 47 w 57"/>
                      <a:gd name="T53" fmla="*/ 56 h 56"/>
                      <a:gd name="T54" fmla="*/ 47 w 57"/>
                      <a:gd name="T55" fmla="*/ 56 h 56"/>
                      <a:gd name="T56" fmla="*/ 54 w 57"/>
                      <a:gd name="T57" fmla="*/ 53 h 56"/>
                      <a:gd name="T58" fmla="*/ 57 w 57"/>
                      <a:gd name="T59" fmla="*/ 46 h 56"/>
                      <a:gd name="T60" fmla="*/ 57 w 57"/>
                      <a:gd name="T61" fmla="*/ 46 h 56"/>
                      <a:gd name="T62" fmla="*/ 57 w 57"/>
                      <a:gd name="T63" fmla="*/ 46 h 56"/>
                      <a:gd name="T64" fmla="*/ 57 w 57"/>
                      <a:gd name="T65" fmla="*/ 10 h 56"/>
                      <a:gd name="T66" fmla="*/ 57 w 57"/>
                      <a:gd name="T67" fmla="*/ 10 h 56"/>
                      <a:gd name="T68" fmla="*/ 57 w 57"/>
                      <a:gd name="T69" fmla="*/ 10 h 56"/>
                      <a:gd name="T70" fmla="*/ 46 w 57"/>
                      <a:gd name="T71" fmla="*/ 46 h 56"/>
                      <a:gd name="T72" fmla="*/ 29 w 57"/>
                      <a:gd name="T73" fmla="*/ 46 h 56"/>
                      <a:gd name="T74" fmla="*/ 11 w 57"/>
                      <a:gd name="T75" fmla="*/ 46 h 56"/>
                      <a:gd name="T76" fmla="*/ 11 w 57"/>
                      <a:gd name="T77" fmla="*/ 10 h 56"/>
                      <a:gd name="T78" fmla="*/ 29 w 57"/>
                      <a:gd name="T79" fmla="*/ 10 h 56"/>
                      <a:gd name="T80" fmla="*/ 46 w 57"/>
                      <a:gd name="T81" fmla="*/ 10 h 56"/>
                      <a:gd name="T82" fmla="*/ 46 w 57"/>
                      <a:gd name="T83"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6">
                        <a:moveTo>
                          <a:pt x="57" y="10"/>
                        </a:moveTo>
                        <a:cubicBezTo>
                          <a:pt x="57" y="7"/>
                          <a:pt x="56" y="4"/>
                          <a:pt x="54" y="3"/>
                        </a:cubicBezTo>
                        <a:cubicBezTo>
                          <a:pt x="52" y="1"/>
                          <a:pt x="50" y="0"/>
                          <a:pt x="47" y="0"/>
                        </a:cubicBezTo>
                        <a:cubicBezTo>
                          <a:pt x="47" y="0"/>
                          <a:pt x="47" y="0"/>
                          <a:pt x="47" y="0"/>
                        </a:cubicBezTo>
                        <a:cubicBezTo>
                          <a:pt x="47" y="0"/>
                          <a:pt x="47" y="0"/>
                          <a:pt x="47" y="0"/>
                        </a:cubicBezTo>
                        <a:cubicBezTo>
                          <a:pt x="29" y="0"/>
                          <a:pt x="29" y="0"/>
                          <a:pt x="29" y="0"/>
                        </a:cubicBezTo>
                        <a:cubicBezTo>
                          <a:pt x="10" y="0"/>
                          <a:pt x="10" y="0"/>
                          <a:pt x="10" y="0"/>
                        </a:cubicBezTo>
                        <a:cubicBezTo>
                          <a:pt x="10" y="0"/>
                          <a:pt x="10" y="0"/>
                          <a:pt x="10" y="0"/>
                        </a:cubicBezTo>
                        <a:cubicBezTo>
                          <a:pt x="10" y="0"/>
                          <a:pt x="10" y="0"/>
                          <a:pt x="10" y="0"/>
                        </a:cubicBezTo>
                        <a:cubicBezTo>
                          <a:pt x="10" y="0"/>
                          <a:pt x="10" y="0"/>
                          <a:pt x="10" y="0"/>
                        </a:cubicBezTo>
                        <a:cubicBezTo>
                          <a:pt x="8" y="0"/>
                          <a:pt x="5" y="1"/>
                          <a:pt x="3" y="3"/>
                        </a:cubicBezTo>
                        <a:cubicBezTo>
                          <a:pt x="3" y="3"/>
                          <a:pt x="3" y="3"/>
                          <a:pt x="3" y="3"/>
                        </a:cubicBezTo>
                        <a:cubicBezTo>
                          <a:pt x="2" y="4"/>
                          <a:pt x="0" y="7"/>
                          <a:pt x="0" y="10"/>
                        </a:cubicBezTo>
                        <a:cubicBezTo>
                          <a:pt x="0" y="10"/>
                          <a:pt x="0" y="10"/>
                          <a:pt x="0" y="10"/>
                        </a:cubicBezTo>
                        <a:cubicBezTo>
                          <a:pt x="0" y="10"/>
                          <a:pt x="0" y="10"/>
                          <a:pt x="0" y="10"/>
                        </a:cubicBezTo>
                        <a:cubicBezTo>
                          <a:pt x="0" y="46"/>
                          <a:pt x="0" y="46"/>
                          <a:pt x="0" y="46"/>
                        </a:cubicBezTo>
                        <a:cubicBezTo>
                          <a:pt x="0" y="46"/>
                          <a:pt x="0" y="46"/>
                          <a:pt x="0" y="46"/>
                        </a:cubicBezTo>
                        <a:cubicBezTo>
                          <a:pt x="0" y="46"/>
                          <a:pt x="0" y="46"/>
                          <a:pt x="0" y="46"/>
                        </a:cubicBezTo>
                        <a:cubicBezTo>
                          <a:pt x="0" y="46"/>
                          <a:pt x="0" y="46"/>
                          <a:pt x="0" y="46"/>
                        </a:cubicBezTo>
                        <a:cubicBezTo>
                          <a:pt x="0" y="49"/>
                          <a:pt x="2" y="51"/>
                          <a:pt x="3" y="53"/>
                        </a:cubicBezTo>
                        <a:cubicBezTo>
                          <a:pt x="5" y="55"/>
                          <a:pt x="8" y="56"/>
                          <a:pt x="10" y="56"/>
                        </a:cubicBezTo>
                        <a:cubicBezTo>
                          <a:pt x="10" y="56"/>
                          <a:pt x="10" y="56"/>
                          <a:pt x="10" y="56"/>
                        </a:cubicBezTo>
                        <a:cubicBezTo>
                          <a:pt x="10" y="56"/>
                          <a:pt x="10" y="56"/>
                          <a:pt x="10" y="56"/>
                        </a:cubicBezTo>
                        <a:cubicBezTo>
                          <a:pt x="29" y="56"/>
                          <a:pt x="29" y="56"/>
                          <a:pt x="29" y="56"/>
                        </a:cubicBezTo>
                        <a:cubicBezTo>
                          <a:pt x="47" y="56"/>
                          <a:pt x="47" y="56"/>
                          <a:pt x="47" y="56"/>
                        </a:cubicBezTo>
                        <a:cubicBezTo>
                          <a:pt x="47" y="56"/>
                          <a:pt x="47" y="56"/>
                          <a:pt x="47" y="56"/>
                        </a:cubicBezTo>
                        <a:cubicBezTo>
                          <a:pt x="47" y="56"/>
                          <a:pt x="47" y="56"/>
                          <a:pt x="47" y="56"/>
                        </a:cubicBezTo>
                        <a:cubicBezTo>
                          <a:pt x="47" y="56"/>
                          <a:pt x="47" y="56"/>
                          <a:pt x="47" y="56"/>
                        </a:cubicBezTo>
                        <a:cubicBezTo>
                          <a:pt x="50" y="56"/>
                          <a:pt x="52" y="55"/>
                          <a:pt x="54" y="53"/>
                        </a:cubicBezTo>
                        <a:cubicBezTo>
                          <a:pt x="56" y="51"/>
                          <a:pt x="57" y="49"/>
                          <a:pt x="57" y="46"/>
                        </a:cubicBezTo>
                        <a:cubicBezTo>
                          <a:pt x="57" y="46"/>
                          <a:pt x="57" y="46"/>
                          <a:pt x="57" y="46"/>
                        </a:cubicBezTo>
                        <a:cubicBezTo>
                          <a:pt x="57" y="46"/>
                          <a:pt x="57" y="46"/>
                          <a:pt x="57" y="46"/>
                        </a:cubicBezTo>
                        <a:cubicBezTo>
                          <a:pt x="57" y="10"/>
                          <a:pt x="57" y="10"/>
                          <a:pt x="57" y="10"/>
                        </a:cubicBezTo>
                        <a:cubicBezTo>
                          <a:pt x="57" y="10"/>
                          <a:pt x="57" y="10"/>
                          <a:pt x="57" y="10"/>
                        </a:cubicBezTo>
                        <a:cubicBezTo>
                          <a:pt x="57" y="10"/>
                          <a:pt x="57" y="10"/>
                          <a:pt x="57" y="10"/>
                        </a:cubicBezTo>
                        <a:close/>
                        <a:moveTo>
                          <a:pt x="46" y="46"/>
                        </a:moveTo>
                        <a:cubicBezTo>
                          <a:pt x="29" y="46"/>
                          <a:pt x="29" y="46"/>
                          <a:pt x="29" y="46"/>
                        </a:cubicBezTo>
                        <a:cubicBezTo>
                          <a:pt x="11" y="46"/>
                          <a:pt x="11" y="46"/>
                          <a:pt x="11" y="46"/>
                        </a:cubicBezTo>
                        <a:cubicBezTo>
                          <a:pt x="11" y="10"/>
                          <a:pt x="11" y="10"/>
                          <a:pt x="11" y="10"/>
                        </a:cubicBezTo>
                        <a:cubicBezTo>
                          <a:pt x="29" y="10"/>
                          <a:pt x="29" y="10"/>
                          <a:pt x="29" y="10"/>
                        </a:cubicBezTo>
                        <a:cubicBezTo>
                          <a:pt x="46" y="10"/>
                          <a:pt x="46" y="10"/>
                          <a:pt x="46" y="10"/>
                        </a:cubicBezTo>
                        <a:lnTo>
                          <a:pt x="46" y="46"/>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10">
                    <a:extLst>
                      <a:ext uri="{FF2B5EF4-FFF2-40B4-BE49-F238E27FC236}">
                        <a16:creationId xmlns:a16="http://schemas.microsoft.com/office/drawing/2014/main" id="{AB4E2BF5-D368-4FD8-8DE6-AC8E448E4D8E}"/>
                      </a:ext>
                    </a:extLst>
                  </p:cNvPr>
                  <p:cNvSpPr>
                    <a:spLocks/>
                  </p:cNvSpPr>
                  <p:nvPr/>
                </p:nvSpPr>
                <p:spPr bwMode="auto">
                  <a:xfrm>
                    <a:off x="814388" y="950913"/>
                    <a:ext cx="512763" cy="31750"/>
                  </a:xfrm>
                  <a:custGeom>
                    <a:avLst/>
                    <a:gdLst>
                      <a:gd name="T0" fmla="*/ 6 w 174"/>
                      <a:gd name="T1" fmla="*/ 11 h 11"/>
                      <a:gd name="T2" fmla="*/ 0 w 174"/>
                      <a:gd name="T3" fmla="*/ 5 h 11"/>
                      <a:gd name="T4" fmla="*/ 6 w 174"/>
                      <a:gd name="T5" fmla="*/ 0 h 11"/>
                      <a:gd name="T6" fmla="*/ 169 w 174"/>
                      <a:gd name="T7" fmla="*/ 0 h 11"/>
                      <a:gd name="T8" fmla="*/ 174 w 174"/>
                      <a:gd name="T9" fmla="*/ 5 h 11"/>
                      <a:gd name="T10" fmla="*/ 169 w 174"/>
                      <a:gd name="T11" fmla="*/ 11 h 11"/>
                      <a:gd name="T12" fmla="*/ 6 w 17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74" h="11">
                        <a:moveTo>
                          <a:pt x="6" y="11"/>
                        </a:moveTo>
                        <a:cubicBezTo>
                          <a:pt x="3" y="11"/>
                          <a:pt x="0" y="8"/>
                          <a:pt x="0" y="5"/>
                        </a:cubicBezTo>
                        <a:cubicBezTo>
                          <a:pt x="0" y="3"/>
                          <a:pt x="3" y="0"/>
                          <a:pt x="6" y="0"/>
                        </a:cubicBezTo>
                        <a:cubicBezTo>
                          <a:pt x="169" y="0"/>
                          <a:pt x="169" y="0"/>
                          <a:pt x="169" y="0"/>
                        </a:cubicBezTo>
                        <a:cubicBezTo>
                          <a:pt x="172" y="0"/>
                          <a:pt x="174" y="3"/>
                          <a:pt x="174" y="5"/>
                        </a:cubicBezTo>
                        <a:cubicBezTo>
                          <a:pt x="174" y="8"/>
                          <a:pt x="172" y="11"/>
                          <a:pt x="169" y="11"/>
                        </a:cubicBezTo>
                        <a:lnTo>
                          <a:pt x="6" y="11"/>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11">
                    <a:extLst>
                      <a:ext uri="{FF2B5EF4-FFF2-40B4-BE49-F238E27FC236}">
                        <a16:creationId xmlns:a16="http://schemas.microsoft.com/office/drawing/2014/main" id="{D36338DF-FD79-453A-8CC5-5BCE0CDBAD77}"/>
                      </a:ext>
                    </a:extLst>
                  </p:cNvPr>
                  <p:cNvSpPr>
                    <a:spLocks/>
                  </p:cNvSpPr>
                  <p:nvPr/>
                </p:nvSpPr>
                <p:spPr bwMode="auto">
                  <a:xfrm>
                    <a:off x="814388" y="1185863"/>
                    <a:ext cx="512763" cy="30163"/>
                  </a:xfrm>
                  <a:custGeom>
                    <a:avLst/>
                    <a:gdLst>
                      <a:gd name="T0" fmla="*/ 6 w 174"/>
                      <a:gd name="T1" fmla="*/ 10 h 10"/>
                      <a:gd name="T2" fmla="*/ 0 w 174"/>
                      <a:gd name="T3" fmla="*/ 5 h 10"/>
                      <a:gd name="T4" fmla="*/ 6 w 174"/>
                      <a:gd name="T5" fmla="*/ 0 h 10"/>
                      <a:gd name="T6" fmla="*/ 169 w 174"/>
                      <a:gd name="T7" fmla="*/ 0 h 10"/>
                      <a:gd name="T8" fmla="*/ 174 w 174"/>
                      <a:gd name="T9" fmla="*/ 5 h 10"/>
                      <a:gd name="T10" fmla="*/ 169 w 174"/>
                      <a:gd name="T11" fmla="*/ 10 h 10"/>
                      <a:gd name="T12" fmla="*/ 6 w 17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74" h="10">
                        <a:moveTo>
                          <a:pt x="6" y="10"/>
                        </a:moveTo>
                        <a:cubicBezTo>
                          <a:pt x="3" y="10"/>
                          <a:pt x="0" y="8"/>
                          <a:pt x="0" y="5"/>
                        </a:cubicBezTo>
                        <a:cubicBezTo>
                          <a:pt x="0" y="2"/>
                          <a:pt x="3" y="0"/>
                          <a:pt x="6" y="0"/>
                        </a:cubicBezTo>
                        <a:cubicBezTo>
                          <a:pt x="169" y="0"/>
                          <a:pt x="169" y="0"/>
                          <a:pt x="169" y="0"/>
                        </a:cubicBezTo>
                        <a:cubicBezTo>
                          <a:pt x="172" y="0"/>
                          <a:pt x="174" y="2"/>
                          <a:pt x="174" y="5"/>
                        </a:cubicBezTo>
                        <a:cubicBezTo>
                          <a:pt x="174" y="8"/>
                          <a:pt x="172" y="10"/>
                          <a:pt x="169" y="10"/>
                        </a:cubicBezTo>
                        <a:lnTo>
                          <a:pt x="6" y="1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12">
                    <a:extLst>
                      <a:ext uri="{FF2B5EF4-FFF2-40B4-BE49-F238E27FC236}">
                        <a16:creationId xmlns:a16="http://schemas.microsoft.com/office/drawing/2014/main" id="{5735D81C-4914-4F83-A888-677D5D2EBAA4}"/>
                      </a:ext>
                    </a:extLst>
                  </p:cNvPr>
                  <p:cNvSpPr>
                    <a:spLocks/>
                  </p:cNvSpPr>
                  <p:nvPr/>
                </p:nvSpPr>
                <p:spPr bwMode="auto">
                  <a:xfrm>
                    <a:off x="814388" y="1422401"/>
                    <a:ext cx="512763" cy="28575"/>
                  </a:xfrm>
                  <a:custGeom>
                    <a:avLst/>
                    <a:gdLst>
                      <a:gd name="T0" fmla="*/ 6 w 174"/>
                      <a:gd name="T1" fmla="*/ 10 h 10"/>
                      <a:gd name="T2" fmla="*/ 0 w 174"/>
                      <a:gd name="T3" fmla="*/ 5 h 10"/>
                      <a:gd name="T4" fmla="*/ 6 w 174"/>
                      <a:gd name="T5" fmla="*/ 0 h 10"/>
                      <a:gd name="T6" fmla="*/ 169 w 174"/>
                      <a:gd name="T7" fmla="*/ 0 h 10"/>
                      <a:gd name="T8" fmla="*/ 174 w 174"/>
                      <a:gd name="T9" fmla="*/ 5 h 10"/>
                      <a:gd name="T10" fmla="*/ 169 w 174"/>
                      <a:gd name="T11" fmla="*/ 10 h 10"/>
                      <a:gd name="T12" fmla="*/ 6 w 17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74" h="10">
                        <a:moveTo>
                          <a:pt x="6" y="10"/>
                        </a:moveTo>
                        <a:cubicBezTo>
                          <a:pt x="3" y="10"/>
                          <a:pt x="0" y="8"/>
                          <a:pt x="0" y="5"/>
                        </a:cubicBezTo>
                        <a:cubicBezTo>
                          <a:pt x="0" y="2"/>
                          <a:pt x="3" y="0"/>
                          <a:pt x="6" y="0"/>
                        </a:cubicBezTo>
                        <a:cubicBezTo>
                          <a:pt x="169" y="0"/>
                          <a:pt x="169" y="0"/>
                          <a:pt x="169" y="0"/>
                        </a:cubicBezTo>
                        <a:cubicBezTo>
                          <a:pt x="172" y="0"/>
                          <a:pt x="174" y="2"/>
                          <a:pt x="174" y="5"/>
                        </a:cubicBezTo>
                        <a:cubicBezTo>
                          <a:pt x="174" y="8"/>
                          <a:pt x="172" y="10"/>
                          <a:pt x="169" y="10"/>
                        </a:cubicBezTo>
                        <a:lnTo>
                          <a:pt x="6" y="1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grpSp>
          <p:nvGrpSpPr>
            <p:cNvPr id="22" name="Group 21">
              <a:extLst>
                <a:ext uri="{FF2B5EF4-FFF2-40B4-BE49-F238E27FC236}">
                  <a16:creationId xmlns:a16="http://schemas.microsoft.com/office/drawing/2014/main" id="{E2A8132E-5AC4-4F0E-88F6-902C56BE44AE}"/>
                </a:ext>
              </a:extLst>
            </p:cNvPr>
            <p:cNvGrpSpPr/>
            <p:nvPr/>
          </p:nvGrpSpPr>
          <p:grpSpPr>
            <a:xfrm>
              <a:off x="6281086" y="4176381"/>
              <a:ext cx="5755907" cy="828930"/>
              <a:chOff x="6281086" y="4134679"/>
              <a:chExt cx="5755907" cy="828930"/>
            </a:xfrm>
          </p:grpSpPr>
          <p:sp>
            <p:nvSpPr>
              <p:cNvPr id="52" name="Rectangle 51">
                <a:extLst>
                  <a:ext uri="{FF2B5EF4-FFF2-40B4-BE49-F238E27FC236}">
                    <a16:creationId xmlns:a16="http://schemas.microsoft.com/office/drawing/2014/main" id="{042EC176-5C2C-45B6-8E96-802A7897904B}"/>
                  </a:ext>
                </a:extLst>
              </p:cNvPr>
              <p:cNvSpPr/>
              <p:nvPr/>
            </p:nvSpPr>
            <p:spPr>
              <a:xfrm>
                <a:off x="7190673" y="4317278"/>
                <a:ext cx="4846320" cy="646331"/>
              </a:xfrm>
              <a:prstGeom prst="rect">
                <a:avLst/>
              </a:prstGeom>
            </p:spPr>
            <p:txBody>
              <a:bodyPr wrap="square">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Open Sans" panose="020B0606030504020204" pitchFamily="34" charset="0"/>
                    <a:cs typeface="Calibri" panose="020F0502020204030204" pitchFamily="34" charset="0"/>
                  </a:rPr>
                  <a:t>Disperse</a:t>
                </a:r>
                <a:r>
                  <a:rPr lang="en-US" b="1">
                    <a:solidFill>
                      <a:prstClr val="black"/>
                    </a:solidFill>
                    <a:latin typeface="Calibri"/>
                    <a:ea typeface="Open Sans" panose="020B0606030504020204" pitchFamily="34" charset="0"/>
                    <a:cs typeface="Calibri" panose="020F0502020204030204" pitchFamily="34" charset="0"/>
                  </a:rPr>
                  <a:t> o</a:t>
                </a:r>
                <a:r>
                  <a:rPr kumimoji="0" lang="en-US" sz="1800" b="1" i="0" u="none" strike="noStrike" kern="1200" cap="none" spc="0" normalizeH="0" baseline="0" noProof="0" err="1">
                    <a:ln>
                      <a:noFill/>
                    </a:ln>
                    <a:solidFill>
                      <a:prstClr val="black"/>
                    </a:solidFill>
                    <a:effectLst/>
                    <a:uLnTx/>
                    <a:uFillTx/>
                    <a:latin typeface="Calibri"/>
                    <a:ea typeface="Open Sans" panose="020B0606030504020204" pitchFamily="34" charset="0"/>
                    <a:cs typeface="Calibri" panose="020F0502020204030204" pitchFamily="34" charset="0"/>
                  </a:rPr>
                  <a:t>ther</a:t>
                </a:r>
                <a:r>
                  <a:rPr kumimoji="0" lang="en-US" sz="1800" b="1" i="0" u="none" strike="noStrike" kern="1200" cap="none" spc="0" normalizeH="0" baseline="0" noProof="0">
                    <a:ln>
                      <a:noFill/>
                    </a:ln>
                    <a:solidFill>
                      <a:prstClr val="black"/>
                    </a:solidFill>
                    <a:effectLst/>
                    <a:uLnTx/>
                    <a:uFillTx/>
                    <a:latin typeface="Calibri"/>
                    <a:ea typeface="Open Sans" panose="020B0606030504020204" pitchFamily="34" charset="0"/>
                    <a:cs typeface="Calibri" panose="020F0502020204030204" pitchFamily="34" charset="0"/>
                  </a:rPr>
                  <a:t> payments as directed by the state.</a:t>
                </a:r>
              </a:p>
            </p:txBody>
          </p:sp>
          <p:cxnSp>
            <p:nvCxnSpPr>
              <p:cNvPr id="54" name="Straight Connector 53">
                <a:extLst>
                  <a:ext uri="{FF2B5EF4-FFF2-40B4-BE49-F238E27FC236}">
                    <a16:creationId xmlns:a16="http://schemas.microsoft.com/office/drawing/2014/main" id="{4A07BD7C-23BD-4F86-917E-43798E0C257E}"/>
                  </a:ext>
                </a:extLst>
              </p:cNvPr>
              <p:cNvCxnSpPr>
                <a:cxnSpLocks/>
              </p:cNvCxnSpPr>
              <p:nvPr/>
            </p:nvCxnSpPr>
            <p:spPr>
              <a:xfrm>
                <a:off x="7018508" y="4134679"/>
                <a:ext cx="0" cy="73453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oup 913">
                <a:extLst>
                  <a:ext uri="{FF2B5EF4-FFF2-40B4-BE49-F238E27FC236}">
                    <a16:creationId xmlns:a16="http://schemas.microsoft.com/office/drawing/2014/main" id="{FFDFED50-E955-447F-B82A-0FDFB9DEB295}"/>
                  </a:ext>
                </a:extLst>
              </p:cNvPr>
              <p:cNvGrpSpPr>
                <a:grpSpLocks noChangeAspect="1"/>
              </p:cNvGrpSpPr>
              <p:nvPr/>
            </p:nvGrpSpPr>
            <p:grpSpPr bwMode="auto">
              <a:xfrm>
                <a:off x="6281086" y="4241340"/>
                <a:ext cx="521208" cy="521208"/>
                <a:chOff x="4563" y="3912"/>
                <a:chExt cx="340" cy="340"/>
              </a:xfrm>
              <a:solidFill>
                <a:schemeClr val="tx1"/>
              </a:solidFill>
            </p:grpSpPr>
            <p:sp>
              <p:nvSpPr>
                <p:cNvPr id="89" name="Freeform 914">
                  <a:extLst>
                    <a:ext uri="{FF2B5EF4-FFF2-40B4-BE49-F238E27FC236}">
                      <a16:creationId xmlns:a16="http://schemas.microsoft.com/office/drawing/2014/main" id="{6234E04E-29B0-4488-BAE2-6B4D4EAC4A4D}"/>
                    </a:ext>
                  </a:extLst>
                </p:cNvPr>
                <p:cNvSpPr>
                  <a:spLocks noEditPoints="1"/>
                </p:cNvSpPr>
                <p:nvPr/>
              </p:nvSpPr>
              <p:spPr bwMode="auto">
                <a:xfrm>
                  <a:off x="4563" y="391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F7964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915">
                  <a:extLst>
                    <a:ext uri="{FF2B5EF4-FFF2-40B4-BE49-F238E27FC236}">
                      <a16:creationId xmlns:a16="http://schemas.microsoft.com/office/drawing/2014/main" id="{CB49AE6E-3591-4B43-849D-96495A293658}"/>
                    </a:ext>
                  </a:extLst>
                </p:cNvPr>
                <p:cNvSpPr>
                  <a:spLocks noEditPoints="1"/>
                </p:cNvSpPr>
                <p:nvPr/>
              </p:nvSpPr>
              <p:spPr bwMode="auto">
                <a:xfrm>
                  <a:off x="4648" y="3966"/>
                  <a:ext cx="170" cy="208"/>
                </a:xfrm>
                <a:custGeom>
                  <a:avLst/>
                  <a:gdLst>
                    <a:gd name="T0" fmla="*/ 224 w 256"/>
                    <a:gd name="T1" fmla="*/ 240 h 312"/>
                    <a:gd name="T2" fmla="*/ 199 w 256"/>
                    <a:gd name="T3" fmla="*/ 32 h 312"/>
                    <a:gd name="T4" fmla="*/ 188 w 256"/>
                    <a:gd name="T5" fmla="*/ 6 h 312"/>
                    <a:gd name="T6" fmla="*/ 67 w 256"/>
                    <a:gd name="T7" fmla="*/ 6 h 312"/>
                    <a:gd name="T8" fmla="*/ 56 w 256"/>
                    <a:gd name="T9" fmla="*/ 32 h 312"/>
                    <a:gd name="T10" fmla="*/ 32 w 256"/>
                    <a:gd name="T11" fmla="*/ 240 h 312"/>
                    <a:gd name="T12" fmla="*/ 12 w 256"/>
                    <a:gd name="T13" fmla="*/ 307 h 312"/>
                    <a:gd name="T14" fmla="*/ 234 w 256"/>
                    <a:gd name="T15" fmla="*/ 312 h 312"/>
                    <a:gd name="T16" fmla="*/ 244 w 256"/>
                    <a:gd name="T17" fmla="*/ 297 h 312"/>
                    <a:gd name="T18" fmla="*/ 132 w 256"/>
                    <a:gd name="T19" fmla="*/ 34 h 312"/>
                    <a:gd name="T20" fmla="*/ 177 w 256"/>
                    <a:gd name="T21" fmla="*/ 24 h 312"/>
                    <a:gd name="T22" fmla="*/ 109 w 256"/>
                    <a:gd name="T23" fmla="*/ 56 h 312"/>
                    <a:gd name="T24" fmla="*/ 123 w 256"/>
                    <a:gd name="T25" fmla="*/ 34 h 312"/>
                    <a:gd name="T26" fmla="*/ 53 w 256"/>
                    <a:gd name="T27" fmla="*/ 238 h 312"/>
                    <a:gd name="T28" fmla="*/ 108 w 256"/>
                    <a:gd name="T29" fmla="*/ 78 h 312"/>
                    <a:gd name="T30" fmla="*/ 203 w 256"/>
                    <a:gd name="T31" fmla="*/ 233 h 312"/>
                    <a:gd name="T32" fmla="*/ 218 w 256"/>
                    <a:gd name="T33" fmla="*/ 291 h 312"/>
                    <a:gd name="T34" fmla="*/ 163 w 256"/>
                    <a:gd name="T35" fmla="*/ 203 h 312"/>
                    <a:gd name="T36" fmla="*/ 157 w 256"/>
                    <a:gd name="T37" fmla="*/ 234 h 312"/>
                    <a:gd name="T38" fmla="*/ 133 w 256"/>
                    <a:gd name="T39" fmla="*/ 259 h 312"/>
                    <a:gd name="T40" fmla="*/ 122 w 256"/>
                    <a:gd name="T41" fmla="*/ 244 h 312"/>
                    <a:gd name="T42" fmla="*/ 89 w 256"/>
                    <a:gd name="T43" fmla="*/ 217 h 312"/>
                    <a:gd name="T44" fmla="*/ 122 w 256"/>
                    <a:gd name="T45" fmla="*/ 226 h 312"/>
                    <a:gd name="T46" fmla="*/ 133 w 256"/>
                    <a:gd name="T47" fmla="*/ 225 h 312"/>
                    <a:gd name="T48" fmla="*/ 140 w 256"/>
                    <a:gd name="T49" fmla="*/ 211 h 312"/>
                    <a:gd name="T50" fmla="*/ 122 w 256"/>
                    <a:gd name="T51" fmla="*/ 202 h 312"/>
                    <a:gd name="T52" fmla="*/ 95 w 256"/>
                    <a:gd name="T53" fmla="*/ 187 h 312"/>
                    <a:gd name="T54" fmla="*/ 98 w 256"/>
                    <a:gd name="T55" fmla="*/ 151 h 312"/>
                    <a:gd name="T56" fmla="*/ 122 w 256"/>
                    <a:gd name="T57" fmla="*/ 131 h 312"/>
                    <a:gd name="T58" fmla="*/ 133 w 256"/>
                    <a:gd name="T59" fmla="*/ 142 h 312"/>
                    <a:gd name="T60" fmla="*/ 157 w 256"/>
                    <a:gd name="T61" fmla="*/ 167 h 312"/>
                    <a:gd name="T62" fmla="*/ 128 w 256"/>
                    <a:gd name="T63" fmla="*/ 161 h 312"/>
                    <a:gd name="T64" fmla="*/ 112 w 256"/>
                    <a:gd name="T65" fmla="*/ 170 h 312"/>
                    <a:gd name="T66" fmla="*/ 122 w 256"/>
                    <a:gd name="T67" fmla="*/ 180 h 312"/>
                    <a:gd name="T68" fmla="*/ 154 w 256"/>
                    <a:gd name="T69" fmla="*/ 19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312">
                      <a:moveTo>
                        <a:pt x="244" y="297"/>
                      </a:moveTo>
                      <a:cubicBezTo>
                        <a:pt x="237" y="281"/>
                        <a:pt x="225" y="253"/>
                        <a:pt x="224" y="240"/>
                      </a:cubicBezTo>
                      <a:cubicBezTo>
                        <a:pt x="230" y="224"/>
                        <a:pt x="256" y="145"/>
                        <a:pt x="167" y="66"/>
                      </a:cubicBezTo>
                      <a:cubicBezTo>
                        <a:pt x="199" y="32"/>
                        <a:pt x="199" y="32"/>
                        <a:pt x="199" y="32"/>
                      </a:cubicBezTo>
                      <a:cubicBezTo>
                        <a:pt x="202" y="29"/>
                        <a:pt x="203" y="25"/>
                        <a:pt x="202" y="22"/>
                      </a:cubicBezTo>
                      <a:cubicBezTo>
                        <a:pt x="202" y="20"/>
                        <a:pt x="199" y="11"/>
                        <a:pt x="188" y="6"/>
                      </a:cubicBezTo>
                      <a:cubicBezTo>
                        <a:pt x="174" y="0"/>
                        <a:pt x="154" y="2"/>
                        <a:pt x="128" y="13"/>
                      </a:cubicBezTo>
                      <a:cubicBezTo>
                        <a:pt x="101" y="2"/>
                        <a:pt x="81" y="0"/>
                        <a:pt x="67" y="6"/>
                      </a:cubicBezTo>
                      <a:cubicBezTo>
                        <a:pt x="57" y="11"/>
                        <a:pt x="54" y="20"/>
                        <a:pt x="53" y="22"/>
                      </a:cubicBezTo>
                      <a:cubicBezTo>
                        <a:pt x="52" y="25"/>
                        <a:pt x="53" y="29"/>
                        <a:pt x="56" y="32"/>
                      </a:cubicBezTo>
                      <a:cubicBezTo>
                        <a:pt x="89" y="66"/>
                        <a:pt x="89" y="66"/>
                        <a:pt x="89" y="66"/>
                      </a:cubicBezTo>
                      <a:cubicBezTo>
                        <a:pt x="0" y="145"/>
                        <a:pt x="25" y="224"/>
                        <a:pt x="32" y="240"/>
                      </a:cubicBezTo>
                      <a:cubicBezTo>
                        <a:pt x="30" y="253"/>
                        <a:pt x="19" y="281"/>
                        <a:pt x="11" y="297"/>
                      </a:cubicBezTo>
                      <a:cubicBezTo>
                        <a:pt x="10" y="300"/>
                        <a:pt x="10" y="304"/>
                        <a:pt x="12" y="307"/>
                      </a:cubicBezTo>
                      <a:cubicBezTo>
                        <a:pt x="14" y="310"/>
                        <a:pt x="17" y="312"/>
                        <a:pt x="21" y="312"/>
                      </a:cubicBezTo>
                      <a:cubicBezTo>
                        <a:pt x="234" y="312"/>
                        <a:pt x="234" y="312"/>
                        <a:pt x="234" y="312"/>
                      </a:cubicBezTo>
                      <a:cubicBezTo>
                        <a:pt x="238" y="312"/>
                        <a:pt x="241" y="310"/>
                        <a:pt x="243" y="307"/>
                      </a:cubicBezTo>
                      <a:cubicBezTo>
                        <a:pt x="245" y="304"/>
                        <a:pt x="246" y="300"/>
                        <a:pt x="244" y="297"/>
                      </a:cubicBezTo>
                      <a:close/>
                      <a:moveTo>
                        <a:pt x="123" y="34"/>
                      </a:moveTo>
                      <a:cubicBezTo>
                        <a:pt x="126" y="35"/>
                        <a:pt x="129" y="35"/>
                        <a:pt x="132" y="34"/>
                      </a:cubicBezTo>
                      <a:cubicBezTo>
                        <a:pt x="132" y="34"/>
                        <a:pt x="132" y="34"/>
                        <a:pt x="132" y="34"/>
                      </a:cubicBezTo>
                      <a:cubicBezTo>
                        <a:pt x="157" y="23"/>
                        <a:pt x="171" y="23"/>
                        <a:pt x="177" y="24"/>
                      </a:cubicBezTo>
                      <a:cubicBezTo>
                        <a:pt x="147" y="56"/>
                        <a:pt x="147" y="56"/>
                        <a:pt x="147" y="56"/>
                      </a:cubicBezTo>
                      <a:cubicBezTo>
                        <a:pt x="109" y="56"/>
                        <a:pt x="109" y="56"/>
                        <a:pt x="109" y="56"/>
                      </a:cubicBezTo>
                      <a:cubicBezTo>
                        <a:pt x="79" y="25"/>
                        <a:pt x="79" y="25"/>
                        <a:pt x="79" y="25"/>
                      </a:cubicBezTo>
                      <a:cubicBezTo>
                        <a:pt x="84" y="23"/>
                        <a:pt x="97" y="22"/>
                        <a:pt x="123" y="34"/>
                      </a:cubicBezTo>
                      <a:close/>
                      <a:moveTo>
                        <a:pt x="37" y="291"/>
                      </a:moveTo>
                      <a:cubicBezTo>
                        <a:pt x="44" y="275"/>
                        <a:pt x="53" y="252"/>
                        <a:pt x="53" y="238"/>
                      </a:cubicBezTo>
                      <a:cubicBezTo>
                        <a:pt x="53" y="236"/>
                        <a:pt x="53" y="234"/>
                        <a:pt x="52" y="233"/>
                      </a:cubicBezTo>
                      <a:cubicBezTo>
                        <a:pt x="50" y="230"/>
                        <a:pt x="15" y="155"/>
                        <a:pt x="108" y="78"/>
                      </a:cubicBezTo>
                      <a:cubicBezTo>
                        <a:pt x="147" y="78"/>
                        <a:pt x="147" y="78"/>
                        <a:pt x="147" y="78"/>
                      </a:cubicBezTo>
                      <a:cubicBezTo>
                        <a:pt x="240" y="155"/>
                        <a:pt x="205" y="230"/>
                        <a:pt x="203" y="233"/>
                      </a:cubicBezTo>
                      <a:cubicBezTo>
                        <a:pt x="203" y="234"/>
                        <a:pt x="202" y="236"/>
                        <a:pt x="202" y="238"/>
                      </a:cubicBezTo>
                      <a:cubicBezTo>
                        <a:pt x="202" y="252"/>
                        <a:pt x="211" y="275"/>
                        <a:pt x="218" y="291"/>
                      </a:cubicBezTo>
                      <a:lnTo>
                        <a:pt x="37" y="291"/>
                      </a:lnTo>
                      <a:close/>
                      <a:moveTo>
                        <a:pt x="163" y="203"/>
                      </a:moveTo>
                      <a:cubicBezTo>
                        <a:pt x="165" y="207"/>
                        <a:pt x="166" y="210"/>
                        <a:pt x="166" y="215"/>
                      </a:cubicBezTo>
                      <a:cubicBezTo>
                        <a:pt x="166" y="223"/>
                        <a:pt x="163" y="230"/>
                        <a:pt x="157" y="234"/>
                      </a:cubicBezTo>
                      <a:cubicBezTo>
                        <a:pt x="151" y="239"/>
                        <a:pt x="143" y="242"/>
                        <a:pt x="133" y="243"/>
                      </a:cubicBezTo>
                      <a:cubicBezTo>
                        <a:pt x="133" y="259"/>
                        <a:pt x="133" y="259"/>
                        <a:pt x="133" y="259"/>
                      </a:cubicBezTo>
                      <a:cubicBezTo>
                        <a:pt x="122" y="259"/>
                        <a:pt x="122" y="259"/>
                        <a:pt x="122" y="259"/>
                      </a:cubicBezTo>
                      <a:cubicBezTo>
                        <a:pt x="122" y="244"/>
                        <a:pt x="122" y="244"/>
                        <a:pt x="122" y="244"/>
                      </a:cubicBezTo>
                      <a:cubicBezTo>
                        <a:pt x="110" y="243"/>
                        <a:pt x="99" y="241"/>
                        <a:pt x="89" y="237"/>
                      </a:cubicBezTo>
                      <a:cubicBezTo>
                        <a:pt x="89" y="217"/>
                        <a:pt x="89" y="217"/>
                        <a:pt x="89" y="217"/>
                      </a:cubicBezTo>
                      <a:cubicBezTo>
                        <a:pt x="94" y="219"/>
                        <a:pt x="99" y="221"/>
                        <a:pt x="105" y="223"/>
                      </a:cubicBezTo>
                      <a:cubicBezTo>
                        <a:pt x="112" y="224"/>
                        <a:pt x="117" y="225"/>
                        <a:pt x="122" y="226"/>
                      </a:cubicBezTo>
                      <a:cubicBezTo>
                        <a:pt x="122" y="226"/>
                        <a:pt x="125" y="226"/>
                        <a:pt x="128" y="226"/>
                      </a:cubicBezTo>
                      <a:cubicBezTo>
                        <a:pt x="130" y="226"/>
                        <a:pt x="133" y="225"/>
                        <a:pt x="133" y="225"/>
                      </a:cubicBezTo>
                      <a:cubicBezTo>
                        <a:pt x="140" y="224"/>
                        <a:pt x="143" y="221"/>
                        <a:pt x="143" y="216"/>
                      </a:cubicBezTo>
                      <a:cubicBezTo>
                        <a:pt x="143" y="214"/>
                        <a:pt x="142" y="212"/>
                        <a:pt x="140" y="211"/>
                      </a:cubicBezTo>
                      <a:cubicBezTo>
                        <a:pt x="139" y="209"/>
                        <a:pt x="136" y="208"/>
                        <a:pt x="133" y="206"/>
                      </a:cubicBezTo>
                      <a:cubicBezTo>
                        <a:pt x="122" y="202"/>
                        <a:pt x="122" y="202"/>
                        <a:pt x="122" y="202"/>
                      </a:cubicBezTo>
                      <a:cubicBezTo>
                        <a:pt x="117" y="200"/>
                        <a:pt x="117" y="200"/>
                        <a:pt x="117" y="200"/>
                      </a:cubicBezTo>
                      <a:cubicBezTo>
                        <a:pt x="107" y="196"/>
                        <a:pt x="100" y="192"/>
                        <a:pt x="95" y="187"/>
                      </a:cubicBezTo>
                      <a:cubicBezTo>
                        <a:pt x="91" y="182"/>
                        <a:pt x="89" y="177"/>
                        <a:pt x="89" y="170"/>
                      </a:cubicBezTo>
                      <a:cubicBezTo>
                        <a:pt x="89" y="162"/>
                        <a:pt x="92" y="156"/>
                        <a:pt x="98" y="151"/>
                      </a:cubicBezTo>
                      <a:cubicBezTo>
                        <a:pt x="104" y="147"/>
                        <a:pt x="112" y="144"/>
                        <a:pt x="122" y="143"/>
                      </a:cubicBezTo>
                      <a:cubicBezTo>
                        <a:pt x="122" y="131"/>
                        <a:pt x="122" y="131"/>
                        <a:pt x="122" y="131"/>
                      </a:cubicBezTo>
                      <a:cubicBezTo>
                        <a:pt x="133" y="131"/>
                        <a:pt x="133" y="131"/>
                        <a:pt x="133" y="131"/>
                      </a:cubicBezTo>
                      <a:cubicBezTo>
                        <a:pt x="133" y="142"/>
                        <a:pt x="133" y="142"/>
                        <a:pt x="133" y="142"/>
                      </a:cubicBezTo>
                      <a:cubicBezTo>
                        <a:pt x="144" y="143"/>
                        <a:pt x="155" y="145"/>
                        <a:pt x="164" y="149"/>
                      </a:cubicBezTo>
                      <a:cubicBezTo>
                        <a:pt x="157" y="167"/>
                        <a:pt x="157" y="167"/>
                        <a:pt x="157" y="167"/>
                      </a:cubicBezTo>
                      <a:cubicBezTo>
                        <a:pt x="149" y="164"/>
                        <a:pt x="141" y="162"/>
                        <a:pt x="133" y="161"/>
                      </a:cubicBezTo>
                      <a:cubicBezTo>
                        <a:pt x="133" y="161"/>
                        <a:pt x="131" y="161"/>
                        <a:pt x="128" y="161"/>
                      </a:cubicBezTo>
                      <a:cubicBezTo>
                        <a:pt x="125" y="161"/>
                        <a:pt x="122" y="162"/>
                        <a:pt x="122" y="162"/>
                      </a:cubicBezTo>
                      <a:cubicBezTo>
                        <a:pt x="116" y="163"/>
                        <a:pt x="112" y="165"/>
                        <a:pt x="112" y="170"/>
                      </a:cubicBezTo>
                      <a:cubicBezTo>
                        <a:pt x="112" y="172"/>
                        <a:pt x="113" y="174"/>
                        <a:pt x="115" y="175"/>
                      </a:cubicBezTo>
                      <a:cubicBezTo>
                        <a:pt x="116" y="177"/>
                        <a:pt x="119" y="178"/>
                        <a:pt x="122" y="180"/>
                      </a:cubicBezTo>
                      <a:cubicBezTo>
                        <a:pt x="133" y="184"/>
                        <a:pt x="133" y="184"/>
                        <a:pt x="133" y="184"/>
                      </a:cubicBezTo>
                      <a:cubicBezTo>
                        <a:pt x="143" y="188"/>
                        <a:pt x="150" y="191"/>
                        <a:pt x="154" y="194"/>
                      </a:cubicBezTo>
                      <a:cubicBezTo>
                        <a:pt x="158" y="197"/>
                        <a:pt x="161" y="200"/>
                        <a:pt x="163" y="203"/>
                      </a:cubicBezTo>
                      <a:close/>
                    </a:path>
                  </a:pathLst>
                </a:custGeom>
                <a:solidFill>
                  <a:srgbClr val="F7964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grpSp>
      <p:grpSp>
        <p:nvGrpSpPr>
          <p:cNvPr id="33" name="Group 32">
            <a:extLst>
              <a:ext uri="{FF2B5EF4-FFF2-40B4-BE49-F238E27FC236}">
                <a16:creationId xmlns:a16="http://schemas.microsoft.com/office/drawing/2014/main" id="{68B3EF6A-38B5-4B22-9777-78226A60C0ED}"/>
              </a:ext>
            </a:extLst>
          </p:cNvPr>
          <p:cNvGrpSpPr/>
          <p:nvPr/>
        </p:nvGrpSpPr>
        <p:grpSpPr>
          <a:xfrm>
            <a:off x="329486" y="4486270"/>
            <a:ext cx="11721923" cy="914400"/>
            <a:chOff x="329486" y="5387970"/>
            <a:chExt cx="11721923" cy="914400"/>
          </a:xfrm>
        </p:grpSpPr>
        <p:grpSp>
          <p:nvGrpSpPr>
            <p:cNvPr id="14" name="Group 13">
              <a:extLst>
                <a:ext uri="{FF2B5EF4-FFF2-40B4-BE49-F238E27FC236}">
                  <a16:creationId xmlns:a16="http://schemas.microsoft.com/office/drawing/2014/main" id="{711CC913-719F-4C7D-8ED8-1789EE05CCD0}"/>
                </a:ext>
              </a:extLst>
            </p:cNvPr>
            <p:cNvGrpSpPr/>
            <p:nvPr/>
          </p:nvGrpSpPr>
          <p:grpSpPr>
            <a:xfrm>
              <a:off x="329486" y="5477905"/>
              <a:ext cx="5774028" cy="734530"/>
              <a:chOff x="329486" y="5369251"/>
              <a:chExt cx="5774028" cy="734530"/>
            </a:xfrm>
          </p:grpSpPr>
          <p:sp>
            <p:nvSpPr>
              <p:cNvPr id="28" name="Rectangle 27">
                <a:extLst>
                  <a:ext uri="{FF2B5EF4-FFF2-40B4-BE49-F238E27FC236}">
                    <a16:creationId xmlns:a16="http://schemas.microsoft.com/office/drawing/2014/main" id="{2E7C9B22-698F-4EA6-AF9F-A58255227C5C}"/>
                  </a:ext>
                </a:extLst>
              </p:cNvPr>
              <p:cNvSpPr/>
              <p:nvPr/>
            </p:nvSpPr>
            <p:spPr>
              <a:xfrm>
                <a:off x="1257194" y="5551850"/>
                <a:ext cx="4846320" cy="369332"/>
              </a:xfrm>
              <a:prstGeom prst="rect">
                <a:avLst/>
              </a:prstGeom>
            </p:spPr>
            <p:txBody>
              <a:bodyPr wrap="square">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lang="en-US" b="1">
                    <a:solidFill>
                      <a:prstClr val="black"/>
                    </a:solidFill>
                    <a:latin typeface="Calibri"/>
                    <a:ea typeface="Open Sans" panose="020B0606030504020204" pitchFamily="34" charset="0"/>
                    <a:cs typeface="Calibri" panose="020F0502020204030204" pitchFamily="34" charset="0"/>
                  </a:rPr>
                  <a:t>E</a:t>
                </a:r>
                <a:r>
                  <a:rPr kumimoji="0" lang="en-US" sz="1800" b="1" i="0" u="none" strike="noStrike" kern="1200" cap="none" spc="0" normalizeH="0" baseline="0" noProof="0" err="1">
                    <a:ln>
                      <a:noFill/>
                    </a:ln>
                    <a:solidFill>
                      <a:prstClr val="black"/>
                    </a:solidFill>
                    <a:effectLst/>
                    <a:uLnTx/>
                    <a:uFillTx/>
                    <a:latin typeface="Calibri"/>
                    <a:ea typeface="Open Sans" panose="020B0606030504020204" pitchFamily="34" charset="0"/>
                    <a:cs typeface="Calibri" panose="020F0502020204030204" pitchFamily="34" charset="0"/>
                  </a:rPr>
                  <a:t>xchange</a:t>
                </a:r>
                <a:r>
                  <a:rPr kumimoji="0" lang="en-US" sz="1800" b="1" i="0" u="none" strike="noStrike" kern="1200" cap="none" spc="0" normalizeH="0" baseline="0" noProof="0">
                    <a:ln>
                      <a:noFill/>
                    </a:ln>
                    <a:solidFill>
                      <a:prstClr val="black"/>
                    </a:solidFill>
                    <a:effectLst/>
                    <a:uLnTx/>
                    <a:uFillTx/>
                    <a:latin typeface="Calibri"/>
                    <a:ea typeface="Open Sans" panose="020B0606030504020204" pitchFamily="34" charset="0"/>
                    <a:cs typeface="Calibri" panose="020F0502020204030204" pitchFamily="34" charset="0"/>
                  </a:rPr>
                  <a:t> data with MCOs.</a:t>
                </a:r>
              </a:p>
            </p:txBody>
          </p:sp>
          <p:cxnSp>
            <p:nvCxnSpPr>
              <p:cNvPr id="30" name="Straight Connector 29">
                <a:extLst>
                  <a:ext uri="{FF2B5EF4-FFF2-40B4-BE49-F238E27FC236}">
                    <a16:creationId xmlns:a16="http://schemas.microsoft.com/office/drawing/2014/main" id="{7DB4EFE0-32A4-4910-9E30-AC4C59003315}"/>
                  </a:ext>
                </a:extLst>
              </p:cNvPr>
              <p:cNvCxnSpPr/>
              <p:nvPr/>
            </p:nvCxnSpPr>
            <p:spPr>
              <a:xfrm>
                <a:off x="1085030" y="5369251"/>
                <a:ext cx="0" cy="73453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1950E48-68E3-46DB-BC76-40F9993F3A38}"/>
                  </a:ext>
                </a:extLst>
              </p:cNvPr>
              <p:cNvGrpSpPr/>
              <p:nvPr/>
            </p:nvGrpSpPr>
            <p:grpSpPr>
              <a:xfrm>
                <a:off x="329486" y="5475372"/>
                <a:ext cx="522288" cy="522288"/>
                <a:chOff x="329486" y="5464898"/>
                <a:chExt cx="522288" cy="522288"/>
              </a:xfrm>
            </p:grpSpPr>
            <p:sp>
              <p:nvSpPr>
                <p:cNvPr id="31" name="Freeform 28">
                  <a:extLst>
                    <a:ext uri="{FF2B5EF4-FFF2-40B4-BE49-F238E27FC236}">
                      <a16:creationId xmlns:a16="http://schemas.microsoft.com/office/drawing/2014/main" id="{C98FF95C-1D84-4124-8907-1F293CF7739C}"/>
                    </a:ext>
                  </a:extLst>
                </p:cNvPr>
                <p:cNvSpPr>
                  <a:spLocks noEditPoints="1"/>
                </p:cNvSpPr>
                <p:nvPr/>
              </p:nvSpPr>
              <p:spPr bwMode="auto">
                <a:xfrm>
                  <a:off x="329486" y="5464898"/>
                  <a:ext cx="522288" cy="522288"/>
                </a:xfrm>
                <a:custGeom>
                  <a:avLst/>
                  <a:gdLst>
                    <a:gd name="T0" fmla="*/ 312 w 659"/>
                    <a:gd name="T1" fmla="*/ 657 h 657"/>
                    <a:gd name="T2" fmla="*/ 262 w 659"/>
                    <a:gd name="T3" fmla="*/ 652 h 657"/>
                    <a:gd name="T4" fmla="*/ 202 w 659"/>
                    <a:gd name="T5" fmla="*/ 632 h 657"/>
                    <a:gd name="T6" fmla="*/ 120 w 659"/>
                    <a:gd name="T7" fmla="*/ 583 h 657"/>
                    <a:gd name="T8" fmla="*/ 57 w 659"/>
                    <a:gd name="T9" fmla="*/ 512 h 657"/>
                    <a:gd name="T10" fmla="*/ 15 w 659"/>
                    <a:gd name="T11" fmla="*/ 426 h 657"/>
                    <a:gd name="T12" fmla="*/ 4 w 659"/>
                    <a:gd name="T13" fmla="*/ 379 h 657"/>
                    <a:gd name="T14" fmla="*/ 0 w 659"/>
                    <a:gd name="T15" fmla="*/ 329 h 657"/>
                    <a:gd name="T16" fmla="*/ 2 w 659"/>
                    <a:gd name="T17" fmla="*/ 296 h 657"/>
                    <a:gd name="T18" fmla="*/ 11 w 659"/>
                    <a:gd name="T19" fmla="*/ 247 h 657"/>
                    <a:gd name="T20" fmla="*/ 41 w 659"/>
                    <a:gd name="T21" fmla="*/ 172 h 657"/>
                    <a:gd name="T22" fmla="*/ 97 w 659"/>
                    <a:gd name="T23" fmla="*/ 97 h 657"/>
                    <a:gd name="T24" fmla="*/ 172 w 659"/>
                    <a:gd name="T25" fmla="*/ 40 h 657"/>
                    <a:gd name="T26" fmla="*/ 248 w 659"/>
                    <a:gd name="T27" fmla="*/ 11 h 657"/>
                    <a:gd name="T28" fmla="*/ 296 w 659"/>
                    <a:gd name="T29" fmla="*/ 1 h 657"/>
                    <a:gd name="T30" fmla="*/ 330 w 659"/>
                    <a:gd name="T31" fmla="*/ 0 h 657"/>
                    <a:gd name="T32" fmla="*/ 379 w 659"/>
                    <a:gd name="T33" fmla="*/ 4 h 657"/>
                    <a:gd name="T34" fmla="*/ 426 w 659"/>
                    <a:gd name="T35" fmla="*/ 15 h 657"/>
                    <a:gd name="T36" fmla="*/ 514 w 659"/>
                    <a:gd name="T37" fmla="*/ 56 h 657"/>
                    <a:gd name="T38" fmla="*/ 584 w 659"/>
                    <a:gd name="T39" fmla="*/ 120 h 657"/>
                    <a:gd name="T40" fmla="*/ 632 w 659"/>
                    <a:gd name="T41" fmla="*/ 202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8 h 657"/>
                    <a:gd name="T54" fmla="*/ 514 w 659"/>
                    <a:gd name="T55" fmla="*/ 602 h 657"/>
                    <a:gd name="T56" fmla="*/ 426 w 659"/>
                    <a:gd name="T57" fmla="*/ 642 h 657"/>
                    <a:gd name="T58" fmla="*/ 379 w 659"/>
                    <a:gd name="T59" fmla="*/ 654 h 657"/>
                    <a:gd name="T60" fmla="*/ 330 w 659"/>
                    <a:gd name="T61" fmla="*/ 657 h 657"/>
                    <a:gd name="T62" fmla="*/ 330 w 659"/>
                    <a:gd name="T63" fmla="*/ 38 h 657"/>
                    <a:gd name="T64" fmla="*/ 242 w 659"/>
                    <a:gd name="T65" fmla="*/ 51 h 657"/>
                    <a:gd name="T66" fmla="*/ 167 w 659"/>
                    <a:gd name="T67" fmla="*/ 87 h 657"/>
                    <a:gd name="T68" fmla="*/ 105 w 659"/>
                    <a:gd name="T69" fmla="*/ 144 h 657"/>
                    <a:gd name="T70" fmla="*/ 61 w 659"/>
                    <a:gd name="T71" fmla="*/ 215 h 657"/>
                    <a:gd name="T72" fmla="*/ 39 w 659"/>
                    <a:gd name="T73" fmla="*/ 300 h 657"/>
                    <a:gd name="T74" fmla="*/ 39 w 659"/>
                    <a:gd name="T75" fmla="*/ 359 h 657"/>
                    <a:gd name="T76" fmla="*/ 61 w 659"/>
                    <a:gd name="T77" fmla="*/ 442 h 657"/>
                    <a:gd name="T78" fmla="*/ 105 w 659"/>
                    <a:gd name="T79" fmla="*/ 515 h 657"/>
                    <a:gd name="T80" fmla="*/ 167 w 659"/>
                    <a:gd name="T81" fmla="*/ 570 h 657"/>
                    <a:gd name="T82" fmla="*/ 242 w 659"/>
                    <a:gd name="T83" fmla="*/ 607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5 w 659"/>
                    <a:gd name="T95" fmla="*/ 387 h 657"/>
                    <a:gd name="T96" fmla="*/ 621 w 659"/>
                    <a:gd name="T97" fmla="*/ 329 h 657"/>
                    <a:gd name="T98" fmla="*/ 608 w 659"/>
                    <a:gd name="T99" fmla="*/ 242 h 657"/>
                    <a:gd name="T100" fmla="*/ 570 w 659"/>
                    <a:gd name="T101" fmla="*/ 167 h 657"/>
                    <a:gd name="T102" fmla="*/ 515 w 659"/>
                    <a:gd name="T103" fmla="*/ 105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p:txBody>
            </p:sp>
            <p:grpSp>
              <p:nvGrpSpPr>
                <p:cNvPr id="78" name="Group 77">
                  <a:extLst>
                    <a:ext uri="{FF2B5EF4-FFF2-40B4-BE49-F238E27FC236}">
                      <a16:creationId xmlns:a16="http://schemas.microsoft.com/office/drawing/2014/main" id="{7826A857-1C1E-421D-ACF4-188C3A6D6764}"/>
                    </a:ext>
                  </a:extLst>
                </p:cNvPr>
                <p:cNvGrpSpPr/>
                <p:nvPr/>
              </p:nvGrpSpPr>
              <p:grpSpPr>
                <a:xfrm>
                  <a:off x="438040" y="5582466"/>
                  <a:ext cx="289826" cy="271685"/>
                  <a:chOff x="4057650" y="2192338"/>
                  <a:chExt cx="1058863" cy="854075"/>
                </a:xfrm>
                <a:solidFill>
                  <a:schemeClr val="tx1"/>
                </a:solidFill>
              </p:grpSpPr>
              <p:sp>
                <p:nvSpPr>
                  <p:cNvPr id="79" name="Freeform 95">
                    <a:extLst>
                      <a:ext uri="{FF2B5EF4-FFF2-40B4-BE49-F238E27FC236}">
                        <a16:creationId xmlns:a16="http://schemas.microsoft.com/office/drawing/2014/main" id="{0C10A208-6482-4A3C-84B5-A90D38644055}"/>
                      </a:ext>
                    </a:extLst>
                  </p:cNvPr>
                  <p:cNvSpPr>
                    <a:spLocks noEditPoints="1"/>
                  </p:cNvSpPr>
                  <p:nvPr/>
                </p:nvSpPr>
                <p:spPr bwMode="auto">
                  <a:xfrm>
                    <a:off x="4057650" y="2192338"/>
                    <a:ext cx="457200" cy="447675"/>
                  </a:xfrm>
                  <a:custGeom>
                    <a:avLst/>
                    <a:gdLst>
                      <a:gd name="T0" fmla="*/ 15 w 164"/>
                      <a:gd name="T1" fmla="*/ 110 h 161"/>
                      <a:gd name="T2" fmla="*/ 150 w 164"/>
                      <a:gd name="T3" fmla="*/ 110 h 161"/>
                      <a:gd name="T4" fmla="*/ 162 w 164"/>
                      <a:gd name="T5" fmla="*/ 98 h 161"/>
                      <a:gd name="T6" fmla="*/ 162 w 164"/>
                      <a:gd name="T7" fmla="*/ 12 h 161"/>
                      <a:gd name="T8" fmla="*/ 150 w 164"/>
                      <a:gd name="T9" fmla="*/ 0 h 161"/>
                      <a:gd name="T10" fmla="*/ 15 w 164"/>
                      <a:gd name="T11" fmla="*/ 0 h 161"/>
                      <a:gd name="T12" fmla="*/ 3 w 164"/>
                      <a:gd name="T13" fmla="*/ 12 h 161"/>
                      <a:gd name="T14" fmla="*/ 3 w 164"/>
                      <a:gd name="T15" fmla="*/ 98 h 161"/>
                      <a:gd name="T16" fmla="*/ 15 w 164"/>
                      <a:gd name="T17" fmla="*/ 110 h 161"/>
                      <a:gd name="T18" fmla="*/ 16 w 164"/>
                      <a:gd name="T19" fmla="*/ 18 h 161"/>
                      <a:gd name="T20" fmla="*/ 21 w 164"/>
                      <a:gd name="T21" fmla="*/ 13 h 161"/>
                      <a:gd name="T22" fmla="*/ 143 w 164"/>
                      <a:gd name="T23" fmla="*/ 13 h 161"/>
                      <a:gd name="T24" fmla="*/ 148 w 164"/>
                      <a:gd name="T25" fmla="*/ 18 h 161"/>
                      <a:gd name="T26" fmla="*/ 148 w 164"/>
                      <a:gd name="T27" fmla="*/ 89 h 161"/>
                      <a:gd name="T28" fmla="*/ 143 w 164"/>
                      <a:gd name="T29" fmla="*/ 95 h 161"/>
                      <a:gd name="T30" fmla="*/ 21 w 164"/>
                      <a:gd name="T31" fmla="*/ 95 h 161"/>
                      <a:gd name="T32" fmla="*/ 16 w 164"/>
                      <a:gd name="T33" fmla="*/ 89 h 161"/>
                      <a:gd name="T34" fmla="*/ 16 w 164"/>
                      <a:gd name="T35" fmla="*/ 18 h 161"/>
                      <a:gd name="T36" fmla="*/ 143 w 164"/>
                      <a:gd name="T37" fmla="*/ 118 h 161"/>
                      <a:gd name="T38" fmla="*/ 22 w 164"/>
                      <a:gd name="T39" fmla="*/ 118 h 161"/>
                      <a:gd name="T40" fmla="*/ 0 w 164"/>
                      <a:gd name="T41" fmla="*/ 136 h 161"/>
                      <a:gd name="T42" fmla="*/ 0 w 164"/>
                      <a:gd name="T43" fmla="*/ 143 h 161"/>
                      <a:gd name="T44" fmla="*/ 22 w 164"/>
                      <a:gd name="T45" fmla="*/ 161 h 161"/>
                      <a:gd name="T46" fmla="*/ 143 w 164"/>
                      <a:gd name="T47" fmla="*/ 161 h 161"/>
                      <a:gd name="T48" fmla="*/ 164 w 164"/>
                      <a:gd name="T49" fmla="*/ 143 h 161"/>
                      <a:gd name="T50" fmla="*/ 164 w 164"/>
                      <a:gd name="T51" fmla="*/ 136 h 161"/>
                      <a:gd name="T52" fmla="*/ 143 w 164"/>
                      <a:gd name="T53" fmla="*/ 118 h 161"/>
                      <a:gd name="T54" fmla="*/ 138 w 164"/>
                      <a:gd name="T55" fmla="*/ 148 h 161"/>
                      <a:gd name="T56" fmla="*/ 129 w 164"/>
                      <a:gd name="T57" fmla="*/ 139 h 161"/>
                      <a:gd name="T58" fmla="*/ 138 w 164"/>
                      <a:gd name="T59" fmla="*/ 130 h 161"/>
                      <a:gd name="T60" fmla="*/ 147 w 164"/>
                      <a:gd name="T61" fmla="*/ 139 h 161"/>
                      <a:gd name="T62" fmla="*/ 138 w 164"/>
                      <a:gd name="T63" fmla="*/ 14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61">
                        <a:moveTo>
                          <a:pt x="15" y="110"/>
                        </a:moveTo>
                        <a:cubicBezTo>
                          <a:pt x="150" y="110"/>
                          <a:pt x="150" y="110"/>
                          <a:pt x="150" y="110"/>
                        </a:cubicBezTo>
                        <a:cubicBezTo>
                          <a:pt x="157" y="110"/>
                          <a:pt x="162" y="104"/>
                          <a:pt x="162" y="98"/>
                        </a:cubicBezTo>
                        <a:cubicBezTo>
                          <a:pt x="162" y="12"/>
                          <a:pt x="162" y="12"/>
                          <a:pt x="162" y="12"/>
                        </a:cubicBezTo>
                        <a:cubicBezTo>
                          <a:pt x="162" y="5"/>
                          <a:pt x="157" y="0"/>
                          <a:pt x="150" y="0"/>
                        </a:cubicBezTo>
                        <a:cubicBezTo>
                          <a:pt x="15" y="0"/>
                          <a:pt x="15" y="0"/>
                          <a:pt x="15" y="0"/>
                        </a:cubicBezTo>
                        <a:cubicBezTo>
                          <a:pt x="8" y="0"/>
                          <a:pt x="3" y="5"/>
                          <a:pt x="3" y="12"/>
                        </a:cubicBezTo>
                        <a:cubicBezTo>
                          <a:pt x="3" y="98"/>
                          <a:pt x="3" y="98"/>
                          <a:pt x="3" y="98"/>
                        </a:cubicBezTo>
                        <a:cubicBezTo>
                          <a:pt x="3" y="104"/>
                          <a:pt x="8" y="110"/>
                          <a:pt x="15" y="110"/>
                        </a:cubicBezTo>
                        <a:close/>
                        <a:moveTo>
                          <a:pt x="16" y="18"/>
                        </a:moveTo>
                        <a:cubicBezTo>
                          <a:pt x="16" y="16"/>
                          <a:pt x="19" y="13"/>
                          <a:pt x="21" y="13"/>
                        </a:cubicBezTo>
                        <a:cubicBezTo>
                          <a:pt x="143" y="13"/>
                          <a:pt x="143" y="13"/>
                          <a:pt x="143" y="13"/>
                        </a:cubicBezTo>
                        <a:cubicBezTo>
                          <a:pt x="145" y="13"/>
                          <a:pt x="148" y="16"/>
                          <a:pt x="148" y="18"/>
                        </a:cubicBezTo>
                        <a:cubicBezTo>
                          <a:pt x="148" y="89"/>
                          <a:pt x="148" y="89"/>
                          <a:pt x="148" y="89"/>
                        </a:cubicBezTo>
                        <a:cubicBezTo>
                          <a:pt x="148" y="92"/>
                          <a:pt x="145" y="95"/>
                          <a:pt x="143" y="95"/>
                        </a:cubicBezTo>
                        <a:cubicBezTo>
                          <a:pt x="21" y="95"/>
                          <a:pt x="21" y="95"/>
                          <a:pt x="21" y="95"/>
                        </a:cubicBezTo>
                        <a:cubicBezTo>
                          <a:pt x="19" y="95"/>
                          <a:pt x="16" y="92"/>
                          <a:pt x="16" y="89"/>
                        </a:cubicBezTo>
                        <a:lnTo>
                          <a:pt x="16" y="18"/>
                        </a:lnTo>
                        <a:close/>
                        <a:moveTo>
                          <a:pt x="143" y="118"/>
                        </a:moveTo>
                        <a:cubicBezTo>
                          <a:pt x="22" y="118"/>
                          <a:pt x="22" y="118"/>
                          <a:pt x="22" y="118"/>
                        </a:cubicBezTo>
                        <a:cubicBezTo>
                          <a:pt x="10" y="118"/>
                          <a:pt x="0" y="126"/>
                          <a:pt x="0" y="136"/>
                        </a:cubicBezTo>
                        <a:cubicBezTo>
                          <a:pt x="0" y="143"/>
                          <a:pt x="0" y="143"/>
                          <a:pt x="0" y="143"/>
                        </a:cubicBezTo>
                        <a:cubicBezTo>
                          <a:pt x="0" y="153"/>
                          <a:pt x="10" y="161"/>
                          <a:pt x="22" y="161"/>
                        </a:cubicBezTo>
                        <a:cubicBezTo>
                          <a:pt x="143" y="161"/>
                          <a:pt x="143" y="161"/>
                          <a:pt x="143" y="161"/>
                        </a:cubicBezTo>
                        <a:cubicBezTo>
                          <a:pt x="155" y="161"/>
                          <a:pt x="164" y="153"/>
                          <a:pt x="164" y="143"/>
                        </a:cubicBezTo>
                        <a:cubicBezTo>
                          <a:pt x="164" y="136"/>
                          <a:pt x="164" y="136"/>
                          <a:pt x="164" y="136"/>
                        </a:cubicBezTo>
                        <a:cubicBezTo>
                          <a:pt x="164" y="126"/>
                          <a:pt x="155" y="118"/>
                          <a:pt x="143" y="118"/>
                        </a:cubicBezTo>
                        <a:close/>
                        <a:moveTo>
                          <a:pt x="138" y="148"/>
                        </a:moveTo>
                        <a:cubicBezTo>
                          <a:pt x="133" y="148"/>
                          <a:pt x="129" y="144"/>
                          <a:pt x="129" y="139"/>
                        </a:cubicBezTo>
                        <a:cubicBezTo>
                          <a:pt x="129" y="134"/>
                          <a:pt x="133" y="130"/>
                          <a:pt x="138" y="130"/>
                        </a:cubicBezTo>
                        <a:cubicBezTo>
                          <a:pt x="143" y="130"/>
                          <a:pt x="147" y="134"/>
                          <a:pt x="147" y="139"/>
                        </a:cubicBezTo>
                        <a:cubicBezTo>
                          <a:pt x="147" y="144"/>
                          <a:pt x="143" y="148"/>
                          <a:pt x="138" y="148"/>
                        </a:cubicBez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96">
                    <a:extLst>
                      <a:ext uri="{FF2B5EF4-FFF2-40B4-BE49-F238E27FC236}">
                        <a16:creationId xmlns:a16="http://schemas.microsoft.com/office/drawing/2014/main" id="{09A0C690-57E0-4230-801F-4581F8A110D8}"/>
                      </a:ext>
                    </a:extLst>
                  </p:cNvPr>
                  <p:cNvSpPr>
                    <a:spLocks noEditPoints="1"/>
                  </p:cNvSpPr>
                  <p:nvPr/>
                </p:nvSpPr>
                <p:spPr bwMode="auto">
                  <a:xfrm>
                    <a:off x="4260850" y="2695576"/>
                    <a:ext cx="338138" cy="331788"/>
                  </a:xfrm>
                  <a:custGeom>
                    <a:avLst/>
                    <a:gdLst>
                      <a:gd name="T0" fmla="*/ 108 w 121"/>
                      <a:gd name="T1" fmla="*/ 93 h 119"/>
                      <a:gd name="T2" fmla="*/ 95 w 121"/>
                      <a:gd name="T3" fmla="*/ 106 h 119"/>
                      <a:gd name="T4" fmla="*/ 108 w 121"/>
                      <a:gd name="T5" fmla="*/ 119 h 119"/>
                      <a:gd name="T6" fmla="*/ 121 w 121"/>
                      <a:gd name="T7" fmla="*/ 106 h 119"/>
                      <a:gd name="T8" fmla="*/ 108 w 121"/>
                      <a:gd name="T9" fmla="*/ 93 h 119"/>
                      <a:gd name="T10" fmla="*/ 61 w 121"/>
                      <a:gd name="T11" fmla="*/ 93 h 119"/>
                      <a:gd name="T12" fmla="*/ 48 w 121"/>
                      <a:gd name="T13" fmla="*/ 106 h 119"/>
                      <a:gd name="T14" fmla="*/ 61 w 121"/>
                      <a:gd name="T15" fmla="*/ 119 h 119"/>
                      <a:gd name="T16" fmla="*/ 74 w 121"/>
                      <a:gd name="T17" fmla="*/ 106 h 119"/>
                      <a:gd name="T18" fmla="*/ 61 w 121"/>
                      <a:gd name="T19" fmla="*/ 93 h 119"/>
                      <a:gd name="T20" fmla="*/ 13 w 121"/>
                      <a:gd name="T21" fmla="*/ 93 h 119"/>
                      <a:gd name="T22" fmla="*/ 0 w 121"/>
                      <a:gd name="T23" fmla="*/ 106 h 119"/>
                      <a:gd name="T24" fmla="*/ 13 w 121"/>
                      <a:gd name="T25" fmla="*/ 119 h 119"/>
                      <a:gd name="T26" fmla="*/ 26 w 121"/>
                      <a:gd name="T27" fmla="*/ 106 h 119"/>
                      <a:gd name="T28" fmla="*/ 13 w 121"/>
                      <a:gd name="T29" fmla="*/ 93 h 119"/>
                      <a:gd name="T30" fmla="*/ 13 w 121"/>
                      <a:gd name="T31" fmla="*/ 26 h 119"/>
                      <a:gd name="T32" fmla="*/ 26 w 121"/>
                      <a:gd name="T33" fmla="*/ 13 h 119"/>
                      <a:gd name="T34" fmla="*/ 13 w 121"/>
                      <a:gd name="T35" fmla="*/ 0 h 119"/>
                      <a:gd name="T36" fmla="*/ 0 w 121"/>
                      <a:gd name="T37" fmla="*/ 13 h 119"/>
                      <a:gd name="T38" fmla="*/ 13 w 121"/>
                      <a:gd name="T39" fmla="*/ 26 h 119"/>
                      <a:gd name="T40" fmla="*/ 13 w 121"/>
                      <a:gd name="T41" fmla="*/ 73 h 119"/>
                      <a:gd name="T42" fmla="*/ 26 w 121"/>
                      <a:gd name="T43" fmla="*/ 60 h 119"/>
                      <a:gd name="T44" fmla="*/ 13 w 121"/>
                      <a:gd name="T45" fmla="*/ 47 h 119"/>
                      <a:gd name="T46" fmla="*/ 0 w 121"/>
                      <a:gd name="T47" fmla="*/ 60 h 119"/>
                      <a:gd name="T48" fmla="*/ 13 w 121"/>
                      <a:gd name="T4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19">
                        <a:moveTo>
                          <a:pt x="108" y="93"/>
                        </a:moveTo>
                        <a:cubicBezTo>
                          <a:pt x="101" y="93"/>
                          <a:pt x="95" y="99"/>
                          <a:pt x="95" y="106"/>
                        </a:cubicBezTo>
                        <a:cubicBezTo>
                          <a:pt x="95" y="114"/>
                          <a:pt x="101" y="119"/>
                          <a:pt x="108" y="119"/>
                        </a:cubicBezTo>
                        <a:cubicBezTo>
                          <a:pt x="115" y="119"/>
                          <a:pt x="121" y="114"/>
                          <a:pt x="121" y="106"/>
                        </a:cubicBezTo>
                        <a:cubicBezTo>
                          <a:pt x="121" y="99"/>
                          <a:pt x="115" y="93"/>
                          <a:pt x="108" y="93"/>
                        </a:cubicBezTo>
                        <a:close/>
                        <a:moveTo>
                          <a:pt x="61" y="93"/>
                        </a:moveTo>
                        <a:cubicBezTo>
                          <a:pt x="54" y="93"/>
                          <a:pt x="48" y="99"/>
                          <a:pt x="48" y="106"/>
                        </a:cubicBezTo>
                        <a:cubicBezTo>
                          <a:pt x="48" y="114"/>
                          <a:pt x="54" y="119"/>
                          <a:pt x="61" y="119"/>
                        </a:cubicBezTo>
                        <a:cubicBezTo>
                          <a:pt x="68" y="119"/>
                          <a:pt x="74" y="114"/>
                          <a:pt x="74" y="106"/>
                        </a:cubicBezTo>
                        <a:cubicBezTo>
                          <a:pt x="74" y="99"/>
                          <a:pt x="68" y="93"/>
                          <a:pt x="61" y="93"/>
                        </a:cubicBezTo>
                        <a:close/>
                        <a:moveTo>
                          <a:pt x="13" y="93"/>
                        </a:moveTo>
                        <a:cubicBezTo>
                          <a:pt x="6" y="93"/>
                          <a:pt x="0" y="99"/>
                          <a:pt x="0" y="106"/>
                        </a:cubicBezTo>
                        <a:cubicBezTo>
                          <a:pt x="0" y="114"/>
                          <a:pt x="6" y="119"/>
                          <a:pt x="13" y="119"/>
                        </a:cubicBezTo>
                        <a:cubicBezTo>
                          <a:pt x="20" y="119"/>
                          <a:pt x="26" y="114"/>
                          <a:pt x="26" y="106"/>
                        </a:cubicBezTo>
                        <a:cubicBezTo>
                          <a:pt x="26" y="99"/>
                          <a:pt x="20" y="93"/>
                          <a:pt x="13" y="93"/>
                        </a:cubicBezTo>
                        <a:close/>
                        <a:moveTo>
                          <a:pt x="13" y="26"/>
                        </a:moveTo>
                        <a:cubicBezTo>
                          <a:pt x="20" y="26"/>
                          <a:pt x="26" y="20"/>
                          <a:pt x="26" y="13"/>
                        </a:cubicBezTo>
                        <a:cubicBezTo>
                          <a:pt x="26" y="6"/>
                          <a:pt x="20" y="0"/>
                          <a:pt x="13" y="0"/>
                        </a:cubicBezTo>
                        <a:cubicBezTo>
                          <a:pt x="6" y="0"/>
                          <a:pt x="0" y="6"/>
                          <a:pt x="0" y="13"/>
                        </a:cubicBezTo>
                        <a:cubicBezTo>
                          <a:pt x="0" y="20"/>
                          <a:pt x="6" y="26"/>
                          <a:pt x="13" y="26"/>
                        </a:cubicBezTo>
                        <a:close/>
                        <a:moveTo>
                          <a:pt x="13" y="73"/>
                        </a:moveTo>
                        <a:cubicBezTo>
                          <a:pt x="20" y="73"/>
                          <a:pt x="26" y="68"/>
                          <a:pt x="26" y="60"/>
                        </a:cubicBezTo>
                        <a:cubicBezTo>
                          <a:pt x="26" y="53"/>
                          <a:pt x="20" y="47"/>
                          <a:pt x="13" y="47"/>
                        </a:cubicBezTo>
                        <a:cubicBezTo>
                          <a:pt x="6" y="47"/>
                          <a:pt x="0" y="53"/>
                          <a:pt x="0" y="60"/>
                        </a:cubicBezTo>
                        <a:cubicBezTo>
                          <a:pt x="0" y="68"/>
                          <a:pt x="6" y="73"/>
                          <a:pt x="13" y="73"/>
                        </a:cubicBez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97">
                    <a:extLst>
                      <a:ext uri="{FF2B5EF4-FFF2-40B4-BE49-F238E27FC236}">
                        <a16:creationId xmlns:a16="http://schemas.microsoft.com/office/drawing/2014/main" id="{9A56634D-F3F6-413D-9D06-B92497A757C3}"/>
                      </a:ext>
                    </a:extLst>
                  </p:cNvPr>
                  <p:cNvSpPr>
                    <a:spLocks noEditPoints="1"/>
                  </p:cNvSpPr>
                  <p:nvPr/>
                </p:nvSpPr>
                <p:spPr bwMode="auto">
                  <a:xfrm>
                    <a:off x="4657725" y="2598738"/>
                    <a:ext cx="458788" cy="447675"/>
                  </a:xfrm>
                  <a:custGeom>
                    <a:avLst/>
                    <a:gdLst>
                      <a:gd name="T0" fmla="*/ 15 w 165"/>
                      <a:gd name="T1" fmla="*/ 110 h 161"/>
                      <a:gd name="T2" fmla="*/ 151 w 165"/>
                      <a:gd name="T3" fmla="*/ 110 h 161"/>
                      <a:gd name="T4" fmla="*/ 163 w 165"/>
                      <a:gd name="T5" fmla="*/ 98 h 161"/>
                      <a:gd name="T6" fmla="*/ 163 w 165"/>
                      <a:gd name="T7" fmla="*/ 12 h 161"/>
                      <a:gd name="T8" fmla="*/ 151 w 165"/>
                      <a:gd name="T9" fmla="*/ 0 h 161"/>
                      <a:gd name="T10" fmla="*/ 15 w 165"/>
                      <a:gd name="T11" fmla="*/ 0 h 161"/>
                      <a:gd name="T12" fmla="*/ 3 w 165"/>
                      <a:gd name="T13" fmla="*/ 12 h 161"/>
                      <a:gd name="T14" fmla="*/ 3 w 165"/>
                      <a:gd name="T15" fmla="*/ 98 h 161"/>
                      <a:gd name="T16" fmla="*/ 15 w 165"/>
                      <a:gd name="T17" fmla="*/ 110 h 161"/>
                      <a:gd name="T18" fmla="*/ 16 w 165"/>
                      <a:gd name="T19" fmla="*/ 19 h 161"/>
                      <a:gd name="T20" fmla="*/ 22 w 165"/>
                      <a:gd name="T21" fmla="*/ 13 h 161"/>
                      <a:gd name="T22" fmla="*/ 143 w 165"/>
                      <a:gd name="T23" fmla="*/ 13 h 161"/>
                      <a:gd name="T24" fmla="*/ 148 w 165"/>
                      <a:gd name="T25" fmla="*/ 19 h 161"/>
                      <a:gd name="T26" fmla="*/ 148 w 165"/>
                      <a:gd name="T27" fmla="*/ 90 h 161"/>
                      <a:gd name="T28" fmla="*/ 143 w 165"/>
                      <a:gd name="T29" fmla="*/ 95 h 161"/>
                      <a:gd name="T30" fmla="*/ 22 w 165"/>
                      <a:gd name="T31" fmla="*/ 95 h 161"/>
                      <a:gd name="T32" fmla="*/ 16 w 165"/>
                      <a:gd name="T33" fmla="*/ 90 h 161"/>
                      <a:gd name="T34" fmla="*/ 16 w 165"/>
                      <a:gd name="T35" fmla="*/ 19 h 161"/>
                      <a:gd name="T36" fmla="*/ 143 w 165"/>
                      <a:gd name="T37" fmla="*/ 118 h 161"/>
                      <a:gd name="T38" fmla="*/ 22 w 165"/>
                      <a:gd name="T39" fmla="*/ 118 h 161"/>
                      <a:gd name="T40" fmla="*/ 0 w 165"/>
                      <a:gd name="T41" fmla="*/ 136 h 161"/>
                      <a:gd name="T42" fmla="*/ 0 w 165"/>
                      <a:gd name="T43" fmla="*/ 143 h 161"/>
                      <a:gd name="T44" fmla="*/ 22 w 165"/>
                      <a:gd name="T45" fmla="*/ 161 h 161"/>
                      <a:gd name="T46" fmla="*/ 143 w 165"/>
                      <a:gd name="T47" fmla="*/ 161 h 161"/>
                      <a:gd name="T48" fmla="*/ 165 w 165"/>
                      <a:gd name="T49" fmla="*/ 143 h 161"/>
                      <a:gd name="T50" fmla="*/ 165 w 165"/>
                      <a:gd name="T51" fmla="*/ 136 h 161"/>
                      <a:gd name="T52" fmla="*/ 143 w 165"/>
                      <a:gd name="T53" fmla="*/ 118 h 161"/>
                      <a:gd name="T54" fmla="*/ 138 w 165"/>
                      <a:gd name="T55" fmla="*/ 148 h 161"/>
                      <a:gd name="T56" fmla="*/ 130 w 165"/>
                      <a:gd name="T57" fmla="*/ 139 h 161"/>
                      <a:gd name="T58" fmla="*/ 138 w 165"/>
                      <a:gd name="T59" fmla="*/ 130 h 161"/>
                      <a:gd name="T60" fmla="*/ 147 w 165"/>
                      <a:gd name="T61" fmla="*/ 139 h 161"/>
                      <a:gd name="T62" fmla="*/ 138 w 165"/>
                      <a:gd name="T63" fmla="*/ 14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61">
                        <a:moveTo>
                          <a:pt x="15" y="110"/>
                        </a:moveTo>
                        <a:cubicBezTo>
                          <a:pt x="151" y="110"/>
                          <a:pt x="151" y="110"/>
                          <a:pt x="151" y="110"/>
                        </a:cubicBezTo>
                        <a:cubicBezTo>
                          <a:pt x="157" y="110"/>
                          <a:pt x="163" y="104"/>
                          <a:pt x="163" y="98"/>
                        </a:cubicBezTo>
                        <a:cubicBezTo>
                          <a:pt x="163" y="12"/>
                          <a:pt x="163" y="12"/>
                          <a:pt x="163" y="12"/>
                        </a:cubicBezTo>
                        <a:cubicBezTo>
                          <a:pt x="163" y="6"/>
                          <a:pt x="157" y="0"/>
                          <a:pt x="151" y="0"/>
                        </a:cubicBezTo>
                        <a:cubicBezTo>
                          <a:pt x="15" y="0"/>
                          <a:pt x="15" y="0"/>
                          <a:pt x="15" y="0"/>
                        </a:cubicBezTo>
                        <a:cubicBezTo>
                          <a:pt x="8" y="0"/>
                          <a:pt x="3" y="6"/>
                          <a:pt x="3" y="12"/>
                        </a:cubicBezTo>
                        <a:cubicBezTo>
                          <a:pt x="3" y="98"/>
                          <a:pt x="3" y="98"/>
                          <a:pt x="3" y="98"/>
                        </a:cubicBezTo>
                        <a:cubicBezTo>
                          <a:pt x="3" y="104"/>
                          <a:pt x="8" y="110"/>
                          <a:pt x="15" y="110"/>
                        </a:cubicBezTo>
                        <a:close/>
                        <a:moveTo>
                          <a:pt x="16" y="19"/>
                        </a:moveTo>
                        <a:cubicBezTo>
                          <a:pt x="16" y="16"/>
                          <a:pt x="19" y="13"/>
                          <a:pt x="22" y="13"/>
                        </a:cubicBezTo>
                        <a:cubicBezTo>
                          <a:pt x="143" y="13"/>
                          <a:pt x="143" y="13"/>
                          <a:pt x="143" y="13"/>
                        </a:cubicBezTo>
                        <a:cubicBezTo>
                          <a:pt x="145" y="13"/>
                          <a:pt x="148" y="16"/>
                          <a:pt x="148" y="19"/>
                        </a:cubicBezTo>
                        <a:cubicBezTo>
                          <a:pt x="148" y="90"/>
                          <a:pt x="148" y="90"/>
                          <a:pt x="148" y="90"/>
                        </a:cubicBezTo>
                        <a:cubicBezTo>
                          <a:pt x="148" y="93"/>
                          <a:pt x="145" y="95"/>
                          <a:pt x="143" y="95"/>
                        </a:cubicBezTo>
                        <a:cubicBezTo>
                          <a:pt x="22" y="95"/>
                          <a:pt x="22" y="95"/>
                          <a:pt x="22" y="95"/>
                        </a:cubicBezTo>
                        <a:cubicBezTo>
                          <a:pt x="19" y="95"/>
                          <a:pt x="16" y="93"/>
                          <a:pt x="16" y="90"/>
                        </a:cubicBezTo>
                        <a:lnTo>
                          <a:pt x="16" y="19"/>
                        </a:lnTo>
                        <a:close/>
                        <a:moveTo>
                          <a:pt x="143" y="118"/>
                        </a:moveTo>
                        <a:cubicBezTo>
                          <a:pt x="22" y="118"/>
                          <a:pt x="22" y="118"/>
                          <a:pt x="22" y="118"/>
                        </a:cubicBezTo>
                        <a:cubicBezTo>
                          <a:pt x="10" y="118"/>
                          <a:pt x="0" y="126"/>
                          <a:pt x="0" y="136"/>
                        </a:cubicBezTo>
                        <a:cubicBezTo>
                          <a:pt x="0" y="143"/>
                          <a:pt x="0" y="143"/>
                          <a:pt x="0" y="143"/>
                        </a:cubicBezTo>
                        <a:cubicBezTo>
                          <a:pt x="0" y="153"/>
                          <a:pt x="10" y="161"/>
                          <a:pt x="22" y="161"/>
                        </a:cubicBezTo>
                        <a:cubicBezTo>
                          <a:pt x="143" y="161"/>
                          <a:pt x="143" y="161"/>
                          <a:pt x="143" y="161"/>
                        </a:cubicBezTo>
                        <a:cubicBezTo>
                          <a:pt x="155" y="161"/>
                          <a:pt x="165" y="153"/>
                          <a:pt x="165" y="143"/>
                        </a:cubicBezTo>
                        <a:cubicBezTo>
                          <a:pt x="165" y="136"/>
                          <a:pt x="165" y="136"/>
                          <a:pt x="165" y="136"/>
                        </a:cubicBezTo>
                        <a:cubicBezTo>
                          <a:pt x="165" y="126"/>
                          <a:pt x="155" y="118"/>
                          <a:pt x="143" y="118"/>
                        </a:cubicBezTo>
                        <a:close/>
                        <a:moveTo>
                          <a:pt x="138" y="148"/>
                        </a:moveTo>
                        <a:cubicBezTo>
                          <a:pt x="133" y="148"/>
                          <a:pt x="130" y="144"/>
                          <a:pt x="130" y="139"/>
                        </a:cubicBezTo>
                        <a:cubicBezTo>
                          <a:pt x="130" y="134"/>
                          <a:pt x="133" y="130"/>
                          <a:pt x="138" y="130"/>
                        </a:cubicBezTo>
                        <a:cubicBezTo>
                          <a:pt x="143" y="130"/>
                          <a:pt x="147" y="134"/>
                          <a:pt x="147" y="139"/>
                        </a:cubicBezTo>
                        <a:cubicBezTo>
                          <a:pt x="147" y="144"/>
                          <a:pt x="143" y="148"/>
                          <a:pt x="138" y="148"/>
                        </a:cubicBez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grpSp>
          <p:nvGrpSpPr>
            <p:cNvPr id="20" name="Group 19">
              <a:extLst>
                <a:ext uri="{FF2B5EF4-FFF2-40B4-BE49-F238E27FC236}">
                  <a16:creationId xmlns:a16="http://schemas.microsoft.com/office/drawing/2014/main" id="{EE56350F-A08B-4CB9-A755-388A73D0722E}"/>
                </a:ext>
              </a:extLst>
            </p:cNvPr>
            <p:cNvGrpSpPr/>
            <p:nvPr/>
          </p:nvGrpSpPr>
          <p:grpSpPr>
            <a:xfrm>
              <a:off x="6277382" y="5387970"/>
              <a:ext cx="5774027" cy="914400"/>
              <a:chOff x="6277382" y="5406690"/>
              <a:chExt cx="5774027" cy="914400"/>
            </a:xfrm>
          </p:grpSpPr>
          <p:sp>
            <p:nvSpPr>
              <p:cNvPr id="59" name="Rectangle 58">
                <a:extLst>
                  <a:ext uri="{FF2B5EF4-FFF2-40B4-BE49-F238E27FC236}">
                    <a16:creationId xmlns:a16="http://schemas.microsoft.com/office/drawing/2014/main" id="{7CC4E5DA-FBD9-452F-B5AD-0D6050A1D460}"/>
                  </a:ext>
                </a:extLst>
              </p:cNvPr>
              <p:cNvSpPr/>
              <p:nvPr/>
            </p:nvSpPr>
            <p:spPr>
              <a:xfrm>
                <a:off x="7205089" y="5406690"/>
                <a:ext cx="4846320" cy="914400"/>
              </a:xfrm>
              <a:prstGeom prst="rect">
                <a:avLst/>
              </a:prstGeom>
            </p:spPr>
            <p:txBody>
              <a:bodyPr wrap="square">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Open Sans" panose="020B0606030504020204" pitchFamily="34" charset="0"/>
                    <a:cs typeface="Calibri" panose="020F0502020204030204" pitchFamily="34" charset="0"/>
                  </a:rPr>
                  <a:t>Manage financial data for Medicaid and related programs operated by OMES, enabling greater transparency and accountability</a:t>
                </a:r>
              </a:p>
            </p:txBody>
          </p:sp>
          <p:cxnSp>
            <p:nvCxnSpPr>
              <p:cNvPr id="61" name="Straight Connector 60">
                <a:extLst>
                  <a:ext uri="{FF2B5EF4-FFF2-40B4-BE49-F238E27FC236}">
                    <a16:creationId xmlns:a16="http://schemas.microsoft.com/office/drawing/2014/main" id="{C26D4D97-947D-421E-8621-C5D2F6C7404B}"/>
                  </a:ext>
                </a:extLst>
              </p:cNvPr>
              <p:cNvCxnSpPr/>
              <p:nvPr/>
            </p:nvCxnSpPr>
            <p:spPr>
              <a:xfrm>
                <a:off x="7032926" y="5496625"/>
                <a:ext cx="0" cy="73453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E423B309-FCA8-4A3C-8BAB-DF4D70A5B9AE}"/>
                  </a:ext>
                </a:extLst>
              </p:cNvPr>
              <p:cNvGrpSpPr/>
              <p:nvPr/>
            </p:nvGrpSpPr>
            <p:grpSpPr>
              <a:xfrm>
                <a:off x="6277382" y="5602746"/>
                <a:ext cx="522288" cy="522288"/>
                <a:chOff x="6277382" y="5485847"/>
                <a:chExt cx="522288" cy="522288"/>
              </a:xfrm>
            </p:grpSpPr>
            <p:sp>
              <p:nvSpPr>
                <p:cNvPr id="62" name="Freeform 28">
                  <a:extLst>
                    <a:ext uri="{FF2B5EF4-FFF2-40B4-BE49-F238E27FC236}">
                      <a16:creationId xmlns:a16="http://schemas.microsoft.com/office/drawing/2014/main" id="{329D54D0-90E4-4DE1-A6D2-A952A1FE7771}"/>
                    </a:ext>
                  </a:extLst>
                </p:cNvPr>
                <p:cNvSpPr>
                  <a:spLocks noEditPoints="1"/>
                </p:cNvSpPr>
                <p:nvPr/>
              </p:nvSpPr>
              <p:spPr bwMode="auto">
                <a:xfrm>
                  <a:off x="6277382" y="5485847"/>
                  <a:ext cx="522288" cy="522288"/>
                </a:xfrm>
                <a:custGeom>
                  <a:avLst/>
                  <a:gdLst>
                    <a:gd name="T0" fmla="*/ 312 w 659"/>
                    <a:gd name="T1" fmla="*/ 657 h 657"/>
                    <a:gd name="T2" fmla="*/ 262 w 659"/>
                    <a:gd name="T3" fmla="*/ 652 h 657"/>
                    <a:gd name="T4" fmla="*/ 202 w 659"/>
                    <a:gd name="T5" fmla="*/ 632 h 657"/>
                    <a:gd name="T6" fmla="*/ 120 w 659"/>
                    <a:gd name="T7" fmla="*/ 583 h 657"/>
                    <a:gd name="T8" fmla="*/ 57 w 659"/>
                    <a:gd name="T9" fmla="*/ 512 h 657"/>
                    <a:gd name="T10" fmla="*/ 15 w 659"/>
                    <a:gd name="T11" fmla="*/ 426 h 657"/>
                    <a:gd name="T12" fmla="*/ 4 w 659"/>
                    <a:gd name="T13" fmla="*/ 379 h 657"/>
                    <a:gd name="T14" fmla="*/ 0 w 659"/>
                    <a:gd name="T15" fmla="*/ 329 h 657"/>
                    <a:gd name="T16" fmla="*/ 2 w 659"/>
                    <a:gd name="T17" fmla="*/ 296 h 657"/>
                    <a:gd name="T18" fmla="*/ 11 w 659"/>
                    <a:gd name="T19" fmla="*/ 247 h 657"/>
                    <a:gd name="T20" fmla="*/ 41 w 659"/>
                    <a:gd name="T21" fmla="*/ 172 h 657"/>
                    <a:gd name="T22" fmla="*/ 97 w 659"/>
                    <a:gd name="T23" fmla="*/ 97 h 657"/>
                    <a:gd name="T24" fmla="*/ 172 w 659"/>
                    <a:gd name="T25" fmla="*/ 40 h 657"/>
                    <a:gd name="T26" fmla="*/ 248 w 659"/>
                    <a:gd name="T27" fmla="*/ 11 h 657"/>
                    <a:gd name="T28" fmla="*/ 296 w 659"/>
                    <a:gd name="T29" fmla="*/ 1 h 657"/>
                    <a:gd name="T30" fmla="*/ 330 w 659"/>
                    <a:gd name="T31" fmla="*/ 0 h 657"/>
                    <a:gd name="T32" fmla="*/ 379 w 659"/>
                    <a:gd name="T33" fmla="*/ 4 h 657"/>
                    <a:gd name="T34" fmla="*/ 426 w 659"/>
                    <a:gd name="T35" fmla="*/ 15 h 657"/>
                    <a:gd name="T36" fmla="*/ 514 w 659"/>
                    <a:gd name="T37" fmla="*/ 56 h 657"/>
                    <a:gd name="T38" fmla="*/ 584 w 659"/>
                    <a:gd name="T39" fmla="*/ 120 h 657"/>
                    <a:gd name="T40" fmla="*/ 632 w 659"/>
                    <a:gd name="T41" fmla="*/ 202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8 h 657"/>
                    <a:gd name="T54" fmla="*/ 514 w 659"/>
                    <a:gd name="T55" fmla="*/ 602 h 657"/>
                    <a:gd name="T56" fmla="*/ 426 w 659"/>
                    <a:gd name="T57" fmla="*/ 642 h 657"/>
                    <a:gd name="T58" fmla="*/ 379 w 659"/>
                    <a:gd name="T59" fmla="*/ 654 h 657"/>
                    <a:gd name="T60" fmla="*/ 330 w 659"/>
                    <a:gd name="T61" fmla="*/ 657 h 657"/>
                    <a:gd name="T62" fmla="*/ 330 w 659"/>
                    <a:gd name="T63" fmla="*/ 38 h 657"/>
                    <a:gd name="T64" fmla="*/ 242 w 659"/>
                    <a:gd name="T65" fmla="*/ 51 h 657"/>
                    <a:gd name="T66" fmla="*/ 167 w 659"/>
                    <a:gd name="T67" fmla="*/ 87 h 657"/>
                    <a:gd name="T68" fmla="*/ 105 w 659"/>
                    <a:gd name="T69" fmla="*/ 144 h 657"/>
                    <a:gd name="T70" fmla="*/ 61 w 659"/>
                    <a:gd name="T71" fmla="*/ 215 h 657"/>
                    <a:gd name="T72" fmla="*/ 39 w 659"/>
                    <a:gd name="T73" fmla="*/ 300 h 657"/>
                    <a:gd name="T74" fmla="*/ 39 w 659"/>
                    <a:gd name="T75" fmla="*/ 359 h 657"/>
                    <a:gd name="T76" fmla="*/ 61 w 659"/>
                    <a:gd name="T77" fmla="*/ 442 h 657"/>
                    <a:gd name="T78" fmla="*/ 105 w 659"/>
                    <a:gd name="T79" fmla="*/ 515 h 657"/>
                    <a:gd name="T80" fmla="*/ 167 w 659"/>
                    <a:gd name="T81" fmla="*/ 570 h 657"/>
                    <a:gd name="T82" fmla="*/ 242 w 659"/>
                    <a:gd name="T83" fmla="*/ 607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5 w 659"/>
                    <a:gd name="T95" fmla="*/ 387 h 657"/>
                    <a:gd name="T96" fmla="*/ 621 w 659"/>
                    <a:gd name="T97" fmla="*/ 329 h 657"/>
                    <a:gd name="T98" fmla="*/ 608 w 659"/>
                    <a:gd name="T99" fmla="*/ 242 h 657"/>
                    <a:gd name="T100" fmla="*/ 570 w 659"/>
                    <a:gd name="T101" fmla="*/ 167 h 657"/>
                    <a:gd name="T102" fmla="*/ 515 w 659"/>
                    <a:gd name="T103" fmla="*/ 105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p:txBody>
            </p:sp>
            <p:grpSp>
              <p:nvGrpSpPr>
                <p:cNvPr id="91" name="Group 90">
                  <a:extLst>
                    <a:ext uri="{FF2B5EF4-FFF2-40B4-BE49-F238E27FC236}">
                      <a16:creationId xmlns:a16="http://schemas.microsoft.com/office/drawing/2014/main" id="{C85F2219-3506-4B8E-B031-6B101FB8006F}"/>
                    </a:ext>
                  </a:extLst>
                </p:cNvPr>
                <p:cNvGrpSpPr/>
                <p:nvPr/>
              </p:nvGrpSpPr>
              <p:grpSpPr>
                <a:xfrm>
                  <a:off x="6381664" y="5613124"/>
                  <a:ext cx="317849" cy="289736"/>
                  <a:chOff x="2178050" y="2190750"/>
                  <a:chExt cx="1282700" cy="1065213"/>
                </a:xfrm>
                <a:solidFill>
                  <a:schemeClr val="tx1"/>
                </a:solidFill>
              </p:grpSpPr>
              <p:sp>
                <p:nvSpPr>
                  <p:cNvPr id="92" name="Rectangle 81">
                    <a:extLst>
                      <a:ext uri="{FF2B5EF4-FFF2-40B4-BE49-F238E27FC236}">
                        <a16:creationId xmlns:a16="http://schemas.microsoft.com/office/drawing/2014/main" id="{F9DF8BF5-D988-4379-8E09-605BC46FDFD9}"/>
                      </a:ext>
                    </a:extLst>
                  </p:cNvPr>
                  <p:cNvSpPr>
                    <a:spLocks noChangeArrowheads="1"/>
                  </p:cNvSpPr>
                  <p:nvPr/>
                </p:nvSpPr>
                <p:spPr bwMode="auto">
                  <a:xfrm>
                    <a:off x="2651125" y="3138488"/>
                    <a:ext cx="336550" cy="71438"/>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82">
                    <a:extLst>
                      <a:ext uri="{FF2B5EF4-FFF2-40B4-BE49-F238E27FC236}">
                        <a16:creationId xmlns:a16="http://schemas.microsoft.com/office/drawing/2014/main" id="{9A93BC0F-F070-418A-9C3E-FB252EE9100E}"/>
                      </a:ext>
                    </a:extLst>
                  </p:cNvPr>
                  <p:cNvSpPr>
                    <a:spLocks noEditPoints="1"/>
                  </p:cNvSpPr>
                  <p:nvPr/>
                </p:nvSpPr>
                <p:spPr bwMode="auto">
                  <a:xfrm>
                    <a:off x="2178050" y="2190750"/>
                    <a:ext cx="1282700" cy="930275"/>
                  </a:xfrm>
                  <a:custGeom>
                    <a:avLst/>
                    <a:gdLst>
                      <a:gd name="T0" fmla="*/ 334 w 342"/>
                      <a:gd name="T1" fmla="*/ 0 h 248"/>
                      <a:gd name="T2" fmla="*/ 9 w 342"/>
                      <a:gd name="T3" fmla="*/ 0 h 248"/>
                      <a:gd name="T4" fmla="*/ 0 w 342"/>
                      <a:gd name="T5" fmla="*/ 8 h 248"/>
                      <a:gd name="T6" fmla="*/ 0 w 342"/>
                      <a:gd name="T7" fmla="*/ 239 h 248"/>
                      <a:gd name="T8" fmla="*/ 9 w 342"/>
                      <a:gd name="T9" fmla="*/ 248 h 248"/>
                      <a:gd name="T10" fmla="*/ 334 w 342"/>
                      <a:gd name="T11" fmla="*/ 248 h 248"/>
                      <a:gd name="T12" fmla="*/ 342 w 342"/>
                      <a:gd name="T13" fmla="*/ 239 h 248"/>
                      <a:gd name="T14" fmla="*/ 342 w 342"/>
                      <a:gd name="T15" fmla="*/ 8 h 248"/>
                      <a:gd name="T16" fmla="*/ 334 w 342"/>
                      <a:gd name="T17" fmla="*/ 0 h 248"/>
                      <a:gd name="T18" fmla="*/ 321 w 342"/>
                      <a:gd name="T19" fmla="*/ 194 h 248"/>
                      <a:gd name="T20" fmla="*/ 21 w 342"/>
                      <a:gd name="T21" fmla="*/ 194 h 248"/>
                      <a:gd name="T22" fmla="*/ 21 w 342"/>
                      <a:gd name="T23" fmla="*/ 20 h 248"/>
                      <a:gd name="T24" fmla="*/ 321 w 342"/>
                      <a:gd name="T25" fmla="*/ 20 h 248"/>
                      <a:gd name="T26" fmla="*/ 321 w 342"/>
                      <a:gd name="T27" fmla="*/ 19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248">
                        <a:moveTo>
                          <a:pt x="334" y="0"/>
                        </a:moveTo>
                        <a:cubicBezTo>
                          <a:pt x="9" y="0"/>
                          <a:pt x="9" y="0"/>
                          <a:pt x="9" y="0"/>
                        </a:cubicBezTo>
                        <a:cubicBezTo>
                          <a:pt x="4" y="0"/>
                          <a:pt x="0" y="4"/>
                          <a:pt x="0" y="8"/>
                        </a:cubicBezTo>
                        <a:cubicBezTo>
                          <a:pt x="0" y="239"/>
                          <a:pt x="0" y="239"/>
                          <a:pt x="0" y="239"/>
                        </a:cubicBezTo>
                        <a:cubicBezTo>
                          <a:pt x="0" y="244"/>
                          <a:pt x="4" y="248"/>
                          <a:pt x="9" y="248"/>
                        </a:cubicBezTo>
                        <a:cubicBezTo>
                          <a:pt x="334" y="248"/>
                          <a:pt x="334" y="248"/>
                          <a:pt x="334" y="248"/>
                        </a:cubicBezTo>
                        <a:cubicBezTo>
                          <a:pt x="338" y="248"/>
                          <a:pt x="342" y="244"/>
                          <a:pt x="342" y="239"/>
                        </a:cubicBezTo>
                        <a:cubicBezTo>
                          <a:pt x="342" y="8"/>
                          <a:pt x="342" y="8"/>
                          <a:pt x="342" y="8"/>
                        </a:cubicBezTo>
                        <a:cubicBezTo>
                          <a:pt x="342" y="4"/>
                          <a:pt x="338" y="0"/>
                          <a:pt x="334" y="0"/>
                        </a:cubicBezTo>
                        <a:close/>
                        <a:moveTo>
                          <a:pt x="321" y="194"/>
                        </a:moveTo>
                        <a:cubicBezTo>
                          <a:pt x="21" y="194"/>
                          <a:pt x="21" y="194"/>
                          <a:pt x="21" y="194"/>
                        </a:cubicBezTo>
                        <a:cubicBezTo>
                          <a:pt x="21" y="20"/>
                          <a:pt x="21" y="20"/>
                          <a:pt x="21" y="20"/>
                        </a:cubicBezTo>
                        <a:cubicBezTo>
                          <a:pt x="321" y="20"/>
                          <a:pt x="321" y="20"/>
                          <a:pt x="321" y="20"/>
                        </a:cubicBezTo>
                        <a:lnTo>
                          <a:pt x="321" y="19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83">
                    <a:extLst>
                      <a:ext uri="{FF2B5EF4-FFF2-40B4-BE49-F238E27FC236}">
                        <a16:creationId xmlns:a16="http://schemas.microsoft.com/office/drawing/2014/main" id="{91AC7FE8-34A6-4F04-9BEC-7E0456CBE9E1}"/>
                      </a:ext>
                    </a:extLst>
                  </p:cNvPr>
                  <p:cNvSpPr>
                    <a:spLocks/>
                  </p:cNvSpPr>
                  <p:nvPr/>
                </p:nvSpPr>
                <p:spPr bwMode="auto">
                  <a:xfrm>
                    <a:off x="2546350" y="3225800"/>
                    <a:ext cx="546100" cy="30163"/>
                  </a:xfrm>
                  <a:custGeom>
                    <a:avLst/>
                    <a:gdLst>
                      <a:gd name="T0" fmla="*/ 140 w 146"/>
                      <a:gd name="T1" fmla="*/ 0 h 8"/>
                      <a:gd name="T2" fmla="*/ 6 w 146"/>
                      <a:gd name="T3" fmla="*/ 0 h 8"/>
                      <a:gd name="T4" fmla="*/ 0 w 146"/>
                      <a:gd name="T5" fmla="*/ 6 h 8"/>
                      <a:gd name="T6" fmla="*/ 0 w 146"/>
                      <a:gd name="T7" fmla="*/ 8 h 8"/>
                      <a:gd name="T8" fmla="*/ 146 w 146"/>
                      <a:gd name="T9" fmla="*/ 8 h 8"/>
                      <a:gd name="T10" fmla="*/ 146 w 146"/>
                      <a:gd name="T11" fmla="*/ 6 h 8"/>
                      <a:gd name="T12" fmla="*/ 140 w 14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46" h="8">
                        <a:moveTo>
                          <a:pt x="140" y="0"/>
                        </a:moveTo>
                        <a:cubicBezTo>
                          <a:pt x="6" y="0"/>
                          <a:pt x="6" y="0"/>
                          <a:pt x="6" y="0"/>
                        </a:cubicBezTo>
                        <a:cubicBezTo>
                          <a:pt x="3" y="0"/>
                          <a:pt x="0" y="3"/>
                          <a:pt x="0" y="6"/>
                        </a:cubicBezTo>
                        <a:cubicBezTo>
                          <a:pt x="0" y="8"/>
                          <a:pt x="0" y="8"/>
                          <a:pt x="0" y="8"/>
                        </a:cubicBezTo>
                        <a:cubicBezTo>
                          <a:pt x="146" y="8"/>
                          <a:pt x="146" y="8"/>
                          <a:pt x="146" y="8"/>
                        </a:cubicBezTo>
                        <a:cubicBezTo>
                          <a:pt x="146" y="6"/>
                          <a:pt x="146" y="6"/>
                          <a:pt x="146" y="6"/>
                        </a:cubicBezTo>
                        <a:cubicBezTo>
                          <a:pt x="146" y="3"/>
                          <a:pt x="143" y="0"/>
                          <a:pt x="140"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Oval 84">
                    <a:extLst>
                      <a:ext uri="{FF2B5EF4-FFF2-40B4-BE49-F238E27FC236}">
                        <a16:creationId xmlns:a16="http://schemas.microsoft.com/office/drawing/2014/main" id="{78BA5E5F-C4C2-4E0D-B4DD-84080BC5C2BE}"/>
                      </a:ext>
                    </a:extLst>
                  </p:cNvPr>
                  <p:cNvSpPr>
                    <a:spLocks noChangeArrowheads="1"/>
                  </p:cNvSpPr>
                  <p:nvPr/>
                </p:nvSpPr>
                <p:spPr bwMode="auto">
                  <a:xfrm>
                    <a:off x="2293938" y="2722563"/>
                    <a:ext cx="146050" cy="146050"/>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Oval 85">
                    <a:extLst>
                      <a:ext uri="{FF2B5EF4-FFF2-40B4-BE49-F238E27FC236}">
                        <a16:creationId xmlns:a16="http://schemas.microsoft.com/office/drawing/2014/main" id="{E7FC4629-D5D1-4103-915B-8D695D186E1C}"/>
                      </a:ext>
                    </a:extLst>
                  </p:cNvPr>
                  <p:cNvSpPr>
                    <a:spLocks noChangeArrowheads="1"/>
                  </p:cNvSpPr>
                  <p:nvPr/>
                </p:nvSpPr>
                <p:spPr bwMode="auto">
                  <a:xfrm>
                    <a:off x="2481263" y="2595563"/>
                    <a:ext cx="147638" cy="149225"/>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Oval 86">
                    <a:extLst>
                      <a:ext uri="{FF2B5EF4-FFF2-40B4-BE49-F238E27FC236}">
                        <a16:creationId xmlns:a16="http://schemas.microsoft.com/office/drawing/2014/main" id="{F3142FFD-A2DD-4936-9CF2-72D7423EABCE}"/>
                      </a:ext>
                    </a:extLst>
                  </p:cNvPr>
                  <p:cNvSpPr>
                    <a:spLocks noChangeArrowheads="1"/>
                  </p:cNvSpPr>
                  <p:nvPr/>
                </p:nvSpPr>
                <p:spPr bwMode="auto">
                  <a:xfrm>
                    <a:off x="2692400" y="2655888"/>
                    <a:ext cx="146050" cy="149225"/>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Oval 87">
                    <a:extLst>
                      <a:ext uri="{FF2B5EF4-FFF2-40B4-BE49-F238E27FC236}">
                        <a16:creationId xmlns:a16="http://schemas.microsoft.com/office/drawing/2014/main" id="{7D5995B4-0310-434F-A0C7-9279C5551AC1}"/>
                      </a:ext>
                    </a:extLst>
                  </p:cNvPr>
                  <p:cNvSpPr>
                    <a:spLocks noChangeArrowheads="1"/>
                  </p:cNvSpPr>
                  <p:nvPr/>
                </p:nvSpPr>
                <p:spPr bwMode="auto">
                  <a:xfrm>
                    <a:off x="2857500" y="2463800"/>
                    <a:ext cx="146050" cy="146050"/>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Oval 88">
                    <a:extLst>
                      <a:ext uri="{FF2B5EF4-FFF2-40B4-BE49-F238E27FC236}">
                        <a16:creationId xmlns:a16="http://schemas.microsoft.com/office/drawing/2014/main" id="{7EC9036F-A55B-4DC1-8E8C-87AF067F9C3A}"/>
                      </a:ext>
                    </a:extLst>
                  </p:cNvPr>
                  <p:cNvSpPr>
                    <a:spLocks noChangeArrowheads="1"/>
                  </p:cNvSpPr>
                  <p:nvPr/>
                </p:nvSpPr>
                <p:spPr bwMode="auto">
                  <a:xfrm>
                    <a:off x="3017838" y="2584450"/>
                    <a:ext cx="146050" cy="146050"/>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Oval 89">
                    <a:extLst>
                      <a:ext uri="{FF2B5EF4-FFF2-40B4-BE49-F238E27FC236}">
                        <a16:creationId xmlns:a16="http://schemas.microsoft.com/office/drawing/2014/main" id="{AC6416D6-70F3-42BA-B69F-77D2DAFD67FF}"/>
                      </a:ext>
                    </a:extLst>
                  </p:cNvPr>
                  <p:cNvSpPr>
                    <a:spLocks noChangeArrowheads="1"/>
                  </p:cNvSpPr>
                  <p:nvPr/>
                </p:nvSpPr>
                <p:spPr bwMode="auto">
                  <a:xfrm>
                    <a:off x="3187700" y="2339975"/>
                    <a:ext cx="149225" cy="147638"/>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90">
                    <a:extLst>
                      <a:ext uri="{FF2B5EF4-FFF2-40B4-BE49-F238E27FC236}">
                        <a16:creationId xmlns:a16="http://schemas.microsoft.com/office/drawing/2014/main" id="{E88A056E-13D9-478B-918B-057B94C20BBF}"/>
                      </a:ext>
                    </a:extLst>
                  </p:cNvPr>
                  <p:cNvSpPr>
                    <a:spLocks/>
                  </p:cNvSpPr>
                  <p:nvPr/>
                </p:nvSpPr>
                <p:spPr bwMode="auto">
                  <a:xfrm>
                    <a:off x="2335213" y="2381250"/>
                    <a:ext cx="957263" cy="439738"/>
                  </a:xfrm>
                  <a:custGeom>
                    <a:avLst/>
                    <a:gdLst>
                      <a:gd name="T0" fmla="*/ 8 w 255"/>
                      <a:gd name="T1" fmla="*/ 117 h 117"/>
                      <a:gd name="T2" fmla="*/ 2 w 255"/>
                      <a:gd name="T3" fmla="*/ 114 h 117"/>
                      <a:gd name="T4" fmla="*/ 4 w 255"/>
                      <a:gd name="T5" fmla="*/ 104 h 117"/>
                      <a:gd name="T6" fmla="*/ 57 w 255"/>
                      <a:gd name="T7" fmla="*/ 69 h 117"/>
                      <a:gd name="T8" fmla="*/ 112 w 255"/>
                      <a:gd name="T9" fmla="*/ 85 h 117"/>
                      <a:gd name="T10" fmla="*/ 158 w 255"/>
                      <a:gd name="T11" fmla="*/ 32 h 117"/>
                      <a:gd name="T12" fmla="*/ 200 w 255"/>
                      <a:gd name="T13" fmla="*/ 63 h 117"/>
                      <a:gd name="T14" fmla="*/ 241 w 255"/>
                      <a:gd name="T15" fmla="*/ 4 h 117"/>
                      <a:gd name="T16" fmla="*/ 251 w 255"/>
                      <a:gd name="T17" fmla="*/ 3 h 117"/>
                      <a:gd name="T18" fmla="*/ 253 w 255"/>
                      <a:gd name="T19" fmla="*/ 13 h 117"/>
                      <a:gd name="T20" fmla="*/ 203 w 255"/>
                      <a:gd name="T21" fmla="*/ 84 h 117"/>
                      <a:gd name="T22" fmla="*/ 160 w 255"/>
                      <a:gd name="T23" fmla="*/ 52 h 117"/>
                      <a:gd name="T24" fmla="*/ 117 w 255"/>
                      <a:gd name="T25" fmla="*/ 101 h 117"/>
                      <a:gd name="T26" fmla="*/ 60 w 255"/>
                      <a:gd name="T27" fmla="*/ 85 h 117"/>
                      <a:gd name="T28" fmla="*/ 12 w 255"/>
                      <a:gd name="T29" fmla="*/ 116 h 117"/>
                      <a:gd name="T30" fmla="*/ 8 w 255"/>
                      <a:gd name="T3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5" h="117">
                        <a:moveTo>
                          <a:pt x="8" y="117"/>
                        </a:moveTo>
                        <a:cubicBezTo>
                          <a:pt x="6" y="117"/>
                          <a:pt x="4" y="116"/>
                          <a:pt x="2" y="114"/>
                        </a:cubicBezTo>
                        <a:cubicBezTo>
                          <a:pt x="0" y="111"/>
                          <a:pt x="1" y="106"/>
                          <a:pt x="4" y="104"/>
                        </a:cubicBezTo>
                        <a:cubicBezTo>
                          <a:pt x="57" y="69"/>
                          <a:pt x="57" y="69"/>
                          <a:pt x="57" y="69"/>
                        </a:cubicBezTo>
                        <a:cubicBezTo>
                          <a:pt x="112" y="85"/>
                          <a:pt x="112" y="85"/>
                          <a:pt x="112" y="85"/>
                        </a:cubicBezTo>
                        <a:cubicBezTo>
                          <a:pt x="158" y="32"/>
                          <a:pt x="158" y="32"/>
                          <a:pt x="158" y="32"/>
                        </a:cubicBezTo>
                        <a:cubicBezTo>
                          <a:pt x="200" y="63"/>
                          <a:pt x="200" y="63"/>
                          <a:pt x="200" y="63"/>
                        </a:cubicBezTo>
                        <a:cubicBezTo>
                          <a:pt x="241" y="4"/>
                          <a:pt x="241" y="4"/>
                          <a:pt x="241" y="4"/>
                        </a:cubicBezTo>
                        <a:cubicBezTo>
                          <a:pt x="243" y="1"/>
                          <a:pt x="248" y="0"/>
                          <a:pt x="251" y="3"/>
                        </a:cubicBezTo>
                        <a:cubicBezTo>
                          <a:pt x="255" y="5"/>
                          <a:pt x="255" y="9"/>
                          <a:pt x="253" y="13"/>
                        </a:cubicBezTo>
                        <a:cubicBezTo>
                          <a:pt x="203" y="84"/>
                          <a:pt x="203" y="84"/>
                          <a:pt x="203" y="84"/>
                        </a:cubicBezTo>
                        <a:cubicBezTo>
                          <a:pt x="160" y="52"/>
                          <a:pt x="160" y="52"/>
                          <a:pt x="160" y="52"/>
                        </a:cubicBezTo>
                        <a:cubicBezTo>
                          <a:pt x="117" y="101"/>
                          <a:pt x="117" y="101"/>
                          <a:pt x="117" y="101"/>
                        </a:cubicBezTo>
                        <a:cubicBezTo>
                          <a:pt x="60" y="85"/>
                          <a:pt x="60" y="85"/>
                          <a:pt x="60" y="85"/>
                        </a:cubicBezTo>
                        <a:cubicBezTo>
                          <a:pt x="12" y="116"/>
                          <a:pt x="12" y="116"/>
                          <a:pt x="12" y="116"/>
                        </a:cubicBezTo>
                        <a:cubicBezTo>
                          <a:pt x="11" y="117"/>
                          <a:pt x="10" y="117"/>
                          <a:pt x="8" y="117"/>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grpSp>
    </p:spTree>
    <p:extLst>
      <p:ext uri="{BB962C8B-B14F-4D97-AF65-F5344CB8AC3E}">
        <p14:creationId xmlns:p14="http://schemas.microsoft.com/office/powerpoint/2010/main" val="3438469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C63E9DC-44A2-4976-A8C8-A300A129BAAC}"/>
              </a:ext>
            </a:extLst>
          </p:cNvPr>
          <p:cNvSpPr/>
          <p:nvPr/>
        </p:nvSpPr>
        <p:spPr>
          <a:xfrm>
            <a:off x="8060313" y="837570"/>
            <a:ext cx="4096538" cy="1300239"/>
          </a:xfrm>
          <a:prstGeom prst="rect">
            <a:avLst/>
          </a:prstGeom>
          <a:solidFill>
            <a:srgbClr val="8CB7E8">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9" name="Table 19">
            <a:extLst>
              <a:ext uri="{FF2B5EF4-FFF2-40B4-BE49-F238E27FC236}">
                <a16:creationId xmlns:a16="http://schemas.microsoft.com/office/drawing/2014/main" id="{18BDAA4C-34F1-4F6B-86E2-D442E04A0E5E}"/>
              </a:ext>
            </a:extLst>
          </p:cNvPr>
          <p:cNvGraphicFramePr>
            <a:graphicFrameLocks noGrp="1"/>
          </p:cNvGraphicFramePr>
          <p:nvPr/>
        </p:nvGraphicFramePr>
        <p:xfrm>
          <a:off x="16972" y="3075096"/>
          <a:ext cx="8065605" cy="3686768"/>
        </p:xfrm>
        <a:graphic>
          <a:graphicData uri="http://schemas.openxmlformats.org/drawingml/2006/table">
            <a:tbl>
              <a:tblPr firstRow="1" bandRow="1">
                <a:tableStyleId>{5940675A-B579-460E-94D1-54222C63F5DA}</a:tableStyleId>
              </a:tblPr>
              <a:tblGrid>
                <a:gridCol w="5333734">
                  <a:extLst>
                    <a:ext uri="{9D8B030D-6E8A-4147-A177-3AD203B41FA5}">
                      <a16:colId xmlns:a16="http://schemas.microsoft.com/office/drawing/2014/main" val="2884561161"/>
                    </a:ext>
                  </a:extLst>
                </a:gridCol>
                <a:gridCol w="649431">
                  <a:extLst>
                    <a:ext uri="{9D8B030D-6E8A-4147-A177-3AD203B41FA5}">
                      <a16:colId xmlns:a16="http://schemas.microsoft.com/office/drawing/2014/main" val="3725158161"/>
                    </a:ext>
                  </a:extLst>
                </a:gridCol>
                <a:gridCol w="780915">
                  <a:extLst>
                    <a:ext uri="{9D8B030D-6E8A-4147-A177-3AD203B41FA5}">
                      <a16:colId xmlns:a16="http://schemas.microsoft.com/office/drawing/2014/main" val="1073699029"/>
                    </a:ext>
                  </a:extLst>
                </a:gridCol>
                <a:gridCol w="694147">
                  <a:extLst>
                    <a:ext uri="{9D8B030D-6E8A-4147-A177-3AD203B41FA5}">
                      <a16:colId xmlns:a16="http://schemas.microsoft.com/office/drawing/2014/main" val="203750858"/>
                    </a:ext>
                  </a:extLst>
                </a:gridCol>
                <a:gridCol w="607378">
                  <a:extLst>
                    <a:ext uri="{9D8B030D-6E8A-4147-A177-3AD203B41FA5}">
                      <a16:colId xmlns:a16="http://schemas.microsoft.com/office/drawing/2014/main" val="1003369788"/>
                    </a:ext>
                  </a:extLst>
                </a:gridCol>
              </a:tblGrid>
              <a:tr h="30468">
                <a:tc rowSpan="2">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2400" b="1" i="1">
                          <a:solidFill>
                            <a:schemeClr val="tx1"/>
                          </a:solidFill>
                        </a:rPr>
                        <a:t>WHO IS RESPONSIBLE?</a:t>
                      </a:r>
                    </a:p>
                  </a:txBody>
                  <a:tcPr marL="68580" marR="68580" marT="0" marB="0" anchor="ctr">
                    <a:lnL w="19050" cap="flat" cmpd="sng" algn="ctr">
                      <a:noFill/>
                      <a:prstDash val="dot"/>
                      <a:round/>
                      <a:headEnd type="none" w="med" len="med"/>
                      <a:tailEnd type="none" w="med" len="med"/>
                    </a:lnL>
                    <a:lnR w="19050" cap="flat" cmpd="sng" algn="ctr">
                      <a:noFill/>
                      <a:prstDash val="dot"/>
                      <a:round/>
                      <a:headEnd type="none" w="med" len="med"/>
                      <a:tailEnd type="none" w="med" len="med"/>
                    </a:lnR>
                    <a:lnT w="19050" cap="flat" cmpd="sng" algn="ctr">
                      <a:no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9050" cap="flat" cmpd="sng" algn="ctr">
                      <a:noFill/>
                      <a:prstDash val="dot"/>
                      <a:round/>
                      <a:headEnd type="none" w="med" len="med"/>
                      <a:tailEnd type="none" w="med" len="med"/>
                    </a:lnR>
                    <a:lnT w="12700" cap="flat" cmpd="sng" algn="ctr">
                      <a:noFill/>
                      <a:prstDash val="sys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gridSpan="3">
                  <a:txBody>
                    <a:bodyPr/>
                    <a:lstStyle/>
                    <a:p>
                      <a:pPr marL="0" marR="0" algn="ctr">
                        <a:lnSpc>
                          <a:spcPct val="107000"/>
                        </a:lnSpc>
                        <a:spcBef>
                          <a:spcPts val="0"/>
                        </a:spcBef>
                        <a:spcAft>
                          <a:spcPts val="0"/>
                        </a:spcAft>
                      </a:pPr>
                      <a:r>
                        <a:rPr lang="en-US" sz="1800" b="1">
                          <a:solidFill>
                            <a:schemeClr val="tx1"/>
                          </a:solidFill>
                          <a:effectLst/>
                          <a:latin typeface="Calibri"/>
                          <a:ea typeface="Calibri" panose="020F0502020204030204" pitchFamily="34" charset="0"/>
                          <a:cs typeface="Times New Roman"/>
                        </a:rPr>
                        <a:t>OHIO MEDICAID</a:t>
                      </a:r>
                    </a:p>
                  </a:txBody>
                  <a:tcPr marL="68580" marR="68580" marT="0" marB="0" anchor="ctr">
                    <a:lnL w="19050" cap="flat" cmpd="sng" algn="ctr">
                      <a:noFill/>
                      <a:prstDash val="dot"/>
                      <a:round/>
                      <a:headEnd type="none" w="med" len="med"/>
                      <a:tailEnd type="none" w="med" len="med"/>
                    </a:lnL>
                    <a:lnR w="19050" cap="flat" cmpd="sng" algn="ctr">
                      <a:noFill/>
                      <a:prstDash val="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1E6"/>
                    </a:solidFill>
                  </a:tcPr>
                </a:tc>
                <a:tc hMerge="1">
                  <a:txBody>
                    <a:bodyPr/>
                    <a:lstStyle/>
                    <a:p>
                      <a:pPr marL="0" marR="0" algn="ctr">
                        <a:lnSpc>
                          <a:spcPct val="107000"/>
                        </a:lnSpc>
                        <a:spcBef>
                          <a:spcPts val="0"/>
                        </a:spcBef>
                        <a:spcAft>
                          <a:spcPts val="0"/>
                        </a:spcAft>
                      </a:pP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9050" cap="flat" cmpd="sng" algn="ctr">
                      <a:noFill/>
                      <a:prstDash val="dot"/>
                      <a:round/>
                      <a:headEnd type="none" w="med" len="med"/>
                      <a:tailEnd type="none" w="med" len="med"/>
                    </a:lnR>
                    <a:lnT w="12700" cap="flat" cmpd="sng" algn="ctr">
                      <a:noFill/>
                      <a:prstDash val="sys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9050" cap="flat" cmpd="sng" algn="ctr">
                      <a:noFill/>
                      <a:prstDash val="dot"/>
                      <a:round/>
                      <a:headEnd type="none" w="med" len="med"/>
                      <a:tailEnd type="none" w="med" len="med"/>
                    </a:lnR>
                    <a:lnT w="12700" cap="flat" cmpd="sng" algn="ctr">
                      <a:noFill/>
                      <a:prstDash val="sys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4329101"/>
                  </a:ext>
                </a:extLst>
              </a:tr>
              <a:tr h="30468">
                <a:tc vMerge="1">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endParaRPr lang="en-US" sz="1800" b="1" i="1">
                        <a:solidFill>
                          <a:schemeClr val="tx1"/>
                        </a:solidFill>
                      </a:endParaRPr>
                    </a:p>
                  </a:txBody>
                  <a:tcPr marL="68580" marR="68580" marT="0" marB="0" anchor="ctr">
                    <a:lnL w="19050" cap="flat" cmpd="sng" algn="ctr">
                      <a:noFill/>
                      <a:prstDash val="dot"/>
                      <a:round/>
                      <a:headEnd type="none" w="med" len="med"/>
                      <a:tailEnd type="none" w="med" len="med"/>
                    </a:lnL>
                    <a:lnR w="19050" cap="flat" cmpd="sng" algn="ctr">
                      <a:noFill/>
                      <a:prstDash val="dot"/>
                      <a:round/>
                      <a:headEnd type="none" w="med" len="med"/>
                      <a:tailEnd type="none" w="med" len="med"/>
                    </a:lnR>
                    <a:lnT w="19050" cap="flat" cmpd="sng" algn="ctr">
                      <a:no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b="1">
                          <a:solidFill>
                            <a:schemeClr val="tx1"/>
                          </a:solidFill>
                          <a:effectLst/>
                          <a:latin typeface="Calibri"/>
                          <a:ea typeface="Calibri" panose="020F0502020204030204" pitchFamily="34" charset="0"/>
                          <a:cs typeface="Times New Roman"/>
                        </a:rPr>
                        <a:t>MCO</a:t>
                      </a:r>
                    </a:p>
                  </a:txBody>
                  <a:tcPr marL="68580" marR="68580" marT="0" marB="0" anchor="ctr">
                    <a:lnL w="1905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b="1">
                          <a:solidFill>
                            <a:schemeClr val="tx1"/>
                          </a:solidFill>
                          <a:effectLst/>
                          <a:latin typeface="Calibri"/>
                          <a:ea typeface="Calibri" panose="020F0502020204030204" pitchFamily="34" charset="0"/>
                          <a:cs typeface="Times New Roman"/>
                        </a:rPr>
                        <a:t>ODM</a:t>
                      </a: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r>
                        <a:rPr lang="en-US" sz="1600" b="1">
                          <a:solidFill>
                            <a:schemeClr val="tx1"/>
                          </a:solidFill>
                          <a:effectLst/>
                          <a:latin typeface="Calibri"/>
                          <a:ea typeface="Calibri" panose="020F0502020204030204" pitchFamily="34" charset="0"/>
                          <a:cs typeface="Times New Roman"/>
                        </a:rPr>
                        <a:t>SPBM</a:t>
                      </a:r>
                    </a:p>
                  </a:txBody>
                  <a:tcPr marL="68580" marR="68580" marT="0" marB="0"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r>
                        <a:rPr lang="en-US" sz="1600" b="1">
                          <a:solidFill>
                            <a:schemeClr val="tx1"/>
                          </a:solidFill>
                          <a:effectLst/>
                          <a:latin typeface="Calibri"/>
                          <a:ea typeface="Calibri" panose="020F0502020204030204" pitchFamily="34" charset="0"/>
                          <a:cs typeface="Times New Roman"/>
                        </a:rPr>
                        <a:t>PPAC</a:t>
                      </a:r>
                    </a:p>
                  </a:txBody>
                  <a:tcPr marL="68580" marR="68580" marT="0" marB="0" anchor="ctr">
                    <a:lnL w="19050" cap="flat" cmpd="sng" algn="ctr">
                      <a:solidFill>
                        <a:schemeClr val="tx1"/>
                      </a:solidFill>
                      <a:prstDash val="dot"/>
                      <a:round/>
                      <a:headEnd type="none" w="med" len="med"/>
                      <a:tailEnd type="none" w="med" len="med"/>
                    </a:lnL>
                    <a:lnR w="19050" cap="flat" cmpd="sng" algn="ctr">
                      <a:noFill/>
                      <a:prstDash val="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extLst>
                  <a:ext uri="{0D108BD9-81ED-4DB2-BD59-A6C34878D82A}">
                    <a16:rowId xmlns:a16="http://schemas.microsoft.com/office/drawing/2014/main" val="2943847997"/>
                  </a:ext>
                </a:extLst>
              </a:tr>
              <a:tr h="238415">
                <a:tc>
                  <a:txBody>
                    <a:bodyPr/>
                    <a:lstStyle/>
                    <a:p>
                      <a:pPr marL="0" marR="0" algn="r">
                        <a:lnSpc>
                          <a:spcPct val="107000"/>
                        </a:lnSpc>
                        <a:spcBef>
                          <a:spcPts val="0"/>
                        </a:spcBef>
                        <a:spcAft>
                          <a:spcPts val="0"/>
                        </a:spcAft>
                      </a:pPr>
                      <a:r>
                        <a:rPr lang="en-US" sz="1400" b="0">
                          <a:effectLst/>
                          <a:latin typeface="Calibri"/>
                          <a:ea typeface="Calibri" panose="020F0502020204030204" pitchFamily="34" charset="0"/>
                          <a:cs typeface="Calibri"/>
                        </a:rPr>
                        <a:t>Pharmacy reimbursement and benefit design</a:t>
                      </a:r>
                      <a:endParaRPr lang="en-US" sz="1800" b="0">
                        <a:effectLst/>
                        <a:latin typeface="Calibri"/>
                        <a:ea typeface="Calibri" panose="020F0502020204030204" pitchFamily="34" charset="0"/>
                        <a:cs typeface="Calibri"/>
                      </a:endParaRPr>
                    </a:p>
                  </a:txBody>
                  <a:tcPr marL="68580" marR="68580" marT="0" marB="0">
                    <a:lnL w="19050" cap="flat" cmpd="sng" algn="ctr">
                      <a:noFill/>
                      <a:prstDash val="dot"/>
                      <a:round/>
                      <a:headEnd type="none" w="med" len="med"/>
                      <a:tailEnd type="none" w="med" len="med"/>
                    </a:lnL>
                    <a:lnR w="19050" cap="flat" cmpd="sng" algn="ctr">
                      <a:noFill/>
                      <a:prstDash val="dot"/>
                      <a:round/>
                      <a:headEnd type="none" w="med" len="med"/>
                      <a:tailEnd type="none" w="med" len="med"/>
                    </a:lnR>
                    <a:lnT w="19050" cap="flat" cmpd="sng" algn="ctr">
                      <a:no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no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extLst>
                  <a:ext uri="{0D108BD9-81ED-4DB2-BD59-A6C34878D82A}">
                    <a16:rowId xmlns:a16="http://schemas.microsoft.com/office/drawing/2014/main" val="1579960453"/>
                  </a:ext>
                </a:extLst>
              </a:tr>
              <a:tr h="238415">
                <a:tc>
                  <a:txBody>
                    <a:bodyPr/>
                    <a:lstStyle/>
                    <a:p>
                      <a:pPr marL="0" marR="0" algn="r">
                        <a:lnSpc>
                          <a:spcPct val="107000"/>
                        </a:lnSpc>
                        <a:spcBef>
                          <a:spcPts val="0"/>
                        </a:spcBef>
                        <a:spcAft>
                          <a:spcPts val="0"/>
                        </a:spcAft>
                      </a:pPr>
                      <a:r>
                        <a:rPr lang="en-US" sz="1400" b="0">
                          <a:effectLst/>
                          <a:latin typeface="Calibri"/>
                          <a:ea typeface="Calibri" panose="020F0502020204030204" pitchFamily="34" charset="0"/>
                          <a:cs typeface="Calibri"/>
                        </a:rPr>
                        <a:t>Pharmacy benefits manager oversight and auditing</a:t>
                      </a:r>
                      <a:endParaRPr lang="en-US" sz="1800" b="0">
                        <a:effectLst/>
                        <a:latin typeface="Calibri"/>
                        <a:ea typeface="Calibri" panose="020F0502020204030204" pitchFamily="34" charset="0"/>
                        <a:cs typeface="Calibri"/>
                      </a:endParaRPr>
                    </a:p>
                  </a:txBody>
                  <a:tcPr marL="68580" marR="68580" marT="0" marB="0">
                    <a:lnL w="19050" cap="flat" cmpd="sng" algn="ctr">
                      <a:noFill/>
                      <a:prstDash val="dot"/>
                      <a:round/>
                      <a:headEnd type="none" w="med" len="med"/>
                      <a:tailEnd type="none" w="med" len="med"/>
                    </a:lnL>
                    <a:lnR w="19050" cap="flat" cmpd="sng" algn="ctr">
                      <a:noFill/>
                      <a:prstDash val="dot"/>
                      <a:round/>
                      <a:headEnd type="none" w="med" len="med"/>
                      <a:tailEnd type="none" w="med" len="med"/>
                    </a:lnR>
                    <a:lnT w="19050" cap="flat" cmpd="sng" algn="ctr">
                      <a:no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no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extLst>
                  <a:ext uri="{0D108BD9-81ED-4DB2-BD59-A6C34878D82A}">
                    <a16:rowId xmlns:a16="http://schemas.microsoft.com/office/drawing/2014/main" val="202163633"/>
                  </a:ext>
                </a:extLst>
              </a:tr>
              <a:tr h="282980">
                <a:tc>
                  <a:txBody>
                    <a:bodyPr/>
                    <a:lstStyle/>
                    <a:p>
                      <a:pPr marL="0" marR="0" algn="r">
                        <a:lnSpc>
                          <a:spcPct val="107000"/>
                        </a:lnSpc>
                        <a:spcBef>
                          <a:spcPts val="0"/>
                        </a:spcBef>
                        <a:spcAft>
                          <a:spcPts val="0"/>
                        </a:spcAft>
                      </a:pPr>
                      <a:r>
                        <a:rPr lang="en-US" sz="1400" b="0">
                          <a:effectLst/>
                          <a:latin typeface="Calibri"/>
                          <a:ea typeface="Calibri" panose="020F0502020204030204" pitchFamily="34" charset="0"/>
                          <a:cs typeface="Calibri"/>
                        </a:rPr>
                        <a:t>Pharmacy network management (retail and specialty)</a:t>
                      </a:r>
                      <a:endParaRPr lang="en-US" sz="1800" b="0">
                        <a:effectLst/>
                        <a:latin typeface="Calibri"/>
                        <a:ea typeface="Calibri" panose="020F0502020204030204" pitchFamily="34" charset="0"/>
                        <a:cs typeface="Calibri"/>
                      </a:endParaRPr>
                    </a:p>
                  </a:txBody>
                  <a:tcPr marL="68580" marR="68580" marT="0" marB="0">
                    <a:lnL w="19050" cap="flat" cmpd="sng" algn="ctr">
                      <a:noFill/>
                      <a:prstDash val="dot"/>
                      <a:round/>
                      <a:headEnd type="none" w="med" len="med"/>
                      <a:tailEnd type="none" w="med" len="med"/>
                    </a:lnL>
                    <a:lnR w="19050" cap="flat" cmpd="sng" algn="ctr">
                      <a:noFill/>
                      <a:prstDash val="dot"/>
                      <a:round/>
                      <a:headEnd type="none" w="med" len="med"/>
                      <a:tailEnd type="none" w="med" len="med"/>
                    </a:lnR>
                    <a:lnT w="19050" cap="flat" cmpd="sng" algn="ctr">
                      <a:no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no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extLst>
                  <a:ext uri="{0D108BD9-81ED-4DB2-BD59-A6C34878D82A}">
                    <a16:rowId xmlns:a16="http://schemas.microsoft.com/office/drawing/2014/main" val="1477120638"/>
                  </a:ext>
                </a:extLst>
              </a:tr>
              <a:tr h="238415">
                <a:tc>
                  <a:txBody>
                    <a:bodyPr/>
                    <a:lstStyle/>
                    <a:p>
                      <a:pPr marL="0" marR="0" algn="r">
                        <a:lnSpc>
                          <a:spcPct val="107000"/>
                        </a:lnSpc>
                        <a:spcBef>
                          <a:spcPts val="0"/>
                        </a:spcBef>
                        <a:spcAft>
                          <a:spcPts val="0"/>
                        </a:spcAft>
                      </a:pPr>
                      <a:r>
                        <a:rPr lang="en-US" sz="1400" b="0">
                          <a:effectLst/>
                          <a:latin typeface="Calibri"/>
                          <a:ea typeface="Calibri" panose="020F0502020204030204" pitchFamily="34" charset="0"/>
                          <a:cs typeface="Calibri"/>
                        </a:rPr>
                        <a:t>Prescriber (physician) provider services </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noFill/>
                      <a:prstDash val="dot"/>
                      <a:round/>
                      <a:headEnd type="none" w="med" len="med"/>
                      <a:tailEnd type="none" w="med" len="med"/>
                    </a:lnL>
                    <a:lnR w="19050" cap="flat" cmpd="sng" algn="ctr">
                      <a:noFill/>
                      <a:prstDash val="dot"/>
                      <a:round/>
                      <a:headEnd type="none" w="med" len="med"/>
                      <a:tailEnd type="none" w="med" len="med"/>
                    </a:lnR>
                    <a:lnT w="19050" cap="flat" cmpd="sng" algn="ctr">
                      <a:no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no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extLst>
                  <a:ext uri="{0D108BD9-81ED-4DB2-BD59-A6C34878D82A}">
                    <a16:rowId xmlns:a16="http://schemas.microsoft.com/office/drawing/2014/main" val="2378446644"/>
                  </a:ext>
                </a:extLst>
              </a:tr>
              <a:tr h="238415">
                <a:tc>
                  <a:txBody>
                    <a:bodyPr/>
                    <a:lstStyle/>
                    <a:p>
                      <a:pPr marL="0" marR="0" algn="r">
                        <a:lnSpc>
                          <a:spcPct val="107000"/>
                        </a:lnSpc>
                        <a:spcBef>
                          <a:spcPts val="0"/>
                        </a:spcBef>
                        <a:spcAft>
                          <a:spcPts val="0"/>
                        </a:spcAft>
                      </a:pPr>
                      <a:r>
                        <a:rPr lang="en-US" sz="1400" b="0">
                          <a:effectLst/>
                          <a:latin typeface="Calibri"/>
                          <a:ea typeface="Calibri" panose="020F0502020204030204" pitchFamily="34" charset="0"/>
                          <a:cs typeface="Calibri"/>
                        </a:rPr>
                        <a:t>Pharmacy provider services</a:t>
                      </a:r>
                      <a:endParaRPr lang="en-US" sz="1800" b="0">
                        <a:effectLst/>
                        <a:latin typeface="Calibri"/>
                        <a:ea typeface="Calibri" panose="020F0502020204030204" pitchFamily="34" charset="0"/>
                        <a:cs typeface="Calibri"/>
                      </a:endParaRPr>
                    </a:p>
                  </a:txBody>
                  <a:tcPr marL="68580" marR="68580" marT="0" marB="0">
                    <a:lnL w="19050" cap="flat" cmpd="sng" algn="ctr">
                      <a:noFill/>
                      <a:prstDash val="dot"/>
                      <a:round/>
                      <a:headEnd type="none" w="med" len="med"/>
                      <a:tailEnd type="none" w="med" len="med"/>
                    </a:lnL>
                    <a:lnR w="19050" cap="flat" cmpd="sng" algn="ctr">
                      <a:noFill/>
                      <a:prstDash val="dot"/>
                      <a:round/>
                      <a:headEnd type="none" w="med" len="med"/>
                      <a:tailEnd type="none" w="med" len="med"/>
                    </a:lnR>
                    <a:lnT w="19050" cap="flat" cmpd="sng" algn="ctr">
                      <a:no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no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extLst>
                  <a:ext uri="{0D108BD9-81ED-4DB2-BD59-A6C34878D82A}">
                    <a16:rowId xmlns:a16="http://schemas.microsoft.com/office/drawing/2014/main" val="1799448253"/>
                  </a:ext>
                </a:extLst>
              </a:tr>
              <a:tr h="238415">
                <a:tc>
                  <a:txBody>
                    <a:bodyPr/>
                    <a:lstStyle/>
                    <a:p>
                      <a:pPr marL="0" marR="0" algn="r">
                        <a:lnSpc>
                          <a:spcPct val="107000"/>
                        </a:lnSpc>
                        <a:spcBef>
                          <a:spcPts val="0"/>
                        </a:spcBef>
                        <a:spcAft>
                          <a:spcPts val="0"/>
                        </a:spcAft>
                      </a:pPr>
                      <a:r>
                        <a:rPr lang="en-US" sz="1400" b="0">
                          <a:effectLst/>
                          <a:latin typeface="Calibri"/>
                          <a:ea typeface="Calibri" panose="020F0502020204030204" pitchFamily="34" charset="0"/>
                          <a:cs typeface="Calibri"/>
                        </a:rPr>
                        <a:t>Member services</a:t>
                      </a:r>
                      <a:endParaRPr lang="en-US" sz="1800" b="0">
                        <a:effectLst/>
                        <a:latin typeface="Calibri"/>
                        <a:ea typeface="Calibri" panose="020F0502020204030204" pitchFamily="34" charset="0"/>
                        <a:cs typeface="Calibri"/>
                      </a:endParaRPr>
                    </a:p>
                  </a:txBody>
                  <a:tcPr marL="68580" marR="68580" marT="0" marB="0">
                    <a:lnL w="19050" cap="flat" cmpd="sng" algn="ctr">
                      <a:noFill/>
                      <a:prstDash val="dot"/>
                      <a:round/>
                      <a:headEnd type="none" w="med" len="med"/>
                      <a:tailEnd type="none" w="med" len="med"/>
                    </a:lnL>
                    <a:lnR w="19050" cap="flat" cmpd="sng" algn="ctr">
                      <a:noFill/>
                      <a:prstDash val="dot"/>
                      <a:round/>
                      <a:headEnd type="none" w="med" len="med"/>
                      <a:tailEnd type="none" w="med" len="med"/>
                    </a:lnR>
                    <a:lnT w="19050" cap="flat" cmpd="sng" algn="ctr">
                      <a:no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no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extLst>
                  <a:ext uri="{0D108BD9-81ED-4DB2-BD59-A6C34878D82A}">
                    <a16:rowId xmlns:a16="http://schemas.microsoft.com/office/drawing/2014/main" val="762508920"/>
                  </a:ext>
                </a:extLst>
              </a:tr>
              <a:tr h="238415">
                <a:tc>
                  <a:txBody>
                    <a:bodyPr/>
                    <a:lstStyle/>
                    <a:p>
                      <a:pPr marL="0" marR="0" algn="r">
                        <a:lnSpc>
                          <a:spcPct val="107000"/>
                        </a:lnSpc>
                        <a:spcBef>
                          <a:spcPts val="0"/>
                        </a:spcBef>
                        <a:spcAft>
                          <a:spcPts val="0"/>
                        </a:spcAft>
                      </a:pPr>
                      <a:r>
                        <a:rPr lang="en-US" sz="1400" b="0">
                          <a:effectLst/>
                          <a:latin typeface="Calibri"/>
                          <a:ea typeface="Calibri" panose="020F0502020204030204" pitchFamily="34" charset="0"/>
                          <a:cs typeface="Calibri"/>
                        </a:rPr>
                        <a:t>Utilization management</a:t>
                      </a:r>
                      <a:endParaRPr lang="en-US" sz="1800" b="0">
                        <a:effectLst/>
                        <a:latin typeface="Calibri"/>
                        <a:ea typeface="Calibri" panose="020F0502020204030204" pitchFamily="34" charset="0"/>
                        <a:cs typeface="Calibri"/>
                      </a:endParaRPr>
                    </a:p>
                  </a:txBody>
                  <a:tcPr marL="68580" marR="68580" marT="0" marB="0">
                    <a:lnL w="19050" cap="flat" cmpd="sng" algn="ctr">
                      <a:noFill/>
                      <a:prstDash val="dot"/>
                      <a:round/>
                      <a:headEnd type="none" w="med" len="med"/>
                      <a:tailEnd type="none" w="med" len="med"/>
                    </a:lnL>
                    <a:lnR w="19050" cap="flat" cmpd="sng" algn="ctr">
                      <a:noFill/>
                      <a:prstDash val="dot"/>
                      <a:round/>
                      <a:headEnd type="none" w="med" len="med"/>
                      <a:tailEnd type="none" w="med" len="med"/>
                    </a:lnR>
                    <a:lnT w="19050" cap="flat" cmpd="sng" algn="ctr">
                      <a:no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no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extLst>
                  <a:ext uri="{0D108BD9-81ED-4DB2-BD59-A6C34878D82A}">
                    <a16:rowId xmlns:a16="http://schemas.microsoft.com/office/drawing/2014/main" val="4147860550"/>
                  </a:ext>
                </a:extLst>
              </a:tr>
              <a:tr h="251442">
                <a:tc>
                  <a:txBody>
                    <a:bodyPr/>
                    <a:lstStyle/>
                    <a:p>
                      <a:pPr marL="0" marR="0" algn="r">
                        <a:lnSpc>
                          <a:spcPct val="107000"/>
                        </a:lnSpc>
                        <a:spcBef>
                          <a:spcPts val="0"/>
                        </a:spcBef>
                        <a:spcAft>
                          <a:spcPts val="0"/>
                        </a:spcAft>
                      </a:pPr>
                      <a:r>
                        <a:rPr lang="en-US" sz="1400" b="0">
                          <a:effectLst/>
                          <a:latin typeface="Calibri"/>
                          <a:ea typeface="Calibri" panose="020F0502020204030204" pitchFamily="34" charset="0"/>
                          <a:cs typeface="Calibri"/>
                        </a:rPr>
                        <a:t>Claims adjudication and payment</a:t>
                      </a:r>
                      <a:endParaRPr lang="en-US" sz="1800" b="0">
                        <a:effectLst/>
                        <a:latin typeface="Calibri"/>
                        <a:ea typeface="Calibri" panose="020F0502020204030204" pitchFamily="34" charset="0"/>
                        <a:cs typeface="Calibri"/>
                      </a:endParaRPr>
                    </a:p>
                  </a:txBody>
                  <a:tcPr marL="68580" marR="68580" marT="0" marB="0">
                    <a:lnL w="19050" cap="flat" cmpd="sng" algn="ctr">
                      <a:noFill/>
                      <a:prstDash val="dot"/>
                      <a:round/>
                      <a:headEnd type="none" w="med" len="med"/>
                      <a:tailEnd type="none" w="med" len="med"/>
                    </a:lnL>
                    <a:lnR w="19050" cap="flat" cmpd="sng" algn="ctr">
                      <a:noFill/>
                      <a:prstDash val="dot"/>
                      <a:round/>
                      <a:headEnd type="none" w="med" len="med"/>
                      <a:tailEnd type="none" w="med" len="med"/>
                    </a:lnR>
                    <a:lnT w="19050" cap="flat" cmpd="sng" algn="ctr">
                      <a:no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no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extLst>
                  <a:ext uri="{0D108BD9-81ED-4DB2-BD59-A6C34878D82A}">
                    <a16:rowId xmlns:a16="http://schemas.microsoft.com/office/drawing/2014/main" val="3756789757"/>
                  </a:ext>
                </a:extLst>
              </a:tr>
              <a:tr h="238415">
                <a:tc>
                  <a:txBody>
                    <a:bodyPr/>
                    <a:lstStyle/>
                    <a:p>
                      <a:pPr marL="0" marR="0" algn="r">
                        <a:lnSpc>
                          <a:spcPct val="107000"/>
                        </a:lnSpc>
                        <a:spcBef>
                          <a:spcPts val="0"/>
                        </a:spcBef>
                        <a:spcAft>
                          <a:spcPts val="0"/>
                        </a:spcAft>
                      </a:pPr>
                      <a:r>
                        <a:rPr lang="en-US" sz="1400" b="0">
                          <a:effectLst/>
                          <a:latin typeface="Calibri"/>
                          <a:ea typeface="Calibri" panose="020F0502020204030204" pitchFamily="34" charset="0"/>
                          <a:cs typeface="Calibri"/>
                        </a:rPr>
                        <a:t>Systems and technology</a:t>
                      </a:r>
                      <a:endParaRPr lang="en-US" sz="1800" b="0">
                        <a:effectLst/>
                        <a:latin typeface="Calibri"/>
                        <a:ea typeface="Calibri" panose="020F0502020204030204" pitchFamily="34" charset="0"/>
                        <a:cs typeface="Calibri"/>
                      </a:endParaRPr>
                    </a:p>
                  </a:txBody>
                  <a:tcPr marL="68580" marR="68580" marT="0" marB="0">
                    <a:lnL w="19050" cap="flat" cmpd="sng" algn="ctr">
                      <a:noFill/>
                      <a:prstDash val="dot"/>
                      <a:round/>
                      <a:headEnd type="none" w="med" len="med"/>
                      <a:tailEnd type="none" w="med" len="med"/>
                    </a:lnL>
                    <a:lnR w="19050" cap="flat" cmpd="sng" algn="ctr">
                      <a:noFill/>
                      <a:prstDash val="dot"/>
                      <a:round/>
                      <a:headEnd type="none" w="med" len="med"/>
                      <a:tailEnd type="none" w="med" len="med"/>
                    </a:lnR>
                    <a:lnT w="19050" cap="flat" cmpd="sng" algn="ctr">
                      <a:no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no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extLst>
                  <a:ext uri="{0D108BD9-81ED-4DB2-BD59-A6C34878D82A}">
                    <a16:rowId xmlns:a16="http://schemas.microsoft.com/office/drawing/2014/main" val="3830482086"/>
                  </a:ext>
                </a:extLst>
              </a:tr>
              <a:tr h="238415">
                <a:tc>
                  <a:txBody>
                    <a:bodyPr/>
                    <a:lstStyle/>
                    <a:p>
                      <a:pPr marL="0" marR="0" algn="r">
                        <a:lnSpc>
                          <a:spcPct val="107000"/>
                        </a:lnSpc>
                        <a:spcBef>
                          <a:spcPts val="0"/>
                        </a:spcBef>
                        <a:spcAft>
                          <a:spcPts val="0"/>
                        </a:spcAft>
                      </a:pPr>
                      <a:r>
                        <a:rPr lang="en-US" sz="1400" b="0">
                          <a:effectLst/>
                          <a:latin typeface="Calibri"/>
                          <a:ea typeface="Calibri" panose="020F0502020204030204" pitchFamily="34" charset="0"/>
                          <a:cs typeface="Calibri"/>
                        </a:rPr>
                        <a:t>Data warehouse, analytics and reporting</a:t>
                      </a:r>
                      <a:endParaRPr lang="en-US" sz="1800" b="0">
                        <a:effectLst/>
                        <a:latin typeface="Calibri"/>
                        <a:ea typeface="Calibri" panose="020F0502020204030204" pitchFamily="34" charset="0"/>
                        <a:cs typeface="Calibri"/>
                      </a:endParaRPr>
                    </a:p>
                  </a:txBody>
                  <a:tcPr marL="68580" marR="68580" marT="0" marB="0">
                    <a:lnL w="19050" cap="flat" cmpd="sng" algn="ctr">
                      <a:noFill/>
                      <a:prstDash val="dot"/>
                      <a:round/>
                      <a:headEnd type="none" w="med" len="med"/>
                      <a:tailEnd type="none" w="med" len="med"/>
                    </a:lnL>
                    <a:lnR w="19050" cap="flat" cmpd="sng" algn="ctr">
                      <a:noFill/>
                      <a:prstDash val="dot"/>
                      <a:round/>
                      <a:headEnd type="none" w="med" len="med"/>
                      <a:tailEnd type="none" w="med" len="med"/>
                    </a:lnR>
                    <a:lnT w="19050" cap="flat" cmpd="sng" algn="ctr">
                      <a:no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no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extLst>
                  <a:ext uri="{0D108BD9-81ED-4DB2-BD59-A6C34878D82A}">
                    <a16:rowId xmlns:a16="http://schemas.microsoft.com/office/drawing/2014/main" val="2090225548"/>
                  </a:ext>
                </a:extLst>
              </a:tr>
              <a:tr h="238415">
                <a:tc>
                  <a:txBody>
                    <a:bodyPr/>
                    <a:lstStyle/>
                    <a:p>
                      <a:pPr marL="0" marR="0" algn="r">
                        <a:lnSpc>
                          <a:spcPct val="107000"/>
                        </a:lnSpc>
                        <a:spcBef>
                          <a:spcPts val="0"/>
                        </a:spcBef>
                        <a:spcAft>
                          <a:spcPts val="0"/>
                        </a:spcAft>
                      </a:pPr>
                      <a:r>
                        <a:rPr lang="en-US" sz="1400" b="0">
                          <a:effectLst/>
                          <a:latin typeface="Calibri"/>
                          <a:ea typeface="Calibri" panose="020F0502020204030204" pitchFamily="34" charset="0"/>
                          <a:cs typeface="Calibri"/>
                        </a:rPr>
                        <a:t>Unified preferred drug list (UPDL)</a:t>
                      </a:r>
                      <a:endParaRPr lang="en-US" sz="1800" b="0">
                        <a:effectLst/>
                        <a:latin typeface="Calibri"/>
                        <a:ea typeface="Calibri" panose="020F0502020204030204" pitchFamily="34" charset="0"/>
                        <a:cs typeface="Calibri"/>
                      </a:endParaRPr>
                    </a:p>
                  </a:txBody>
                  <a:tcPr marL="68580" marR="68580" marT="0" marB="0">
                    <a:lnL w="19050" cap="flat" cmpd="sng" algn="ctr">
                      <a:noFill/>
                      <a:prstDash val="dot"/>
                      <a:round/>
                      <a:headEnd type="none" w="med" len="med"/>
                      <a:tailEnd type="none" w="med" len="med"/>
                    </a:lnL>
                    <a:lnR w="19050" cap="flat" cmpd="sng" algn="ctr">
                      <a:noFill/>
                      <a:prstDash val="dot"/>
                      <a:round/>
                      <a:headEnd type="none" w="med" len="med"/>
                      <a:tailEnd type="none" w="med" len="med"/>
                    </a:lnR>
                    <a:lnT w="19050" cap="flat" cmpd="sng" algn="ctr">
                      <a:no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no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extLst>
                  <a:ext uri="{0D108BD9-81ED-4DB2-BD59-A6C34878D82A}">
                    <a16:rowId xmlns:a16="http://schemas.microsoft.com/office/drawing/2014/main" val="180952084"/>
                  </a:ext>
                </a:extLst>
              </a:tr>
              <a:tr h="238415">
                <a:tc>
                  <a:txBody>
                    <a:bodyPr/>
                    <a:lstStyle/>
                    <a:p>
                      <a:pPr marL="0" marR="0" algn="r">
                        <a:lnSpc>
                          <a:spcPct val="107000"/>
                        </a:lnSpc>
                        <a:spcBef>
                          <a:spcPts val="0"/>
                        </a:spcBef>
                        <a:spcAft>
                          <a:spcPts val="0"/>
                        </a:spcAft>
                      </a:pPr>
                      <a:r>
                        <a:rPr lang="en-US" sz="1400" b="0">
                          <a:effectLst/>
                          <a:latin typeface="Calibri"/>
                          <a:ea typeface="Calibri" panose="020F0502020204030204" pitchFamily="34" charset="0"/>
                          <a:cs typeface="Calibri"/>
                        </a:rPr>
                        <a:t>Federal and state supplemental drug rebate processing</a:t>
                      </a:r>
                      <a:endParaRPr lang="en-US" sz="1800" b="0">
                        <a:effectLst/>
                        <a:latin typeface="Calibri"/>
                        <a:ea typeface="Calibri" panose="020F0502020204030204" pitchFamily="34" charset="0"/>
                        <a:cs typeface="Calibri"/>
                      </a:endParaRPr>
                    </a:p>
                  </a:txBody>
                  <a:tcPr marL="68580" marR="68580" marT="0" marB="0">
                    <a:lnL w="19050" cap="flat" cmpd="sng" algn="ctr">
                      <a:noFill/>
                      <a:prstDash val="dot"/>
                      <a:round/>
                      <a:headEnd type="none" w="med" len="med"/>
                      <a:tailEnd type="none" w="med" len="med"/>
                    </a:lnL>
                    <a:lnR w="19050" cap="flat" cmpd="sng" algn="ctr">
                      <a:noFill/>
                      <a:prstDash val="dot"/>
                      <a:round/>
                      <a:headEnd type="none" w="med" len="med"/>
                      <a:tailEnd type="none" w="med" len="med"/>
                    </a:lnR>
                    <a:lnT w="19050" cap="flat" cmpd="sng" algn="ctr">
                      <a:no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no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7E1E6"/>
                    </a:solidFill>
                  </a:tcPr>
                </a:tc>
                <a:extLst>
                  <a:ext uri="{0D108BD9-81ED-4DB2-BD59-A6C34878D82A}">
                    <a16:rowId xmlns:a16="http://schemas.microsoft.com/office/drawing/2014/main" val="4122065935"/>
                  </a:ext>
                </a:extLst>
              </a:tr>
              <a:tr h="238415">
                <a:tc>
                  <a:txBody>
                    <a:bodyPr/>
                    <a:lstStyle/>
                    <a:p>
                      <a:pPr marL="0" marR="0" algn="r">
                        <a:lnSpc>
                          <a:spcPct val="107000"/>
                        </a:lnSpc>
                        <a:spcBef>
                          <a:spcPts val="0"/>
                        </a:spcBef>
                        <a:spcAft>
                          <a:spcPts val="0"/>
                        </a:spcAft>
                      </a:pPr>
                      <a:r>
                        <a:rPr lang="en-US" sz="1400" b="0">
                          <a:effectLst/>
                          <a:latin typeface="Calibri"/>
                          <a:ea typeface="Calibri" panose="020F0502020204030204" pitchFamily="34" charset="0"/>
                          <a:cs typeface="Calibri"/>
                        </a:rPr>
                        <a:t>Clinical programs (MTM, care coordination, etc.)</a:t>
                      </a:r>
                      <a:endParaRPr lang="en-US" sz="1800" b="0">
                        <a:effectLst/>
                        <a:latin typeface="Calibri"/>
                        <a:ea typeface="Calibri" panose="020F0502020204030204" pitchFamily="34" charset="0"/>
                        <a:cs typeface="Calibri"/>
                      </a:endParaRPr>
                    </a:p>
                  </a:txBody>
                  <a:tcPr marL="68580" marR="68580" marT="0" marB="0">
                    <a:lnL w="19050" cap="flat" cmpd="sng" algn="ctr">
                      <a:noFill/>
                      <a:prstDash val="dot"/>
                      <a:round/>
                      <a:headEnd type="none" w="med" len="med"/>
                      <a:tailEnd type="none" w="med" len="med"/>
                    </a:lnL>
                    <a:lnR w="19050" cap="flat" cmpd="sng" algn="ctr">
                      <a:noFill/>
                      <a:prstDash val="dot"/>
                      <a:round/>
                      <a:headEnd type="none" w="med" len="med"/>
                      <a:tailEnd type="none" w="med" len="med"/>
                    </a:lnR>
                    <a:lnT w="19050" cap="flat" cmpd="sng" algn="ctr">
                      <a:no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solidFill>
                      <a:srgbClr val="E7E1E6"/>
                    </a:solidFill>
                  </a:tcPr>
                </a:tc>
                <a:tc>
                  <a:txBody>
                    <a:bodyPr/>
                    <a:lstStyle/>
                    <a:p>
                      <a:pPr marL="0" marR="0" algn="ctr">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dot"/>
                      <a:round/>
                      <a:headEnd type="none" w="med" len="med"/>
                      <a:tailEnd type="none" w="med" len="med"/>
                    </a:lnL>
                    <a:lnR w="19050" cap="flat" cmpd="sng" algn="ctr">
                      <a:no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noFill/>
                      <a:prstDash val="dot"/>
                      <a:round/>
                      <a:headEnd type="none" w="med" len="med"/>
                      <a:tailEnd type="none" w="med" len="med"/>
                    </a:lnB>
                    <a:lnTlToBr w="12700" cmpd="sng">
                      <a:noFill/>
                      <a:prstDash val="solid"/>
                    </a:lnTlToBr>
                    <a:lnBlToTr w="12700" cmpd="sng">
                      <a:noFill/>
                      <a:prstDash val="solid"/>
                    </a:lnBlToTr>
                    <a:solidFill>
                      <a:srgbClr val="E7E1E6"/>
                    </a:solidFill>
                  </a:tcPr>
                </a:tc>
                <a:extLst>
                  <a:ext uri="{0D108BD9-81ED-4DB2-BD59-A6C34878D82A}">
                    <a16:rowId xmlns:a16="http://schemas.microsoft.com/office/drawing/2014/main" val="203873222"/>
                  </a:ext>
                </a:extLst>
              </a:tr>
            </a:tbl>
          </a:graphicData>
        </a:graphic>
      </p:graphicFrame>
      <p:cxnSp>
        <p:nvCxnSpPr>
          <p:cNvPr id="80" name="Gerade Verbindung 120">
            <a:extLst>
              <a:ext uri="{FF2B5EF4-FFF2-40B4-BE49-F238E27FC236}">
                <a16:creationId xmlns:a16="http://schemas.microsoft.com/office/drawing/2014/main" id="{660FB0B5-BB13-4AE0-976C-3E286DF5EAD6}"/>
              </a:ext>
            </a:extLst>
          </p:cNvPr>
          <p:cNvCxnSpPr>
            <a:cxnSpLocks/>
          </p:cNvCxnSpPr>
          <p:nvPr/>
        </p:nvCxnSpPr>
        <p:spPr bwMode="gray">
          <a:xfrm flipH="1" flipV="1">
            <a:off x="22488" y="3052480"/>
            <a:ext cx="8042222" cy="6147"/>
          </a:xfrm>
          <a:prstGeom prst="line">
            <a:avLst/>
          </a:prstGeom>
          <a:ln w="38100">
            <a:solidFill>
              <a:srgbClr val="C8C8C8"/>
            </a:solidFill>
            <a:prstDash val="soli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E0DE3EB-F2CF-4374-9A2C-962CCC33885E}"/>
              </a:ext>
            </a:extLst>
          </p:cNvPr>
          <p:cNvSpPr txBox="1"/>
          <p:nvPr/>
        </p:nvSpPr>
        <p:spPr>
          <a:xfrm>
            <a:off x="8414977" y="6289483"/>
            <a:ext cx="1658009" cy="276999"/>
          </a:xfrm>
          <a:prstGeom prst="rect">
            <a:avLst/>
          </a:prstGeom>
          <a:noFill/>
        </p:spPr>
        <p:txBody>
          <a:bodyPr wrap="square" lIns="91440" tIns="45720" rIns="91440" bIns="45720" rtlCol="0" anchor="t">
            <a:spAutoFit/>
          </a:bodyPr>
          <a:lstStyle/>
          <a:p>
            <a:pPr>
              <a:defRPr/>
            </a:pPr>
            <a:r>
              <a:rPr lang="en-US" sz="1200" b="1" i="1">
                <a:latin typeface="Calibri"/>
              </a:rPr>
              <a:t>Previously responsible</a:t>
            </a:r>
            <a:endParaRPr lang="en-US" err="1">
              <a:ea typeface="+mn-ea"/>
              <a:cs typeface="+mn-cs"/>
            </a:endParaRPr>
          </a:p>
        </p:txBody>
      </p:sp>
      <p:sp>
        <p:nvSpPr>
          <p:cNvPr id="5" name="Oval 4">
            <a:extLst>
              <a:ext uri="{FF2B5EF4-FFF2-40B4-BE49-F238E27FC236}">
                <a16:creationId xmlns:a16="http://schemas.microsoft.com/office/drawing/2014/main" id="{79776B0A-67AE-4025-9ACE-2BD9221D2DBC}"/>
              </a:ext>
            </a:extLst>
          </p:cNvPr>
          <p:cNvSpPr/>
          <p:nvPr/>
        </p:nvSpPr>
        <p:spPr>
          <a:xfrm>
            <a:off x="8220084" y="6351478"/>
            <a:ext cx="186509" cy="176451"/>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TextBox 59">
            <a:extLst>
              <a:ext uri="{FF2B5EF4-FFF2-40B4-BE49-F238E27FC236}">
                <a16:creationId xmlns:a16="http://schemas.microsoft.com/office/drawing/2014/main" id="{3D70CA3F-D12F-47C1-A373-B8DDFE54C563}"/>
              </a:ext>
            </a:extLst>
          </p:cNvPr>
          <p:cNvSpPr txBox="1"/>
          <p:nvPr/>
        </p:nvSpPr>
        <p:spPr>
          <a:xfrm>
            <a:off x="8398244" y="6510090"/>
            <a:ext cx="3708432" cy="276999"/>
          </a:xfrm>
          <a:prstGeom prst="rect">
            <a:avLst/>
          </a:prstGeom>
          <a:noFill/>
        </p:spPr>
        <p:txBody>
          <a:bodyPr wrap="square" lIns="91440" tIns="45720" rIns="91440" bIns="45720" rtlCol="0" anchor="t">
            <a:spAutoFit/>
          </a:bodyPr>
          <a:lstStyle/>
          <a:p>
            <a:pPr>
              <a:defRPr/>
            </a:pPr>
            <a:r>
              <a:rPr lang="en-US" sz="1200" b="1" i="1">
                <a:latin typeface="Calibri"/>
              </a:rPr>
              <a:t>Responsible in Next Generation program</a:t>
            </a:r>
            <a:endParaRPr lang="en-US">
              <a:ea typeface="+mn-ea"/>
              <a:cs typeface="+mn-cs"/>
            </a:endParaRPr>
          </a:p>
        </p:txBody>
      </p:sp>
      <p:sp>
        <p:nvSpPr>
          <p:cNvPr id="4" name="Rectangle 3">
            <a:extLst>
              <a:ext uri="{FF2B5EF4-FFF2-40B4-BE49-F238E27FC236}">
                <a16:creationId xmlns:a16="http://schemas.microsoft.com/office/drawing/2014/main" id="{AD00FAD9-4E6F-4A53-B67C-5DC9C1B09FC1}"/>
              </a:ext>
            </a:extLst>
          </p:cNvPr>
          <p:cNvSpPr/>
          <p:nvPr/>
        </p:nvSpPr>
        <p:spPr>
          <a:xfrm>
            <a:off x="8219640" y="6606184"/>
            <a:ext cx="178604" cy="166328"/>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Oval 53">
            <a:extLst>
              <a:ext uri="{FF2B5EF4-FFF2-40B4-BE49-F238E27FC236}">
                <a16:creationId xmlns:a16="http://schemas.microsoft.com/office/drawing/2014/main" id="{4AA2A2D1-ED98-4BA6-9F3E-8EFDF938D21B}"/>
              </a:ext>
            </a:extLst>
          </p:cNvPr>
          <p:cNvSpPr/>
          <p:nvPr/>
        </p:nvSpPr>
        <p:spPr>
          <a:xfrm>
            <a:off x="5460490" y="6590631"/>
            <a:ext cx="169774" cy="16061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a:extLst>
              <a:ext uri="{FF2B5EF4-FFF2-40B4-BE49-F238E27FC236}">
                <a16:creationId xmlns:a16="http://schemas.microsoft.com/office/drawing/2014/main" id="{5A062414-176D-4904-A561-32911C0A92E6}"/>
              </a:ext>
            </a:extLst>
          </p:cNvPr>
          <p:cNvSpPr/>
          <p:nvPr/>
        </p:nvSpPr>
        <p:spPr>
          <a:xfrm>
            <a:off x="5563965" y="3665662"/>
            <a:ext cx="169774" cy="16061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a:extLst>
              <a:ext uri="{FF2B5EF4-FFF2-40B4-BE49-F238E27FC236}">
                <a16:creationId xmlns:a16="http://schemas.microsoft.com/office/drawing/2014/main" id="{97D5D300-BE17-44A3-B215-A5C659879C36}"/>
              </a:ext>
            </a:extLst>
          </p:cNvPr>
          <p:cNvSpPr/>
          <p:nvPr/>
        </p:nvSpPr>
        <p:spPr>
          <a:xfrm>
            <a:off x="5563965" y="3886443"/>
            <a:ext cx="169774" cy="16061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a:extLst>
              <a:ext uri="{FF2B5EF4-FFF2-40B4-BE49-F238E27FC236}">
                <a16:creationId xmlns:a16="http://schemas.microsoft.com/office/drawing/2014/main" id="{BDF953F1-B88A-4412-BDDD-9D6C73A979FD}"/>
              </a:ext>
            </a:extLst>
          </p:cNvPr>
          <p:cNvSpPr/>
          <p:nvPr/>
        </p:nvSpPr>
        <p:spPr>
          <a:xfrm>
            <a:off x="5563965" y="4171942"/>
            <a:ext cx="169774" cy="16061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44">
            <a:extLst>
              <a:ext uri="{FF2B5EF4-FFF2-40B4-BE49-F238E27FC236}">
                <a16:creationId xmlns:a16="http://schemas.microsoft.com/office/drawing/2014/main" id="{FE449A7C-637D-4EA1-AE5B-96737CE477FA}"/>
              </a:ext>
            </a:extLst>
          </p:cNvPr>
          <p:cNvSpPr/>
          <p:nvPr/>
        </p:nvSpPr>
        <p:spPr>
          <a:xfrm>
            <a:off x="5563965" y="4414990"/>
            <a:ext cx="169774" cy="16061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a:extLst>
              <a:ext uri="{FF2B5EF4-FFF2-40B4-BE49-F238E27FC236}">
                <a16:creationId xmlns:a16="http://schemas.microsoft.com/office/drawing/2014/main" id="{C5E4D21D-B25C-4236-BA54-F30FCCEC5A75}"/>
              </a:ext>
            </a:extLst>
          </p:cNvPr>
          <p:cNvSpPr/>
          <p:nvPr/>
        </p:nvSpPr>
        <p:spPr>
          <a:xfrm>
            <a:off x="5563965" y="4649240"/>
            <a:ext cx="169774" cy="16061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Oval 46">
            <a:extLst>
              <a:ext uri="{FF2B5EF4-FFF2-40B4-BE49-F238E27FC236}">
                <a16:creationId xmlns:a16="http://schemas.microsoft.com/office/drawing/2014/main" id="{8148DB70-2FF4-42EC-99F3-F59335D246DC}"/>
              </a:ext>
            </a:extLst>
          </p:cNvPr>
          <p:cNvSpPr/>
          <p:nvPr/>
        </p:nvSpPr>
        <p:spPr>
          <a:xfrm>
            <a:off x="5563965" y="4909860"/>
            <a:ext cx="169774" cy="16061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Oval 47">
            <a:extLst>
              <a:ext uri="{FF2B5EF4-FFF2-40B4-BE49-F238E27FC236}">
                <a16:creationId xmlns:a16="http://schemas.microsoft.com/office/drawing/2014/main" id="{89BECC88-6E26-4A60-90E4-824EBAE5201B}"/>
              </a:ext>
            </a:extLst>
          </p:cNvPr>
          <p:cNvSpPr/>
          <p:nvPr/>
        </p:nvSpPr>
        <p:spPr>
          <a:xfrm>
            <a:off x="5563965" y="5150846"/>
            <a:ext cx="169774" cy="16061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a:extLst>
              <a:ext uri="{FF2B5EF4-FFF2-40B4-BE49-F238E27FC236}">
                <a16:creationId xmlns:a16="http://schemas.microsoft.com/office/drawing/2014/main" id="{94FE6240-1D8F-4DB5-84A8-9B7B2FA6AEC6}"/>
              </a:ext>
            </a:extLst>
          </p:cNvPr>
          <p:cNvSpPr/>
          <p:nvPr/>
        </p:nvSpPr>
        <p:spPr>
          <a:xfrm>
            <a:off x="5563965" y="5380379"/>
            <a:ext cx="169774" cy="16061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a:extLst>
              <a:ext uri="{FF2B5EF4-FFF2-40B4-BE49-F238E27FC236}">
                <a16:creationId xmlns:a16="http://schemas.microsoft.com/office/drawing/2014/main" id="{E7EE5FEB-6524-4A23-B449-7886998F4584}"/>
              </a:ext>
            </a:extLst>
          </p:cNvPr>
          <p:cNvSpPr/>
          <p:nvPr/>
        </p:nvSpPr>
        <p:spPr>
          <a:xfrm>
            <a:off x="5554903" y="5632818"/>
            <a:ext cx="169774" cy="16061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a:extLst>
              <a:ext uri="{FF2B5EF4-FFF2-40B4-BE49-F238E27FC236}">
                <a16:creationId xmlns:a16="http://schemas.microsoft.com/office/drawing/2014/main" id="{F3D59C9E-3EB5-4F3F-AF6C-374D4A5ACC5D}"/>
              </a:ext>
            </a:extLst>
          </p:cNvPr>
          <p:cNvSpPr/>
          <p:nvPr/>
        </p:nvSpPr>
        <p:spPr>
          <a:xfrm>
            <a:off x="5554903" y="5862351"/>
            <a:ext cx="169774" cy="16061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Oval 52">
            <a:extLst>
              <a:ext uri="{FF2B5EF4-FFF2-40B4-BE49-F238E27FC236}">
                <a16:creationId xmlns:a16="http://schemas.microsoft.com/office/drawing/2014/main" id="{6D8550FC-1647-4A0A-AFA7-42EDFA894E99}"/>
              </a:ext>
            </a:extLst>
          </p:cNvPr>
          <p:cNvSpPr/>
          <p:nvPr/>
        </p:nvSpPr>
        <p:spPr>
          <a:xfrm>
            <a:off x="6159086" y="6346323"/>
            <a:ext cx="169774" cy="16061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Oval 54">
            <a:extLst>
              <a:ext uri="{FF2B5EF4-FFF2-40B4-BE49-F238E27FC236}">
                <a16:creationId xmlns:a16="http://schemas.microsoft.com/office/drawing/2014/main" id="{1A957FB4-6E16-46E3-824E-3B4FDA5CAD41}"/>
              </a:ext>
            </a:extLst>
          </p:cNvPr>
          <p:cNvSpPr/>
          <p:nvPr/>
        </p:nvSpPr>
        <p:spPr>
          <a:xfrm>
            <a:off x="6159086" y="6103347"/>
            <a:ext cx="169774" cy="16061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Rectangle 68">
            <a:extLst>
              <a:ext uri="{FF2B5EF4-FFF2-40B4-BE49-F238E27FC236}">
                <a16:creationId xmlns:a16="http://schemas.microsoft.com/office/drawing/2014/main" id="{720422C1-CE30-4AD9-A062-91238A3768B6}"/>
              </a:ext>
            </a:extLst>
          </p:cNvPr>
          <p:cNvSpPr/>
          <p:nvPr/>
        </p:nvSpPr>
        <p:spPr>
          <a:xfrm>
            <a:off x="6399763" y="6103347"/>
            <a:ext cx="169774" cy="158104"/>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Rectangle 80">
            <a:extLst>
              <a:ext uri="{FF2B5EF4-FFF2-40B4-BE49-F238E27FC236}">
                <a16:creationId xmlns:a16="http://schemas.microsoft.com/office/drawing/2014/main" id="{DEBAF815-6011-4A04-9F0A-D068B152B63F}"/>
              </a:ext>
            </a:extLst>
          </p:cNvPr>
          <p:cNvSpPr/>
          <p:nvPr/>
        </p:nvSpPr>
        <p:spPr>
          <a:xfrm>
            <a:off x="6399763" y="6348838"/>
            <a:ext cx="169774" cy="158104"/>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Rectangle 81">
            <a:extLst>
              <a:ext uri="{FF2B5EF4-FFF2-40B4-BE49-F238E27FC236}">
                <a16:creationId xmlns:a16="http://schemas.microsoft.com/office/drawing/2014/main" id="{38746AFF-5784-487E-9F7F-D54AC2794A17}"/>
              </a:ext>
            </a:extLst>
          </p:cNvPr>
          <p:cNvSpPr/>
          <p:nvPr/>
        </p:nvSpPr>
        <p:spPr>
          <a:xfrm>
            <a:off x="5724677" y="6595853"/>
            <a:ext cx="169774" cy="158104"/>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Rectangle 82">
            <a:extLst>
              <a:ext uri="{FF2B5EF4-FFF2-40B4-BE49-F238E27FC236}">
                <a16:creationId xmlns:a16="http://schemas.microsoft.com/office/drawing/2014/main" id="{38FFFEF0-FF4A-45F3-ABCE-6A6185C86439}"/>
              </a:ext>
            </a:extLst>
          </p:cNvPr>
          <p:cNvSpPr/>
          <p:nvPr/>
        </p:nvSpPr>
        <p:spPr>
          <a:xfrm>
            <a:off x="7045331" y="5647009"/>
            <a:ext cx="169774" cy="158104"/>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Rectangle 83">
            <a:extLst>
              <a:ext uri="{FF2B5EF4-FFF2-40B4-BE49-F238E27FC236}">
                <a16:creationId xmlns:a16="http://schemas.microsoft.com/office/drawing/2014/main" id="{B94CB2EB-D12B-4113-9B38-AF39F616D14D}"/>
              </a:ext>
            </a:extLst>
          </p:cNvPr>
          <p:cNvSpPr/>
          <p:nvPr/>
        </p:nvSpPr>
        <p:spPr>
          <a:xfrm>
            <a:off x="7045331" y="5397114"/>
            <a:ext cx="169774" cy="158104"/>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86">
            <a:extLst>
              <a:ext uri="{FF2B5EF4-FFF2-40B4-BE49-F238E27FC236}">
                <a16:creationId xmlns:a16="http://schemas.microsoft.com/office/drawing/2014/main" id="{EC33F968-533B-41CD-B729-2C15BC7BD120}"/>
              </a:ext>
            </a:extLst>
          </p:cNvPr>
          <p:cNvSpPr/>
          <p:nvPr/>
        </p:nvSpPr>
        <p:spPr>
          <a:xfrm>
            <a:off x="7037879" y="5134162"/>
            <a:ext cx="169774" cy="158104"/>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Rectangle 89">
            <a:extLst>
              <a:ext uri="{FF2B5EF4-FFF2-40B4-BE49-F238E27FC236}">
                <a16:creationId xmlns:a16="http://schemas.microsoft.com/office/drawing/2014/main" id="{450AD37D-E0D4-42BB-AAE3-E25EE1FCE6A2}"/>
              </a:ext>
            </a:extLst>
          </p:cNvPr>
          <p:cNvSpPr/>
          <p:nvPr/>
        </p:nvSpPr>
        <p:spPr>
          <a:xfrm>
            <a:off x="7040848" y="4923655"/>
            <a:ext cx="169774" cy="158104"/>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Rectangle 91">
            <a:extLst>
              <a:ext uri="{FF2B5EF4-FFF2-40B4-BE49-F238E27FC236}">
                <a16:creationId xmlns:a16="http://schemas.microsoft.com/office/drawing/2014/main" id="{AE615AC8-4922-473D-9AE1-F139AE31D31C}"/>
              </a:ext>
            </a:extLst>
          </p:cNvPr>
          <p:cNvSpPr/>
          <p:nvPr/>
        </p:nvSpPr>
        <p:spPr>
          <a:xfrm>
            <a:off x="7040347" y="4683222"/>
            <a:ext cx="169774" cy="158104"/>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Rectangle 93">
            <a:extLst>
              <a:ext uri="{FF2B5EF4-FFF2-40B4-BE49-F238E27FC236}">
                <a16:creationId xmlns:a16="http://schemas.microsoft.com/office/drawing/2014/main" id="{CA5AE265-4D34-4600-A52A-2E1E5A8906B4}"/>
              </a:ext>
            </a:extLst>
          </p:cNvPr>
          <p:cNvSpPr/>
          <p:nvPr/>
        </p:nvSpPr>
        <p:spPr>
          <a:xfrm>
            <a:off x="7037879" y="4411876"/>
            <a:ext cx="169774" cy="158104"/>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Rectangle 94">
            <a:extLst>
              <a:ext uri="{FF2B5EF4-FFF2-40B4-BE49-F238E27FC236}">
                <a16:creationId xmlns:a16="http://schemas.microsoft.com/office/drawing/2014/main" id="{AA5E2262-6FA7-410E-9842-054DC7AA93CD}"/>
              </a:ext>
            </a:extLst>
          </p:cNvPr>
          <p:cNvSpPr/>
          <p:nvPr/>
        </p:nvSpPr>
        <p:spPr>
          <a:xfrm>
            <a:off x="6288489" y="4146734"/>
            <a:ext cx="169774" cy="158104"/>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Rectangle 95">
            <a:extLst>
              <a:ext uri="{FF2B5EF4-FFF2-40B4-BE49-F238E27FC236}">
                <a16:creationId xmlns:a16="http://schemas.microsoft.com/office/drawing/2014/main" id="{C9F8C8A2-9ADA-4D91-A54E-158373723DCF}"/>
              </a:ext>
            </a:extLst>
          </p:cNvPr>
          <p:cNvSpPr/>
          <p:nvPr/>
        </p:nvSpPr>
        <p:spPr>
          <a:xfrm>
            <a:off x="7045331" y="5880726"/>
            <a:ext cx="169774" cy="158104"/>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Rectangle 96">
            <a:extLst>
              <a:ext uri="{FF2B5EF4-FFF2-40B4-BE49-F238E27FC236}">
                <a16:creationId xmlns:a16="http://schemas.microsoft.com/office/drawing/2014/main" id="{89FB6820-CB5A-43F7-AE23-5FE8D45D1259}"/>
              </a:ext>
            </a:extLst>
          </p:cNvPr>
          <p:cNvSpPr/>
          <p:nvPr/>
        </p:nvSpPr>
        <p:spPr>
          <a:xfrm>
            <a:off x="7714546" y="3888958"/>
            <a:ext cx="169774" cy="158104"/>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Rectangle 97">
            <a:extLst>
              <a:ext uri="{FF2B5EF4-FFF2-40B4-BE49-F238E27FC236}">
                <a16:creationId xmlns:a16="http://schemas.microsoft.com/office/drawing/2014/main" id="{3039F0A7-422E-4C7B-A4AF-230DC6F0B11E}"/>
              </a:ext>
            </a:extLst>
          </p:cNvPr>
          <p:cNvSpPr/>
          <p:nvPr/>
        </p:nvSpPr>
        <p:spPr>
          <a:xfrm>
            <a:off x="7704396" y="3643302"/>
            <a:ext cx="169774" cy="158104"/>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87EC9FCB-D5FD-492F-A292-19BD98043D7B}"/>
              </a:ext>
            </a:extLst>
          </p:cNvPr>
          <p:cNvSpPr txBox="1"/>
          <p:nvPr/>
        </p:nvSpPr>
        <p:spPr>
          <a:xfrm>
            <a:off x="12327" y="936271"/>
            <a:ext cx="80717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Calibri"/>
                <a:ea typeface="+mn-ea"/>
                <a:cs typeface="+mn-cs"/>
              </a:rPr>
              <a:t>The Next Generation of Managed Care</a:t>
            </a:r>
          </a:p>
        </p:txBody>
      </p:sp>
      <p:sp>
        <p:nvSpPr>
          <p:cNvPr id="3" name="Rectangle 2">
            <a:extLst>
              <a:ext uri="{FF2B5EF4-FFF2-40B4-BE49-F238E27FC236}">
                <a16:creationId xmlns:a16="http://schemas.microsoft.com/office/drawing/2014/main" id="{C043B033-5D62-4161-A500-392CF3D1EF49}"/>
              </a:ext>
            </a:extLst>
          </p:cNvPr>
          <p:cNvSpPr/>
          <p:nvPr/>
        </p:nvSpPr>
        <p:spPr>
          <a:xfrm>
            <a:off x="8092625" y="851981"/>
            <a:ext cx="4082403" cy="5392438"/>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TextBox 74">
            <a:extLst>
              <a:ext uri="{FF2B5EF4-FFF2-40B4-BE49-F238E27FC236}">
                <a16:creationId xmlns:a16="http://schemas.microsoft.com/office/drawing/2014/main" id="{3CF297DA-F2DA-4230-BE1D-F0E9C8717D09}"/>
              </a:ext>
            </a:extLst>
          </p:cNvPr>
          <p:cNvSpPr txBox="1"/>
          <p:nvPr/>
        </p:nvSpPr>
        <p:spPr>
          <a:xfrm>
            <a:off x="8024157" y="937723"/>
            <a:ext cx="4082403" cy="73866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a:ea typeface="+mn-ea"/>
                <a:cs typeface="+mn-cs"/>
              </a:rPr>
              <a:t>The SPBM </a:t>
            </a:r>
            <a:r>
              <a:rPr lang="en-US" sz="1400">
                <a:solidFill>
                  <a:srgbClr val="FFFFFF"/>
                </a:solidFill>
                <a:latin typeface="Calibri"/>
              </a:rPr>
              <a:t>is</a:t>
            </a:r>
            <a:r>
              <a:rPr kumimoji="0" lang="en-US" sz="1400" b="0" i="0" u="none" strike="noStrike" kern="1200" cap="none" spc="0" normalizeH="0" baseline="0" noProof="0">
                <a:ln>
                  <a:noFill/>
                </a:ln>
                <a:solidFill>
                  <a:srgbClr val="FFFFFF"/>
                </a:solidFill>
                <a:effectLst/>
                <a:uLnTx/>
                <a:uFillTx/>
                <a:latin typeface="Calibri"/>
                <a:ea typeface="+mn-ea"/>
                <a:cs typeface="+mn-cs"/>
              </a:rPr>
              <a:t> a </a:t>
            </a:r>
            <a:r>
              <a:rPr kumimoji="0" lang="en-US" sz="1400" b="1" i="0" u="none" strike="noStrike" kern="1200" cap="none" spc="0" normalizeH="0" baseline="0" noProof="0">
                <a:ln>
                  <a:noFill/>
                </a:ln>
                <a:solidFill>
                  <a:srgbClr val="FFFFFF"/>
                </a:solidFill>
                <a:effectLst/>
                <a:uLnTx/>
                <a:uFillTx/>
                <a:latin typeface="Calibri"/>
                <a:ea typeface="+mn-ea"/>
                <a:cs typeface="+mn-cs"/>
              </a:rPr>
              <a:t>specialized managed care organization</a:t>
            </a:r>
            <a:r>
              <a:rPr kumimoji="0" lang="en-US" sz="1400" b="0" i="0" u="none" strike="noStrike" kern="1200" cap="none" spc="0" normalizeH="0" baseline="0" noProof="0">
                <a:ln>
                  <a:noFill/>
                </a:ln>
                <a:solidFill>
                  <a:srgbClr val="FFFFFF"/>
                </a:solidFill>
                <a:effectLst/>
                <a:uLnTx/>
                <a:uFillTx/>
                <a:latin typeface="Calibri"/>
                <a:ea typeface="+mn-ea"/>
                <a:cs typeface="+mn-cs"/>
              </a:rPr>
              <a:t> contracted with ODM to administer Ohio Medicaid’s prescription drug program</a:t>
            </a:r>
            <a:r>
              <a:rPr lang="en-US" sz="1400">
                <a:solidFill>
                  <a:srgbClr val="FFFFFF"/>
                </a:solidFill>
                <a:latin typeface="Calibri"/>
              </a:rPr>
              <a:t>.</a:t>
            </a:r>
            <a:endParaRPr kumimoji="0" lang="en-US" sz="1400" b="0" i="0" u="none" strike="noStrike" kern="1200" cap="none" spc="0" normalizeH="0" baseline="0" noProof="0">
              <a:ln>
                <a:noFill/>
              </a:ln>
              <a:solidFill>
                <a:srgbClr val="FFFFFF"/>
              </a:solidFill>
              <a:effectLst/>
              <a:uLnTx/>
              <a:uFillTx/>
              <a:latin typeface="Calibri"/>
              <a:ea typeface="+mn-ea"/>
              <a:cs typeface="+mn-cs"/>
            </a:endParaRPr>
          </a:p>
        </p:txBody>
      </p:sp>
      <p:cxnSp>
        <p:nvCxnSpPr>
          <p:cNvPr id="76" name="Gerade Verbindung 120">
            <a:extLst>
              <a:ext uri="{FF2B5EF4-FFF2-40B4-BE49-F238E27FC236}">
                <a16:creationId xmlns:a16="http://schemas.microsoft.com/office/drawing/2014/main" id="{31743204-47CC-4F0F-A031-BD5043ABC545}"/>
              </a:ext>
            </a:extLst>
          </p:cNvPr>
          <p:cNvCxnSpPr>
            <a:cxnSpLocks/>
          </p:cNvCxnSpPr>
          <p:nvPr/>
        </p:nvCxnSpPr>
        <p:spPr bwMode="gray">
          <a:xfrm flipH="1">
            <a:off x="8122687" y="2819400"/>
            <a:ext cx="4068525"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79" name="Gerade Verbindung 120">
            <a:extLst>
              <a:ext uri="{FF2B5EF4-FFF2-40B4-BE49-F238E27FC236}">
                <a16:creationId xmlns:a16="http://schemas.microsoft.com/office/drawing/2014/main" id="{418EE9AE-CFFC-41B2-B5FF-6D2053A8F32B}"/>
              </a:ext>
            </a:extLst>
          </p:cNvPr>
          <p:cNvCxnSpPr>
            <a:cxnSpLocks/>
          </p:cNvCxnSpPr>
          <p:nvPr/>
        </p:nvCxnSpPr>
        <p:spPr bwMode="gray">
          <a:xfrm flipH="1">
            <a:off x="8104683" y="3886200"/>
            <a:ext cx="4072166"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2469DCD-2B15-4D6F-8C64-A07C093152C3}"/>
              </a:ext>
            </a:extLst>
          </p:cNvPr>
          <p:cNvSpPr txBox="1"/>
          <p:nvPr/>
        </p:nvSpPr>
        <p:spPr>
          <a:xfrm>
            <a:off x="8064400" y="4716153"/>
            <a:ext cx="4072166" cy="738664"/>
          </a:xfrm>
          <a:prstGeom prst="rect">
            <a:avLst/>
          </a:prstGeom>
          <a:noFill/>
        </p:spPr>
        <p:txBody>
          <a:bodyPr wrap="square" lIns="91440" tIns="45720" rIns="91440" bIns="45720" rtlCol="0" anchor="t">
            <a:spAutoFit/>
          </a:bodyPr>
          <a:lstStyle/>
          <a:p>
            <a:pPr algn="ctr">
              <a:defRPr/>
            </a:pPr>
            <a:r>
              <a:rPr kumimoji="0" lang="en-US" sz="1400" b="0" i="0" u="none" strike="noStrike" kern="1200" cap="none" spc="0" normalizeH="0" baseline="0" noProof="0">
                <a:ln>
                  <a:noFill/>
                </a:ln>
                <a:solidFill>
                  <a:schemeClr val="bg1"/>
                </a:solidFill>
                <a:effectLst/>
                <a:uLnTx/>
                <a:uFillTx/>
                <a:latin typeface="Calibri"/>
                <a:ea typeface="+mn-ea"/>
                <a:cs typeface="+mn-cs"/>
              </a:rPr>
              <a:t>With </a:t>
            </a:r>
            <a:r>
              <a:rPr kumimoji="0" lang="en-US" sz="1400" b="1" i="0" u="none" strike="noStrike" kern="1200" cap="none" spc="0" normalizeH="0" baseline="0" noProof="0">
                <a:ln>
                  <a:noFill/>
                </a:ln>
                <a:solidFill>
                  <a:schemeClr val="bg1"/>
                </a:solidFill>
                <a:effectLst/>
                <a:uLnTx/>
                <a:uFillTx/>
                <a:latin typeface="Calibri"/>
                <a:ea typeface="+mn-ea"/>
                <a:cs typeface="+mn-cs"/>
              </a:rPr>
              <a:t>timely</a:t>
            </a:r>
            <a:r>
              <a:rPr lang="en-US" sz="1400" b="1">
                <a:solidFill>
                  <a:schemeClr val="bg1"/>
                </a:solidFill>
                <a:latin typeface="Calibri"/>
              </a:rPr>
              <a:t>,</a:t>
            </a:r>
            <a:r>
              <a:rPr kumimoji="0" lang="en-US" sz="1400" b="1" i="0" u="none" strike="noStrike" kern="1200" cap="none" spc="0" normalizeH="0" baseline="0" noProof="0">
                <a:ln>
                  <a:noFill/>
                </a:ln>
                <a:solidFill>
                  <a:schemeClr val="bg1"/>
                </a:solidFill>
                <a:effectLst/>
                <a:uLnTx/>
                <a:uFillTx/>
                <a:latin typeface="Calibri"/>
                <a:ea typeface="+mn-ea"/>
                <a:cs typeface="+mn-cs"/>
              </a:rPr>
              <a:t> consistent information </a:t>
            </a:r>
            <a:r>
              <a:rPr kumimoji="0" lang="en-US" sz="1400" b="0" i="0" u="none" strike="noStrike" kern="1200" cap="none" spc="0" normalizeH="0" baseline="0" noProof="0">
                <a:ln>
                  <a:noFill/>
                </a:ln>
                <a:solidFill>
                  <a:schemeClr val="bg1"/>
                </a:solidFill>
                <a:effectLst/>
                <a:uLnTx/>
                <a:uFillTx/>
                <a:latin typeface="Calibri"/>
                <a:ea typeface="+mn-ea"/>
                <a:cs typeface="+mn-cs"/>
              </a:rPr>
              <a:t>to each of the MCOs, </a:t>
            </a:r>
            <a:r>
              <a:rPr kumimoji="0" lang="en-US" sz="1400" b="1" i="0" u="none" strike="noStrike" kern="1200" cap="none" spc="0" normalizeH="0" baseline="0" noProof="0">
                <a:ln>
                  <a:noFill/>
                </a:ln>
                <a:solidFill>
                  <a:schemeClr val="bg1"/>
                </a:solidFill>
                <a:effectLst/>
                <a:uLnTx/>
                <a:uFillTx/>
                <a:latin typeface="Calibri"/>
                <a:ea typeface="+mn-ea"/>
                <a:cs typeface="+mn-cs"/>
              </a:rPr>
              <a:t>quality care </a:t>
            </a:r>
            <a:r>
              <a:rPr lang="en-US" sz="1400">
                <a:solidFill>
                  <a:schemeClr val="bg1"/>
                </a:solidFill>
                <a:latin typeface="Calibri"/>
              </a:rPr>
              <a:t>is</a:t>
            </a:r>
            <a:r>
              <a:rPr kumimoji="0" lang="en-US" sz="1400" b="0" i="0" u="none" strike="noStrike" kern="1200" cap="none" spc="0" normalizeH="0" baseline="0" noProof="0">
                <a:ln>
                  <a:noFill/>
                </a:ln>
                <a:solidFill>
                  <a:schemeClr val="bg1"/>
                </a:solidFill>
                <a:effectLst/>
                <a:uLnTx/>
                <a:uFillTx/>
                <a:latin typeface="Calibri"/>
                <a:ea typeface="+mn-ea"/>
                <a:cs typeface="+mn-cs"/>
              </a:rPr>
              <a:t> provided to all Medicaid members</a:t>
            </a:r>
            <a:r>
              <a:rPr lang="en-US" sz="1400">
                <a:solidFill>
                  <a:schemeClr val="bg1"/>
                </a:solidFill>
                <a:latin typeface="Calibri"/>
              </a:rPr>
              <a:t>. </a:t>
            </a:r>
            <a:endParaRPr kumimoji="0" lang="en-US" sz="1400" b="0" i="0" u="none" strike="noStrike" kern="1200" cap="none" spc="0" normalizeH="0" baseline="0" noProof="0">
              <a:ln>
                <a:noFill/>
              </a:ln>
              <a:solidFill>
                <a:schemeClr val="bg1"/>
              </a:solidFill>
              <a:effectLst/>
              <a:uLnTx/>
              <a:uFillTx/>
              <a:latin typeface="Calibri"/>
              <a:ea typeface="+mn-ea"/>
              <a:cs typeface="+mn-cs"/>
            </a:endParaRPr>
          </a:p>
        </p:txBody>
      </p:sp>
      <p:cxnSp>
        <p:nvCxnSpPr>
          <p:cNvPr id="86" name="Gerade Verbindung 120">
            <a:extLst>
              <a:ext uri="{FF2B5EF4-FFF2-40B4-BE49-F238E27FC236}">
                <a16:creationId xmlns:a16="http://schemas.microsoft.com/office/drawing/2014/main" id="{0900751B-4DB7-4E61-8E7B-B52E8634104E}"/>
              </a:ext>
            </a:extLst>
          </p:cNvPr>
          <p:cNvCxnSpPr>
            <a:cxnSpLocks/>
          </p:cNvCxnSpPr>
          <p:nvPr/>
        </p:nvCxnSpPr>
        <p:spPr bwMode="gray">
          <a:xfrm flipH="1">
            <a:off x="8095717" y="4716153"/>
            <a:ext cx="4096283"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3E4D2335-747D-4D91-AC89-46BCA935D5D6}"/>
              </a:ext>
            </a:extLst>
          </p:cNvPr>
          <p:cNvSpPr txBox="1"/>
          <p:nvPr/>
        </p:nvSpPr>
        <p:spPr>
          <a:xfrm>
            <a:off x="8059451" y="2876309"/>
            <a:ext cx="4155327" cy="954107"/>
          </a:xfrm>
          <a:prstGeom prst="rect">
            <a:avLst/>
          </a:prstGeom>
          <a:noFill/>
        </p:spPr>
        <p:txBody>
          <a:bodyPr wrap="square" lIns="91440" tIns="45720" rIns="91440" bIns="45720" rtlCol="0" anchor="t">
            <a:spAutoFit/>
          </a:bodyPr>
          <a:lstStyle/>
          <a:p>
            <a:pPr algn="ctr">
              <a:defRPr/>
            </a:pPr>
            <a:r>
              <a:rPr kumimoji="0" lang="en-US" sz="1400" b="0" i="0" u="none" strike="noStrike" kern="1200" cap="none" spc="0" normalizeH="0" baseline="0" noProof="0">
                <a:ln>
                  <a:noFill/>
                </a:ln>
                <a:solidFill>
                  <a:schemeClr val="bg1"/>
                </a:solidFill>
                <a:effectLst/>
                <a:uLnTx/>
                <a:uFillTx/>
                <a:latin typeface="Calibri"/>
                <a:ea typeface="+mn-ea"/>
                <a:cs typeface="+mn-cs"/>
              </a:rPr>
              <a:t>By directly contracting with ODM, the SPBM </a:t>
            </a:r>
            <a:r>
              <a:rPr lang="en-US" sz="1400">
                <a:solidFill>
                  <a:schemeClr val="bg1"/>
                </a:solidFill>
                <a:latin typeface="Calibri"/>
              </a:rPr>
              <a:t>provides </a:t>
            </a:r>
            <a:r>
              <a:rPr kumimoji="0" lang="en-US" sz="1400" b="0" i="0" u="none" strike="noStrike" kern="1200" cap="none" spc="0" normalizeH="0" baseline="0" noProof="0">
                <a:ln>
                  <a:noFill/>
                </a:ln>
                <a:solidFill>
                  <a:schemeClr val="bg1"/>
                </a:solidFill>
                <a:effectLst/>
                <a:uLnTx/>
                <a:uFillTx/>
                <a:latin typeface="Calibri"/>
                <a:ea typeface="+mn-ea"/>
                <a:cs typeface="+mn-cs"/>
              </a:rPr>
              <a:t>ODM greater ability to monitor </a:t>
            </a:r>
            <a:r>
              <a:rPr kumimoji="0" lang="en-US" sz="1400" b="1" i="0" u="none" strike="noStrike" kern="1200" cap="none" spc="0" normalizeH="0" baseline="0" noProof="0">
                <a:ln>
                  <a:noFill/>
                </a:ln>
                <a:solidFill>
                  <a:schemeClr val="bg1"/>
                </a:solidFill>
                <a:effectLst/>
                <a:uLnTx/>
                <a:uFillTx/>
                <a:latin typeface="Calibri"/>
                <a:ea typeface="+mn-ea"/>
                <a:cs typeface="+mn-cs"/>
              </a:rPr>
              <a:t>quality, transparency and accountability </a:t>
            </a:r>
            <a:r>
              <a:rPr kumimoji="0" lang="en-US" sz="1400" b="0" i="0" u="none" strike="noStrike" kern="1200" cap="none" spc="0" normalizeH="0" baseline="0" noProof="0">
                <a:ln>
                  <a:noFill/>
                </a:ln>
                <a:solidFill>
                  <a:schemeClr val="bg1"/>
                </a:solidFill>
                <a:effectLst/>
                <a:uLnTx/>
                <a:uFillTx/>
                <a:latin typeface="Calibri"/>
                <a:ea typeface="+mn-ea"/>
                <a:cs typeface="+mn-cs"/>
              </a:rPr>
              <a:t>in the pharmacy program</a:t>
            </a:r>
            <a:r>
              <a:rPr lang="en-US" sz="1400">
                <a:solidFill>
                  <a:schemeClr val="bg1"/>
                </a:solidFill>
                <a:latin typeface="Calibri"/>
              </a:rPr>
              <a:t>.</a:t>
            </a:r>
            <a:endParaRPr kumimoji="0" lang="en-US" sz="1400" b="0" i="0" u="none" strike="noStrike" kern="1200" cap="none" spc="0" normalizeH="0" baseline="0" noProof="0">
              <a:ln>
                <a:noFill/>
              </a:ln>
              <a:solidFill>
                <a:schemeClr val="bg1"/>
              </a:solidFill>
              <a:effectLst/>
              <a:uLnTx/>
              <a:uFillTx/>
              <a:latin typeface="Calibri"/>
              <a:ea typeface="+mn-ea"/>
              <a:cs typeface="+mn-cs"/>
            </a:endParaRPr>
          </a:p>
        </p:txBody>
      </p:sp>
      <p:cxnSp>
        <p:nvCxnSpPr>
          <p:cNvPr id="89" name="Gerade Verbindung 120">
            <a:extLst>
              <a:ext uri="{FF2B5EF4-FFF2-40B4-BE49-F238E27FC236}">
                <a16:creationId xmlns:a16="http://schemas.microsoft.com/office/drawing/2014/main" id="{641A0C2E-32E9-4311-940B-BF73D3B5FB94}"/>
              </a:ext>
            </a:extLst>
          </p:cNvPr>
          <p:cNvCxnSpPr>
            <a:cxnSpLocks/>
          </p:cNvCxnSpPr>
          <p:nvPr/>
        </p:nvCxnSpPr>
        <p:spPr bwMode="gray">
          <a:xfrm flipH="1">
            <a:off x="9336091" y="6348838"/>
            <a:ext cx="2842963"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C3753717-176B-4C04-86AB-822810C79078}"/>
              </a:ext>
            </a:extLst>
          </p:cNvPr>
          <p:cNvSpPr txBox="1"/>
          <p:nvPr/>
        </p:nvSpPr>
        <p:spPr>
          <a:xfrm>
            <a:off x="8260755" y="5454289"/>
            <a:ext cx="3815499" cy="738664"/>
          </a:xfrm>
          <a:prstGeom prst="rect">
            <a:avLst/>
          </a:prstGeom>
          <a:noFill/>
        </p:spPr>
        <p:txBody>
          <a:bodyPr wrap="square" lIns="91440" tIns="45720" rIns="91440" bIns="45720" rtlCol="0" anchor="t">
            <a:spAutoFit/>
          </a:bodyPr>
          <a:lstStyle/>
          <a:p>
            <a:pPr algn="ctr">
              <a:spcAft>
                <a:spcPts val="300"/>
              </a:spcAft>
              <a:defRPr/>
            </a:pPr>
            <a:r>
              <a:rPr kumimoji="0" lang="en-US" sz="1400" b="0" i="0" u="none" strike="noStrike" kern="1200" cap="none" spc="0" normalizeH="0" baseline="0" noProof="0">
                <a:ln>
                  <a:noFill/>
                </a:ln>
                <a:solidFill>
                  <a:schemeClr val="bg1"/>
                </a:solidFill>
                <a:effectLst/>
                <a:uLnTx/>
                <a:uFillTx/>
                <a:latin typeface="Calibri"/>
                <a:ea typeface="+mn-ea"/>
                <a:cs typeface="+mn-cs"/>
              </a:rPr>
              <a:t>The SPBM </a:t>
            </a:r>
            <a:r>
              <a:rPr lang="en-US" sz="1400" b="1">
                <a:solidFill>
                  <a:schemeClr val="bg1"/>
                </a:solidFill>
                <a:latin typeface="Calibri"/>
              </a:rPr>
              <a:t>increases</a:t>
            </a:r>
            <a:r>
              <a:rPr kumimoji="0" lang="en-US" sz="1400" b="1" i="0" u="none" strike="noStrike" kern="1200" cap="none" spc="0" normalizeH="0" baseline="0" noProof="0">
                <a:ln>
                  <a:noFill/>
                </a:ln>
                <a:solidFill>
                  <a:schemeClr val="bg1"/>
                </a:solidFill>
                <a:effectLst/>
                <a:uLnTx/>
                <a:uFillTx/>
                <a:latin typeface="Calibri"/>
                <a:ea typeface="+mn-ea"/>
                <a:cs typeface="+mn-cs"/>
              </a:rPr>
              <a:t> data accuracy </a:t>
            </a:r>
            <a:r>
              <a:rPr kumimoji="0" lang="en-US" sz="1400" b="0" i="0" u="none" strike="noStrike" kern="1200" cap="none" spc="0" normalizeH="0" baseline="0" noProof="0">
                <a:ln>
                  <a:noFill/>
                </a:ln>
                <a:solidFill>
                  <a:schemeClr val="bg1"/>
                </a:solidFill>
                <a:effectLst/>
                <a:uLnTx/>
                <a:uFillTx/>
                <a:latin typeface="Calibri"/>
                <a:ea typeface="+mn-ea"/>
                <a:cs typeface="+mn-cs"/>
              </a:rPr>
              <a:t>and timeliness, supporting program integrity, quality, and pay-for-performance initiatives</a:t>
            </a:r>
            <a:r>
              <a:rPr lang="en-US" sz="1400">
                <a:solidFill>
                  <a:schemeClr val="bg1"/>
                </a:solidFill>
                <a:latin typeface="Calibri"/>
              </a:rPr>
              <a:t>.</a:t>
            </a:r>
            <a:r>
              <a:rPr lang="en-US" sz="1400">
                <a:latin typeface="Calibri"/>
              </a:rPr>
              <a:t> </a:t>
            </a:r>
            <a:endParaRPr kumimoji="0" lang="en-US" sz="1400" b="0" i="0" u="none" strike="noStrike" kern="1200" cap="none" spc="0" normalizeH="0" baseline="0" noProof="0">
              <a:ln>
                <a:noFill/>
              </a:ln>
              <a:effectLst/>
              <a:uLnTx/>
              <a:uFillTx/>
              <a:latin typeface="Calibri"/>
              <a:ea typeface="+mn-ea"/>
              <a:cs typeface="+mn-cs"/>
            </a:endParaRPr>
          </a:p>
        </p:txBody>
      </p:sp>
      <p:cxnSp>
        <p:nvCxnSpPr>
          <p:cNvPr id="119" name="Gerade Verbindung 120">
            <a:extLst>
              <a:ext uri="{FF2B5EF4-FFF2-40B4-BE49-F238E27FC236}">
                <a16:creationId xmlns:a16="http://schemas.microsoft.com/office/drawing/2014/main" id="{C12E459A-A4FD-4CBD-B46D-46680FD55A51}"/>
              </a:ext>
            </a:extLst>
          </p:cNvPr>
          <p:cNvCxnSpPr>
            <a:cxnSpLocks/>
          </p:cNvCxnSpPr>
          <p:nvPr/>
        </p:nvCxnSpPr>
        <p:spPr bwMode="gray">
          <a:xfrm flipH="1">
            <a:off x="8092625" y="5451349"/>
            <a:ext cx="4096283"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77" name="Gerade Verbindung 120">
            <a:extLst>
              <a:ext uri="{FF2B5EF4-FFF2-40B4-BE49-F238E27FC236}">
                <a16:creationId xmlns:a16="http://schemas.microsoft.com/office/drawing/2014/main" id="{690C5B82-DA89-47D0-9C00-9F6806761F6D}"/>
              </a:ext>
            </a:extLst>
          </p:cNvPr>
          <p:cNvCxnSpPr>
            <a:cxnSpLocks/>
          </p:cNvCxnSpPr>
          <p:nvPr/>
        </p:nvCxnSpPr>
        <p:spPr bwMode="gray">
          <a:xfrm flipV="1">
            <a:off x="8082772" y="861995"/>
            <a:ext cx="0" cy="5403862"/>
          </a:xfrm>
          <a:prstGeom prst="line">
            <a:avLst/>
          </a:prstGeom>
          <a:ln w="38100">
            <a:solidFill>
              <a:srgbClr val="C8C8C8"/>
            </a:solidFill>
            <a:prstDash val="solid"/>
          </a:ln>
        </p:spPr>
        <p:style>
          <a:lnRef idx="1">
            <a:schemeClr val="accent1"/>
          </a:lnRef>
          <a:fillRef idx="0">
            <a:schemeClr val="accent1"/>
          </a:fillRef>
          <a:effectRef idx="0">
            <a:schemeClr val="accent1"/>
          </a:effectRef>
          <a:fontRef idx="minor">
            <a:schemeClr val="tx1"/>
          </a:fontRef>
        </p:style>
      </p:cxnSp>
      <p:cxnSp>
        <p:nvCxnSpPr>
          <p:cNvPr id="121" name="Gerade Verbindung 120">
            <a:extLst>
              <a:ext uri="{FF2B5EF4-FFF2-40B4-BE49-F238E27FC236}">
                <a16:creationId xmlns:a16="http://schemas.microsoft.com/office/drawing/2014/main" id="{90195D23-9CEA-4F4A-A089-F7770EB3A2F0}"/>
              </a:ext>
            </a:extLst>
          </p:cNvPr>
          <p:cNvCxnSpPr>
            <a:cxnSpLocks/>
          </p:cNvCxnSpPr>
          <p:nvPr/>
        </p:nvCxnSpPr>
        <p:spPr bwMode="gray">
          <a:xfrm flipH="1">
            <a:off x="8064400" y="6246857"/>
            <a:ext cx="4107715" cy="8893"/>
          </a:xfrm>
          <a:prstGeom prst="line">
            <a:avLst/>
          </a:prstGeom>
          <a:ln w="38100">
            <a:solidFill>
              <a:srgbClr val="C8C8C8"/>
            </a:solidFill>
            <a:prstDash val="solid"/>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5B5D2A39-9C4C-4D2A-9C2F-FBF26BDF9693}"/>
              </a:ext>
            </a:extLst>
          </p:cNvPr>
          <p:cNvSpPr txBox="1"/>
          <p:nvPr/>
        </p:nvSpPr>
        <p:spPr>
          <a:xfrm>
            <a:off x="8095273" y="3962400"/>
            <a:ext cx="4136994" cy="73866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Calibri"/>
                <a:ea typeface="+mn-ea"/>
                <a:cs typeface="+mn-cs"/>
              </a:rPr>
              <a:t>Unbundling core functions of the </a:t>
            </a:r>
            <a:r>
              <a:rPr lang="en-US" sz="1400">
                <a:solidFill>
                  <a:schemeClr val="bg1"/>
                </a:solidFill>
                <a:latin typeface="Calibri"/>
              </a:rPr>
              <a:t>pharmacy</a:t>
            </a:r>
            <a:r>
              <a:rPr kumimoji="0" lang="en-US" sz="1400" b="0" i="0" u="none" strike="noStrike" kern="1200" cap="none" spc="0" normalizeH="0" baseline="0" noProof="0">
                <a:ln>
                  <a:noFill/>
                </a:ln>
                <a:solidFill>
                  <a:schemeClr val="bg1"/>
                </a:solidFill>
                <a:effectLst/>
                <a:uLnTx/>
                <a:uFillTx/>
                <a:latin typeface="Calibri"/>
                <a:ea typeface="+mn-ea"/>
                <a:cs typeface="+mn-cs"/>
              </a:rPr>
              <a:t> </a:t>
            </a:r>
            <a:r>
              <a:rPr lang="en-US" sz="1400">
                <a:solidFill>
                  <a:schemeClr val="bg1"/>
                </a:solidFill>
                <a:latin typeface="Calibri"/>
              </a:rPr>
              <a:t>benefit</a:t>
            </a:r>
            <a:r>
              <a:rPr kumimoji="0" lang="en-US" sz="1400" b="0" i="0" u="none" strike="noStrike" kern="1200" cap="none" spc="0" normalizeH="0" baseline="0" noProof="0">
                <a:ln>
                  <a:noFill/>
                </a:ln>
                <a:solidFill>
                  <a:schemeClr val="bg1"/>
                </a:solidFill>
                <a:effectLst/>
                <a:uLnTx/>
                <a:uFillTx/>
                <a:latin typeface="Calibri"/>
                <a:ea typeface="+mn-ea"/>
                <a:cs typeface="+mn-cs"/>
              </a:rPr>
              <a:t> allows ODM to </a:t>
            </a:r>
            <a:r>
              <a:rPr kumimoji="0" lang="en-US" sz="1400" b="1" i="0" u="none" strike="noStrike" kern="1200" cap="none" spc="0" normalizeH="0" baseline="0" noProof="0">
                <a:ln>
                  <a:noFill/>
                </a:ln>
                <a:solidFill>
                  <a:schemeClr val="bg1"/>
                </a:solidFill>
                <a:effectLst/>
                <a:uLnTx/>
                <a:uFillTx/>
                <a:latin typeface="Calibri"/>
                <a:ea typeface="+mn-ea"/>
                <a:cs typeface="+mn-cs"/>
              </a:rPr>
              <a:t>identify and eliminate potential conflicts of interest</a:t>
            </a:r>
            <a:r>
              <a:rPr lang="en-US" sz="1400" b="1">
                <a:solidFill>
                  <a:schemeClr val="bg1"/>
                </a:solidFill>
                <a:latin typeface="Calibri"/>
              </a:rPr>
              <a:t>.</a:t>
            </a:r>
            <a:endParaRPr kumimoji="0" lang="en-US" sz="1400" b="1" i="0" u="none" strike="noStrike" kern="1200" cap="none" spc="0" normalizeH="0" baseline="0" noProof="0">
              <a:ln>
                <a:noFill/>
              </a:ln>
              <a:solidFill>
                <a:schemeClr val="bg1"/>
              </a:solidFill>
              <a:effectLst/>
              <a:uLnTx/>
              <a:uFillTx/>
              <a:latin typeface="Calibri"/>
              <a:ea typeface="+mn-ea"/>
              <a:cs typeface="+mn-cs"/>
            </a:endParaRPr>
          </a:p>
        </p:txBody>
      </p:sp>
      <p:grpSp>
        <p:nvGrpSpPr>
          <p:cNvPr id="26" name="Group 25">
            <a:extLst>
              <a:ext uri="{FF2B5EF4-FFF2-40B4-BE49-F238E27FC236}">
                <a16:creationId xmlns:a16="http://schemas.microsoft.com/office/drawing/2014/main" id="{A38A503D-0600-4D6A-A194-500C13E335C0}"/>
              </a:ext>
            </a:extLst>
          </p:cNvPr>
          <p:cNvGrpSpPr/>
          <p:nvPr/>
        </p:nvGrpSpPr>
        <p:grpSpPr>
          <a:xfrm>
            <a:off x="9443" y="-208"/>
            <a:ext cx="12224191" cy="862203"/>
            <a:chOff x="9443" y="-208"/>
            <a:chExt cx="12224191" cy="862203"/>
          </a:xfrm>
        </p:grpSpPr>
        <p:grpSp>
          <p:nvGrpSpPr>
            <p:cNvPr id="23" name="Group 22">
              <a:extLst>
                <a:ext uri="{FF2B5EF4-FFF2-40B4-BE49-F238E27FC236}">
                  <a16:creationId xmlns:a16="http://schemas.microsoft.com/office/drawing/2014/main" id="{5B292921-4D28-493C-99C1-2B3543650DFF}"/>
                </a:ext>
              </a:extLst>
            </p:cNvPr>
            <p:cNvGrpSpPr/>
            <p:nvPr/>
          </p:nvGrpSpPr>
          <p:grpSpPr>
            <a:xfrm>
              <a:off x="9443" y="-208"/>
              <a:ext cx="12224191" cy="862203"/>
              <a:chOff x="9443" y="-208"/>
              <a:chExt cx="12224191" cy="862203"/>
            </a:xfrm>
          </p:grpSpPr>
          <p:sp>
            <p:nvSpPr>
              <p:cNvPr id="39" name="Rectangle 38">
                <a:extLst>
                  <a:ext uri="{FF2B5EF4-FFF2-40B4-BE49-F238E27FC236}">
                    <a16:creationId xmlns:a16="http://schemas.microsoft.com/office/drawing/2014/main" id="{0EF0BD71-24B2-43BD-82A2-5568C0CAC94A}"/>
                  </a:ext>
                </a:extLst>
              </p:cNvPr>
              <p:cNvSpPr/>
              <p:nvPr/>
            </p:nvSpPr>
            <p:spPr>
              <a:xfrm>
                <a:off x="9443" y="-208"/>
                <a:ext cx="12224191" cy="86220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1" name="Picture 40">
                <a:extLst>
                  <a:ext uri="{FF2B5EF4-FFF2-40B4-BE49-F238E27FC236}">
                    <a16:creationId xmlns:a16="http://schemas.microsoft.com/office/drawing/2014/main" id="{3DA586B1-6AF1-4EB5-999D-BB8EFE06A0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776" y="239128"/>
                <a:ext cx="2615760" cy="444105"/>
              </a:xfrm>
              <a:prstGeom prst="rect">
                <a:avLst/>
              </a:prstGeom>
            </p:spPr>
          </p:pic>
        </p:grpSp>
        <p:sp>
          <p:nvSpPr>
            <p:cNvPr id="40" name="Rechteck 95">
              <a:extLst>
                <a:ext uri="{FF2B5EF4-FFF2-40B4-BE49-F238E27FC236}">
                  <a16:creationId xmlns:a16="http://schemas.microsoft.com/office/drawing/2014/main" id="{15CBBF08-7658-4203-B87C-AF25D20C89B7}"/>
                </a:ext>
              </a:extLst>
            </p:cNvPr>
            <p:cNvSpPr/>
            <p:nvPr/>
          </p:nvSpPr>
          <p:spPr bwMode="gray">
            <a:xfrm>
              <a:off x="3092356" y="96049"/>
              <a:ext cx="9064495" cy="615283"/>
            </a:xfrm>
            <a:prstGeom prst="rect">
              <a:avLst/>
            </a:prstGeom>
          </p:spPr>
          <p:txBody>
            <a:bodyPr wrap="square" lIns="72000" tIns="0" rIns="180000" bIns="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a:ea typeface="+mn-ea"/>
                  <a:cs typeface="+mn-cs"/>
                </a:rPr>
                <a:t>Single Pharmacy Benefit Manager (SPBM)</a:t>
              </a:r>
            </a:p>
          </p:txBody>
        </p:sp>
        <p:cxnSp>
          <p:nvCxnSpPr>
            <p:cNvPr id="67" name="Gerade Verbindung 120">
              <a:extLst>
                <a:ext uri="{FF2B5EF4-FFF2-40B4-BE49-F238E27FC236}">
                  <a16:creationId xmlns:a16="http://schemas.microsoft.com/office/drawing/2014/main" id="{5B89373F-3AC9-4151-9795-7DEC8B5839AA}"/>
                </a:ext>
              </a:extLst>
            </p:cNvPr>
            <p:cNvCxnSpPr>
              <a:cxnSpLocks/>
            </p:cNvCxnSpPr>
            <p:nvPr/>
          </p:nvCxnSpPr>
          <p:spPr bwMode="gray">
            <a:xfrm flipH="1" flipV="1">
              <a:off x="9444" y="841146"/>
              <a:ext cx="12165780" cy="10834"/>
            </a:xfrm>
            <a:prstGeom prst="line">
              <a:avLst/>
            </a:prstGeom>
            <a:ln w="38100">
              <a:solidFill>
                <a:srgbClr val="C8C8C8"/>
              </a:solidFill>
              <a:prstDash val="solid"/>
            </a:ln>
          </p:spPr>
          <p:style>
            <a:lnRef idx="1">
              <a:schemeClr val="accent1"/>
            </a:lnRef>
            <a:fillRef idx="0">
              <a:schemeClr val="accent1"/>
            </a:fillRef>
            <a:effectRef idx="0">
              <a:schemeClr val="accent1"/>
            </a:effectRef>
            <a:fontRef idx="minor">
              <a:schemeClr val="tx1"/>
            </a:fontRef>
          </p:style>
        </p:cxnSp>
      </p:grpSp>
      <p:cxnSp>
        <p:nvCxnSpPr>
          <p:cNvPr id="73" name="Gerade Verbindung 120">
            <a:extLst>
              <a:ext uri="{FF2B5EF4-FFF2-40B4-BE49-F238E27FC236}">
                <a16:creationId xmlns:a16="http://schemas.microsoft.com/office/drawing/2014/main" id="{A2B65A3E-95E6-49AF-A298-E9E6C96FC787}"/>
              </a:ext>
            </a:extLst>
          </p:cNvPr>
          <p:cNvCxnSpPr>
            <a:cxnSpLocks/>
          </p:cNvCxnSpPr>
          <p:nvPr/>
        </p:nvCxnSpPr>
        <p:spPr bwMode="gray">
          <a:xfrm flipH="1">
            <a:off x="8097591" y="1752600"/>
            <a:ext cx="4068525"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 name="Rechteck 3">
            <a:extLst>
              <a:ext uri="{FF2B5EF4-FFF2-40B4-BE49-F238E27FC236}">
                <a16:creationId xmlns:a16="http://schemas.microsoft.com/office/drawing/2014/main" id="{192FF8ED-C011-445A-9309-54B1B1D62785}"/>
              </a:ext>
            </a:extLst>
          </p:cNvPr>
          <p:cNvSpPr/>
          <p:nvPr/>
        </p:nvSpPr>
        <p:spPr bwMode="auto">
          <a:xfrm>
            <a:off x="0" y="-8584"/>
            <a:ext cx="12169512" cy="6858000"/>
          </a:xfrm>
          <a:prstGeom prst="rect">
            <a:avLst/>
          </a:prstGeom>
          <a:noFill/>
          <a:ln w="38100">
            <a:solidFill>
              <a:srgbClr val="C0C0C0"/>
            </a:solidFill>
            <a:round/>
            <a:headEnd/>
            <a:tailE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a:ln>
                <a:noFill/>
              </a:ln>
              <a:solidFill>
                <a:prstClr val="black"/>
              </a:solidFill>
              <a:effectLst/>
              <a:uLnTx/>
              <a:uFillTx/>
              <a:latin typeface="Calibri"/>
              <a:ea typeface="+mn-ea"/>
              <a:cs typeface="+mn-cs"/>
            </a:endParaRPr>
          </a:p>
        </p:txBody>
      </p:sp>
      <p:sp>
        <p:nvSpPr>
          <p:cNvPr id="78" name="TextBox 77">
            <a:extLst>
              <a:ext uri="{FF2B5EF4-FFF2-40B4-BE49-F238E27FC236}">
                <a16:creationId xmlns:a16="http://schemas.microsoft.com/office/drawing/2014/main" id="{5CCFB364-E41A-4E7B-9598-31FFA5C6BB70}"/>
              </a:ext>
            </a:extLst>
          </p:cNvPr>
          <p:cNvSpPr txBox="1"/>
          <p:nvPr/>
        </p:nvSpPr>
        <p:spPr>
          <a:xfrm>
            <a:off x="8096032" y="1793405"/>
            <a:ext cx="4068949" cy="954107"/>
          </a:xfrm>
          <a:prstGeom prst="rect">
            <a:avLst/>
          </a:prstGeom>
          <a:noFill/>
        </p:spPr>
        <p:txBody>
          <a:bodyPr wrap="square" lIns="91440" tIns="45720" rIns="91440" bIns="45720" rtlCol="0" anchor="t">
            <a:spAutoFit/>
          </a:bodyPr>
          <a:lstStyle/>
          <a:p>
            <a:pPr algn="ctr">
              <a:defRPr/>
            </a:pPr>
            <a:r>
              <a:rPr kumimoji="0" lang="en-US" sz="1400" b="0" i="0" u="none" strike="noStrike" kern="1200" cap="none" spc="0" normalizeH="0" baseline="0" noProof="0">
                <a:ln>
                  <a:noFill/>
                </a:ln>
                <a:solidFill>
                  <a:schemeClr val="bg1"/>
                </a:solidFill>
                <a:effectLst/>
                <a:uLnTx/>
                <a:uFillTx/>
                <a:latin typeface="Calibri"/>
                <a:ea typeface="+mn-ea"/>
                <a:cs typeface="+mn-cs"/>
              </a:rPr>
              <a:t>ODM and stakeholders </a:t>
            </a:r>
            <a:r>
              <a:rPr kumimoji="0" lang="en-US" sz="1400" b="1" i="0" u="none" strike="noStrike" kern="1200" cap="none" spc="0" normalizeH="0" baseline="0" noProof="0">
                <a:ln>
                  <a:noFill/>
                </a:ln>
                <a:solidFill>
                  <a:schemeClr val="bg1"/>
                </a:solidFill>
                <a:effectLst/>
                <a:uLnTx/>
                <a:uFillTx/>
                <a:latin typeface="Calibri"/>
                <a:ea typeface="+mn-ea"/>
                <a:cs typeface="+mn-cs"/>
              </a:rPr>
              <a:t>identified problems </a:t>
            </a:r>
            <a:r>
              <a:rPr kumimoji="0" lang="en-US" sz="1400" b="0" i="0" u="none" strike="noStrike" kern="1200" cap="none" spc="0" normalizeH="0" baseline="0" noProof="0">
                <a:ln>
                  <a:noFill/>
                </a:ln>
                <a:solidFill>
                  <a:schemeClr val="bg1"/>
                </a:solidFill>
                <a:effectLst/>
                <a:uLnTx/>
                <a:uFillTx/>
                <a:latin typeface="Calibri"/>
                <a:ea typeface="+mn-ea"/>
                <a:cs typeface="+mn-cs"/>
              </a:rPr>
              <a:t>such as pricing, rebates, claw backs, fees, formulary, inaccessible data, contract steering, access to rural pharmacies, and dispensing fees</a:t>
            </a:r>
            <a:r>
              <a:rPr lang="en-US" sz="1400">
                <a:solidFill>
                  <a:schemeClr val="bg1"/>
                </a:solidFill>
                <a:latin typeface="Calibri"/>
              </a:rPr>
              <a:t>, shaping the SPBM</a:t>
            </a:r>
            <a:r>
              <a:rPr kumimoji="0" lang="en-US" sz="1400" b="0" i="0" u="none" strike="noStrike" kern="1200" cap="none" spc="0" normalizeH="0" baseline="0" noProof="0">
                <a:ln>
                  <a:noFill/>
                </a:ln>
                <a:solidFill>
                  <a:schemeClr val="bg1"/>
                </a:solidFill>
                <a:effectLst/>
                <a:uLnTx/>
                <a:uFillTx/>
                <a:latin typeface="Calibri"/>
                <a:ea typeface="+mn-ea"/>
                <a:cs typeface="+mn-cs"/>
              </a:rPr>
              <a:t>.</a:t>
            </a:r>
            <a:r>
              <a:rPr lang="en-US" sz="1400">
                <a:solidFill>
                  <a:schemeClr val="bg1"/>
                </a:solidFill>
                <a:latin typeface="Calibri"/>
              </a:rPr>
              <a:t> </a:t>
            </a:r>
            <a:endParaRPr lang="en-US" sz="1400" b="0" i="0" u="none" strike="noStrike" kern="1200" cap="none" spc="0" normalizeH="0" baseline="0" noProof="0">
              <a:ln>
                <a:noFill/>
              </a:ln>
              <a:solidFill>
                <a:schemeClr val="bg1"/>
              </a:solidFill>
              <a:effectLst/>
              <a:uLnTx/>
              <a:uFillTx/>
              <a:latin typeface="Calibri"/>
              <a:cs typeface="Calibri"/>
            </a:endParaRPr>
          </a:p>
        </p:txBody>
      </p:sp>
      <p:pic>
        <p:nvPicPr>
          <p:cNvPr id="10" name="Picture 9" descr="Graphical user interface&#10;&#10;Description automatically generated">
            <a:extLst>
              <a:ext uri="{FF2B5EF4-FFF2-40B4-BE49-F238E27FC236}">
                <a16:creationId xmlns:a16="http://schemas.microsoft.com/office/drawing/2014/main" id="{41657D84-8A83-46E5-9504-3AE8E485B1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5026" y="1308659"/>
            <a:ext cx="2812859" cy="1671721"/>
          </a:xfrm>
          <a:prstGeom prst="rect">
            <a:avLst/>
          </a:prstGeom>
        </p:spPr>
      </p:pic>
      <p:sp>
        <p:nvSpPr>
          <p:cNvPr id="63" name="Rectangle 62">
            <a:extLst>
              <a:ext uri="{FF2B5EF4-FFF2-40B4-BE49-F238E27FC236}">
                <a16:creationId xmlns:a16="http://schemas.microsoft.com/office/drawing/2014/main" id="{BD22234E-39F0-4030-B507-887750DC6280}"/>
              </a:ext>
            </a:extLst>
          </p:cNvPr>
          <p:cNvSpPr/>
          <p:nvPr/>
        </p:nvSpPr>
        <p:spPr>
          <a:xfrm>
            <a:off x="7037879" y="4146734"/>
            <a:ext cx="169774" cy="158104"/>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71302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3200" y="685800"/>
            <a:ext cx="11785600" cy="505267"/>
          </a:xfrm>
          <a:prstGeom prst="rect">
            <a:avLst/>
          </a:prstGeom>
        </p:spPr>
        <p:txBody>
          <a:bodyPr vert="horz" wrap="square" lIns="0" tIns="12700" rIns="0" bIns="0" rtlCol="0" anchor="t">
            <a:spAutoFit/>
          </a:bodyPr>
          <a:lstStyle/>
          <a:p>
            <a:pPr marL="12700">
              <a:spcBef>
                <a:spcPts val="100"/>
              </a:spcBef>
            </a:pPr>
            <a:r>
              <a:rPr lang="en-US" sz="3200">
                <a:solidFill>
                  <a:srgbClr val="435262"/>
                </a:solidFill>
              </a:rPr>
              <a:t>Ohio Medicaid SPBM:</a:t>
            </a:r>
            <a:r>
              <a:rPr lang="en-US" sz="3200" spc="-55">
                <a:solidFill>
                  <a:srgbClr val="435262"/>
                </a:solidFill>
              </a:rPr>
              <a:t> </a:t>
            </a:r>
            <a:r>
              <a:rPr lang="en-US" sz="3200">
                <a:solidFill>
                  <a:srgbClr val="435262"/>
                </a:solidFill>
              </a:rPr>
              <a:t>Greater</a:t>
            </a:r>
            <a:r>
              <a:rPr lang="en-US" sz="3200" spc="-70">
                <a:solidFill>
                  <a:srgbClr val="435262"/>
                </a:solidFill>
              </a:rPr>
              <a:t> </a:t>
            </a:r>
            <a:r>
              <a:rPr lang="en-US" sz="3200">
                <a:solidFill>
                  <a:srgbClr val="435262"/>
                </a:solidFill>
              </a:rPr>
              <a:t>Accountability</a:t>
            </a:r>
            <a:r>
              <a:rPr lang="en-US" sz="3200" spc="-60">
                <a:solidFill>
                  <a:srgbClr val="435262"/>
                </a:solidFill>
              </a:rPr>
              <a:t> </a:t>
            </a:r>
            <a:r>
              <a:rPr lang="en-US" sz="3200">
                <a:solidFill>
                  <a:srgbClr val="435262"/>
                </a:solidFill>
              </a:rPr>
              <a:t>and</a:t>
            </a:r>
            <a:r>
              <a:rPr lang="en-US" sz="3200" spc="-65">
                <a:solidFill>
                  <a:srgbClr val="435262"/>
                </a:solidFill>
              </a:rPr>
              <a:t> </a:t>
            </a:r>
            <a:r>
              <a:rPr lang="en-US" sz="3200" spc="-20">
                <a:solidFill>
                  <a:srgbClr val="435262"/>
                </a:solidFill>
              </a:rPr>
              <a:t>Transparency</a:t>
            </a:r>
            <a:endParaRPr lang="en-US" sz="3200"/>
          </a:p>
        </p:txBody>
      </p:sp>
      <p:sp>
        <p:nvSpPr>
          <p:cNvPr id="2" name="object 2"/>
          <p:cNvSpPr txBox="1">
            <a:spLocks noGrp="1"/>
          </p:cNvSpPr>
          <p:nvPr>
            <p:ph idx="1"/>
          </p:nvPr>
        </p:nvSpPr>
        <p:spPr>
          <a:xfrm>
            <a:off x="101601" y="2878224"/>
            <a:ext cx="12055641" cy="3656899"/>
          </a:xfrm>
          <a:prstGeom prst="rect">
            <a:avLst/>
          </a:prstGeom>
        </p:spPr>
        <p:txBody>
          <a:bodyPr vert="horz" wrap="square" lIns="0" tIns="165100" rIns="0" bIns="0" rtlCol="0" anchor="t">
            <a:spAutoFit/>
          </a:bodyPr>
          <a:lstStyle/>
          <a:p>
            <a:pPr marL="4453255" indent="-457200">
              <a:lnSpc>
                <a:spcPct val="100000"/>
              </a:lnSpc>
              <a:spcBef>
                <a:spcPts val="1300"/>
              </a:spcBef>
              <a:buFont typeface="Arial"/>
              <a:buChar char="•"/>
              <a:tabLst>
                <a:tab pos="4453255" algn="l"/>
                <a:tab pos="4453890" algn="l"/>
              </a:tabLst>
            </a:pPr>
            <a:r>
              <a:t>SPBM</a:t>
            </a:r>
            <a:r>
              <a:rPr spc="-30"/>
              <a:t> </a:t>
            </a:r>
            <a:r>
              <a:rPr lang="en-US" b="1" u="sng">
                <a:uFill>
                  <a:solidFill>
                    <a:srgbClr val="585858"/>
                  </a:solidFill>
                </a:uFill>
                <a:latin typeface="Calibri"/>
                <a:cs typeface="Calibri"/>
              </a:rPr>
              <a:t>contracts</a:t>
            </a:r>
            <a:r>
              <a:rPr b="1" u="sng" spc="-25">
                <a:uFill>
                  <a:solidFill>
                    <a:srgbClr val="585858"/>
                  </a:solidFill>
                </a:uFill>
                <a:latin typeface="Calibri"/>
                <a:cs typeface="Calibri"/>
              </a:rPr>
              <a:t> </a:t>
            </a:r>
            <a:r>
              <a:rPr b="1" u="sng">
                <a:uFill>
                  <a:solidFill>
                    <a:srgbClr val="585858"/>
                  </a:solidFill>
                </a:uFill>
                <a:latin typeface="Calibri"/>
                <a:cs typeface="Calibri"/>
              </a:rPr>
              <a:t>directly</a:t>
            </a:r>
            <a:r>
              <a:rPr b="1" spc="-35">
                <a:latin typeface="Calibri"/>
                <a:cs typeface="Calibri"/>
              </a:rPr>
              <a:t> </a:t>
            </a:r>
            <a:r>
              <a:t>with</a:t>
            </a:r>
            <a:r>
              <a:rPr spc="-30"/>
              <a:t> </a:t>
            </a:r>
            <a:r>
              <a:rPr spc="-20"/>
              <a:t>ODM.</a:t>
            </a:r>
            <a:endParaRPr lang="en-US" spc="-20">
              <a:cs typeface="Calibri"/>
            </a:endParaRPr>
          </a:p>
          <a:p>
            <a:pPr marL="4453255" marR="5080" indent="-457200">
              <a:lnSpc>
                <a:spcPct val="100000"/>
              </a:lnSpc>
              <a:spcBef>
                <a:spcPts val="1200"/>
              </a:spcBef>
              <a:buFont typeface="Arial"/>
              <a:buChar char="•"/>
              <a:tabLst>
                <a:tab pos="4453255" algn="l"/>
                <a:tab pos="4453890" algn="l"/>
              </a:tabLst>
            </a:pPr>
            <a:r>
              <a:t>ODM</a:t>
            </a:r>
            <a:r>
              <a:rPr spc="-60"/>
              <a:t> </a:t>
            </a:r>
            <a:r>
              <a:rPr lang="en-US"/>
              <a:t>requires</a:t>
            </a:r>
            <a:r>
              <a:rPr spc="-40"/>
              <a:t> </a:t>
            </a:r>
            <a:r>
              <a:rPr b="1" u="sng" spc="-10">
                <a:uFill>
                  <a:solidFill>
                    <a:srgbClr val="585858"/>
                  </a:solidFill>
                </a:uFill>
                <a:latin typeface="Calibri"/>
                <a:cs typeface="Calibri"/>
              </a:rPr>
              <a:t>predictable</a:t>
            </a:r>
            <a:r>
              <a:rPr b="1" u="sng" spc="-10">
                <a:latin typeface="Calibri"/>
                <a:cs typeface="Calibri"/>
              </a:rPr>
              <a:t> </a:t>
            </a:r>
            <a:r>
              <a:rPr b="1" u="sng">
                <a:uFill>
                  <a:solidFill>
                    <a:srgbClr val="585858"/>
                  </a:solidFill>
                </a:uFill>
                <a:latin typeface="Calibri"/>
                <a:cs typeface="Calibri"/>
              </a:rPr>
              <a:t>and</a:t>
            </a:r>
            <a:r>
              <a:rPr b="1" u="sng" spc="-20">
                <a:uFill>
                  <a:solidFill>
                    <a:srgbClr val="585858"/>
                  </a:solidFill>
                </a:uFill>
                <a:latin typeface="Calibri"/>
                <a:cs typeface="Calibri"/>
              </a:rPr>
              <a:t> </a:t>
            </a:r>
            <a:r>
              <a:rPr b="1" u="sng">
                <a:uFill>
                  <a:solidFill>
                    <a:srgbClr val="585858"/>
                  </a:solidFill>
                </a:uFill>
                <a:latin typeface="Calibri"/>
                <a:cs typeface="Calibri"/>
              </a:rPr>
              <a:t>fair</a:t>
            </a:r>
            <a:r>
              <a:rPr b="1" spc="-45">
                <a:latin typeface="Calibri"/>
                <a:cs typeface="Calibri"/>
              </a:rPr>
              <a:t> </a:t>
            </a:r>
            <a:r>
              <a:t>pharmacy</a:t>
            </a:r>
            <a:r>
              <a:rPr spc="-35"/>
              <a:t> </a:t>
            </a:r>
            <a:r>
              <a:rPr spc="-10"/>
              <a:t>reimbursements</a:t>
            </a:r>
            <a:r>
              <a:rPr spc="-55"/>
              <a:t> </a:t>
            </a:r>
            <a:r>
              <a:rPr spc="-25"/>
              <a:t>and </a:t>
            </a:r>
            <a:r>
              <a:rPr spc="-10"/>
              <a:t>networks</a:t>
            </a:r>
            <a:r>
              <a:rPr lang="en-US" spc="-10"/>
              <a:t>.</a:t>
            </a:r>
            <a:endParaRPr spc="-10">
              <a:cs typeface="Calibri"/>
            </a:endParaRPr>
          </a:p>
          <a:p>
            <a:pPr marL="4453255" marR="6985" indent="-457200">
              <a:spcBef>
                <a:spcPts val="1200"/>
              </a:spcBef>
              <a:buFont typeface="Arial"/>
              <a:buChar char="•"/>
              <a:tabLst>
                <a:tab pos="4453255" algn="l"/>
                <a:tab pos="4453890" algn="l"/>
              </a:tabLst>
            </a:pPr>
            <a:r>
              <a:t>ODM</a:t>
            </a:r>
            <a:r>
              <a:rPr spc="-55"/>
              <a:t> </a:t>
            </a:r>
            <a:r>
              <a:rPr lang="en-US"/>
              <a:t>has</a:t>
            </a:r>
            <a:r>
              <a:rPr spc="-30"/>
              <a:t> </a:t>
            </a:r>
            <a:r>
              <a:t>the</a:t>
            </a:r>
            <a:r>
              <a:rPr spc="-35"/>
              <a:t> </a:t>
            </a:r>
            <a:r>
              <a:t>tools</a:t>
            </a:r>
            <a:r>
              <a:rPr spc="-20"/>
              <a:t> </a:t>
            </a:r>
            <a:r>
              <a:t>to</a:t>
            </a:r>
            <a:r>
              <a:rPr spc="-30"/>
              <a:t> </a:t>
            </a:r>
            <a:r>
              <a:t>ensure</a:t>
            </a:r>
            <a:r>
              <a:rPr spc="-55"/>
              <a:t> </a:t>
            </a:r>
            <a:r>
              <a:t>the</a:t>
            </a:r>
            <a:r>
              <a:rPr spc="-30"/>
              <a:t> </a:t>
            </a:r>
            <a:r>
              <a:rPr spc="-10"/>
              <a:t>managed </a:t>
            </a:r>
            <a:r>
              <a:t>care</a:t>
            </a:r>
            <a:r>
              <a:rPr spc="-50"/>
              <a:t> </a:t>
            </a:r>
            <a:r>
              <a:t>pharmacy</a:t>
            </a:r>
            <a:r>
              <a:rPr spc="-45"/>
              <a:t> </a:t>
            </a:r>
            <a:r>
              <a:t>benefit</a:t>
            </a:r>
            <a:r>
              <a:rPr spc="-50"/>
              <a:t> </a:t>
            </a:r>
            <a:r>
              <a:t>is</a:t>
            </a:r>
            <a:r>
              <a:rPr spc="-40"/>
              <a:t> </a:t>
            </a:r>
            <a:r>
              <a:t>aligned</a:t>
            </a:r>
            <a:r>
              <a:rPr spc="-40"/>
              <a:t> </a:t>
            </a:r>
            <a:r>
              <a:t>to</a:t>
            </a:r>
            <a:r>
              <a:rPr spc="-5"/>
              <a:t> </a:t>
            </a:r>
            <a:r>
              <a:rPr b="1" u="sng" spc="-10">
                <a:uFill>
                  <a:solidFill>
                    <a:srgbClr val="585858"/>
                  </a:solidFill>
                </a:uFill>
                <a:latin typeface="Calibri"/>
                <a:cs typeface="Calibri"/>
              </a:rPr>
              <a:t>support</a:t>
            </a:r>
            <a:r>
              <a:rPr b="1" u="sng" spc="-10">
                <a:latin typeface="Calibri"/>
                <a:cs typeface="Calibri"/>
              </a:rPr>
              <a:t> </a:t>
            </a:r>
            <a:r>
              <a:rPr b="1" u="sng" spc="-10">
                <a:uFill>
                  <a:solidFill>
                    <a:srgbClr val="585858"/>
                  </a:solidFill>
                </a:uFill>
                <a:latin typeface="Calibri"/>
                <a:cs typeface="Calibri"/>
              </a:rPr>
              <a:t>integration</a:t>
            </a:r>
            <a:r>
              <a:rPr b="1" u="sng" spc="-20">
                <a:uFill>
                  <a:solidFill>
                    <a:srgbClr val="585858"/>
                  </a:solidFill>
                </a:uFill>
                <a:latin typeface="Calibri"/>
                <a:cs typeface="Calibri"/>
              </a:rPr>
              <a:t> </a:t>
            </a:r>
            <a:r>
              <a:rPr b="1" u="sng">
                <a:uFill>
                  <a:solidFill>
                    <a:srgbClr val="585858"/>
                  </a:solidFill>
                </a:uFill>
                <a:latin typeface="Calibri"/>
                <a:cs typeface="Calibri"/>
              </a:rPr>
              <a:t>with</a:t>
            </a:r>
            <a:r>
              <a:rPr b="1" u="sng" spc="-45">
                <a:uFill>
                  <a:solidFill>
                    <a:srgbClr val="585858"/>
                  </a:solidFill>
                </a:uFill>
                <a:latin typeface="Calibri"/>
                <a:cs typeface="Calibri"/>
              </a:rPr>
              <a:t> </a:t>
            </a:r>
            <a:r>
              <a:rPr b="1" u="sng">
                <a:uFill>
                  <a:solidFill>
                    <a:srgbClr val="585858"/>
                  </a:solidFill>
                </a:uFill>
                <a:latin typeface="Calibri"/>
                <a:cs typeface="Calibri"/>
              </a:rPr>
              <a:t>clinical</a:t>
            </a:r>
            <a:r>
              <a:rPr b="1" u="sng" spc="-40">
                <a:uFill>
                  <a:solidFill>
                    <a:srgbClr val="585858"/>
                  </a:solidFill>
                </a:uFill>
                <a:latin typeface="Calibri"/>
                <a:cs typeface="Calibri"/>
              </a:rPr>
              <a:t> </a:t>
            </a:r>
            <a:r>
              <a:rPr b="1" u="sng">
                <a:uFill>
                  <a:solidFill>
                    <a:srgbClr val="585858"/>
                  </a:solidFill>
                </a:uFill>
                <a:latin typeface="Calibri"/>
                <a:cs typeface="Calibri"/>
              </a:rPr>
              <a:t>services</a:t>
            </a:r>
            <a:r>
              <a:rPr b="1" spc="-25">
                <a:latin typeface="Calibri"/>
                <a:cs typeface="Calibri"/>
              </a:rPr>
              <a:t> </a:t>
            </a:r>
            <a:r>
              <a:t>and</a:t>
            </a:r>
            <a:r>
              <a:rPr spc="-45"/>
              <a:t> </a:t>
            </a:r>
            <a:r>
              <a:rPr lang="en-US" spc="-10"/>
              <a:t>provides </a:t>
            </a:r>
            <a:r>
              <a:rPr b="1" u="sng">
                <a:uFill>
                  <a:solidFill>
                    <a:srgbClr val="585858"/>
                  </a:solidFill>
                </a:uFill>
                <a:latin typeface="Calibri"/>
                <a:cs typeface="Calibri"/>
              </a:rPr>
              <a:t>true</a:t>
            </a:r>
            <a:r>
              <a:rPr b="1" u="sng" spc="-5">
                <a:uFill>
                  <a:solidFill>
                    <a:srgbClr val="585858"/>
                  </a:solidFill>
                </a:uFill>
                <a:latin typeface="Calibri"/>
                <a:cs typeface="Calibri"/>
              </a:rPr>
              <a:t> </a:t>
            </a:r>
            <a:r>
              <a:rPr b="1" u="sng" spc="-10">
                <a:uFill>
                  <a:solidFill>
                    <a:srgbClr val="585858"/>
                  </a:solidFill>
                </a:uFill>
                <a:latin typeface="Calibri"/>
                <a:cs typeface="Calibri"/>
              </a:rPr>
              <a:t>transparency</a:t>
            </a:r>
            <a:r>
              <a:rPr lang="en-US" spc="-10">
                <a:uFill>
                  <a:solidFill>
                    <a:srgbClr val="585858"/>
                  </a:solidFill>
                </a:uFill>
                <a:latin typeface="Calibri"/>
                <a:cs typeface="Calibri"/>
              </a:rPr>
              <a:t>.</a:t>
            </a:r>
            <a:endParaRPr spc="-10">
              <a:uFill>
                <a:solidFill>
                  <a:srgbClr val="585858"/>
                </a:solidFill>
              </a:uFill>
              <a:latin typeface="Calibri"/>
              <a:cs typeface="Calibri"/>
            </a:endParaRPr>
          </a:p>
          <a:p>
            <a:pPr marL="4453255" indent="-457200">
              <a:spcBef>
                <a:spcPts val="1200"/>
              </a:spcBef>
              <a:buFont typeface="Arial"/>
              <a:buChar char="•"/>
              <a:tabLst>
                <a:tab pos="4453255" algn="l"/>
                <a:tab pos="4453890" algn="l"/>
              </a:tabLst>
            </a:pPr>
            <a:r>
              <a:t>New</a:t>
            </a:r>
            <a:r>
              <a:rPr spc="-45"/>
              <a:t> </a:t>
            </a:r>
            <a:r>
              <a:t>structure</a:t>
            </a:r>
            <a:r>
              <a:rPr spc="-65"/>
              <a:t> </a:t>
            </a:r>
            <a:r>
              <a:rPr lang="en-US"/>
              <a:t>has</a:t>
            </a:r>
            <a:r>
              <a:rPr spc="-40"/>
              <a:t> </a:t>
            </a:r>
            <a:r>
              <a:t>checks</a:t>
            </a:r>
            <a:r>
              <a:rPr spc="-55"/>
              <a:t> </a:t>
            </a:r>
            <a:r>
              <a:t>and</a:t>
            </a:r>
            <a:r>
              <a:rPr spc="-40"/>
              <a:t> </a:t>
            </a:r>
            <a:r>
              <a:t>balances</a:t>
            </a:r>
            <a:r>
              <a:rPr lang="en-US" spc="-45"/>
              <a:t> in place </a:t>
            </a:r>
            <a:r>
              <a:rPr lang="en-US" spc="-25"/>
              <a:t>to </a:t>
            </a:r>
            <a:r>
              <a:rPr lang="en-US" b="1" u="sng">
                <a:uFill>
                  <a:solidFill>
                    <a:srgbClr val="585858"/>
                  </a:solidFill>
                </a:uFill>
              </a:rPr>
              <a:t>prevent</a:t>
            </a:r>
            <a:r>
              <a:rPr b="1" u="sng" spc="-65">
                <a:uFill>
                  <a:solidFill>
                    <a:srgbClr val="585858"/>
                  </a:solidFill>
                </a:uFill>
                <a:latin typeface="Calibri"/>
                <a:cs typeface="Calibri"/>
              </a:rPr>
              <a:t> </a:t>
            </a:r>
            <a:r>
              <a:rPr b="1" u="sng">
                <a:uFill>
                  <a:solidFill>
                    <a:srgbClr val="585858"/>
                  </a:solidFill>
                </a:uFill>
                <a:latin typeface="Calibri"/>
                <a:cs typeface="Calibri"/>
              </a:rPr>
              <a:t>conflicts</a:t>
            </a:r>
            <a:r>
              <a:rPr b="1" u="sng" spc="-70">
                <a:uFill>
                  <a:solidFill>
                    <a:srgbClr val="585858"/>
                  </a:solidFill>
                </a:uFill>
                <a:latin typeface="Calibri"/>
                <a:cs typeface="Calibri"/>
              </a:rPr>
              <a:t> </a:t>
            </a:r>
            <a:r>
              <a:rPr b="1" u="sng">
                <a:uFill>
                  <a:solidFill>
                    <a:srgbClr val="585858"/>
                  </a:solidFill>
                </a:uFill>
                <a:latin typeface="Calibri"/>
                <a:cs typeface="Calibri"/>
              </a:rPr>
              <a:t>of</a:t>
            </a:r>
            <a:r>
              <a:rPr b="1" u="sng" spc="-60">
                <a:uFill>
                  <a:solidFill>
                    <a:srgbClr val="585858"/>
                  </a:solidFill>
                </a:uFill>
                <a:latin typeface="Calibri"/>
                <a:cs typeface="Calibri"/>
              </a:rPr>
              <a:t> </a:t>
            </a:r>
            <a:r>
              <a:rPr b="1" u="sng" spc="-10">
                <a:uFill>
                  <a:solidFill>
                    <a:srgbClr val="585858"/>
                  </a:solidFill>
                </a:uFill>
                <a:latin typeface="Calibri"/>
                <a:cs typeface="Calibri"/>
              </a:rPr>
              <a:t>interest</a:t>
            </a:r>
            <a:r>
              <a:rPr lang="en-US" spc="-10">
                <a:uFill>
                  <a:solidFill>
                    <a:srgbClr val="585858"/>
                  </a:solidFill>
                </a:uFill>
                <a:latin typeface="Calibri"/>
                <a:cs typeface="Calibri"/>
              </a:rPr>
              <a:t>.</a:t>
            </a:r>
          </a:p>
        </p:txBody>
      </p:sp>
      <p:sp>
        <p:nvSpPr>
          <p:cNvPr id="6" name="Slide Number Placeholder 3">
            <a:extLst>
              <a:ext uri="{FF2B5EF4-FFF2-40B4-BE49-F238E27FC236}">
                <a16:creationId xmlns:a16="http://schemas.microsoft.com/office/drawing/2014/main" id="{4BD4F1A8-F392-4D17-A1F6-5C63552222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pic>
        <p:nvPicPr>
          <p:cNvPr id="4" name="object 4"/>
          <p:cNvPicPr/>
          <p:nvPr/>
        </p:nvPicPr>
        <p:blipFill>
          <a:blip r:embed="rId3" cstate="print"/>
          <a:stretch>
            <a:fillRect/>
          </a:stretch>
        </p:blipFill>
        <p:spPr>
          <a:xfrm>
            <a:off x="721465" y="3332319"/>
            <a:ext cx="2938619" cy="2764830"/>
          </a:xfrm>
          <a:prstGeom prst="rect">
            <a:avLst/>
          </a:prstGeom>
        </p:spPr>
      </p:pic>
      <p:sp>
        <p:nvSpPr>
          <p:cNvPr id="14" name="object 3">
            <a:extLst>
              <a:ext uri="{FF2B5EF4-FFF2-40B4-BE49-F238E27FC236}">
                <a16:creationId xmlns:a16="http://schemas.microsoft.com/office/drawing/2014/main" id="{51DA57F4-8DD8-AB21-63B0-56899C7CC633}"/>
              </a:ext>
            </a:extLst>
          </p:cNvPr>
          <p:cNvSpPr txBox="1">
            <a:spLocks/>
          </p:cNvSpPr>
          <p:nvPr/>
        </p:nvSpPr>
        <p:spPr>
          <a:xfrm>
            <a:off x="208548" y="1250347"/>
            <a:ext cx="11801641" cy="1475814"/>
          </a:xfrm>
          <a:prstGeom prst="rect">
            <a:avLst/>
          </a:prstGeom>
          <a:solidFill>
            <a:schemeClr val="accent1">
              <a:lumMod val="20000"/>
              <a:lumOff val="80000"/>
            </a:schemeClr>
          </a:solidFill>
          <a:ln w="28575">
            <a:solidFill>
              <a:schemeClr val="tx2"/>
            </a:solidFill>
          </a:ln>
        </p:spPr>
        <p:txBody>
          <a:bodyPr vert="horz" wrap="square" lIns="0" tIns="144805" rIns="0" bIns="0" rtlCol="0" anchor="t">
            <a:spAutoFit/>
          </a:bodyPr>
          <a:lstStyle>
            <a:lvl1pPr marL="257175" indent="-257175" algn="l" defTabSz="6858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5080" indent="0" algn="ctr">
              <a:lnSpc>
                <a:spcPct val="90000"/>
              </a:lnSpc>
              <a:spcBef>
                <a:spcPts val="385"/>
              </a:spcBef>
              <a:buNone/>
            </a:pPr>
            <a:r>
              <a:rPr lang="en-US" spc="-25"/>
              <a:t>The </a:t>
            </a:r>
            <a:r>
              <a:rPr lang="en-US"/>
              <a:t>single</a:t>
            </a:r>
            <a:r>
              <a:rPr lang="en-US" spc="-45"/>
              <a:t> </a:t>
            </a:r>
            <a:r>
              <a:rPr lang="en-US"/>
              <a:t>pharmacy</a:t>
            </a:r>
            <a:r>
              <a:rPr lang="en-US" spc="-40"/>
              <a:t> </a:t>
            </a:r>
            <a:r>
              <a:rPr lang="en-US"/>
              <a:t>benefit</a:t>
            </a:r>
            <a:r>
              <a:rPr lang="en-US" spc="-20"/>
              <a:t> </a:t>
            </a:r>
            <a:r>
              <a:rPr lang="en-US"/>
              <a:t>manager</a:t>
            </a:r>
            <a:r>
              <a:rPr lang="en-US" spc="-30"/>
              <a:t> (SPBM) </a:t>
            </a:r>
            <a:r>
              <a:rPr lang="en-US"/>
              <a:t>partners</a:t>
            </a:r>
            <a:r>
              <a:rPr lang="en-US" spc="-40"/>
              <a:t> </a:t>
            </a:r>
            <a:r>
              <a:rPr lang="en-US"/>
              <a:t>with</a:t>
            </a:r>
            <a:r>
              <a:rPr lang="en-US" spc="-40"/>
              <a:t> </a:t>
            </a:r>
            <a:r>
              <a:rPr lang="en-US"/>
              <a:t>Ohio</a:t>
            </a:r>
            <a:r>
              <a:rPr lang="en-US" spc="-30"/>
              <a:t> Department of </a:t>
            </a:r>
            <a:r>
              <a:rPr lang="en-US"/>
              <a:t>Medicaid</a:t>
            </a:r>
            <a:r>
              <a:rPr lang="en-US" spc="15"/>
              <a:t> (</a:t>
            </a:r>
            <a:r>
              <a:rPr lang="en-US" spc="15">
                <a:latin typeface="Calibri"/>
                <a:cs typeface="Calibri"/>
              </a:rPr>
              <a:t>ODM) </a:t>
            </a:r>
            <a:r>
              <a:rPr lang="en-US" spc="-20">
                <a:latin typeface="Calibri"/>
                <a:cs typeface="Calibri"/>
              </a:rPr>
              <a:t>to</a:t>
            </a:r>
            <a:r>
              <a:rPr lang="en-US" b="1" spc="-20">
                <a:latin typeface="Calibri"/>
                <a:cs typeface="Calibri"/>
              </a:rPr>
              <a:t> </a:t>
            </a:r>
            <a:r>
              <a:rPr lang="en-US" b="1">
                <a:latin typeface="Calibri"/>
                <a:cs typeface="Calibri"/>
              </a:rPr>
              <a:t>improve</a:t>
            </a:r>
            <a:r>
              <a:rPr lang="en-US" b="1" spc="-55">
                <a:latin typeface="Calibri"/>
                <a:cs typeface="Calibri"/>
              </a:rPr>
              <a:t> </a:t>
            </a:r>
            <a:r>
              <a:rPr lang="en-US" b="1">
                <a:latin typeface="Calibri"/>
                <a:cs typeface="Calibri"/>
              </a:rPr>
              <a:t>management</a:t>
            </a:r>
            <a:r>
              <a:rPr lang="en-US" b="1" spc="-40">
                <a:latin typeface="Calibri"/>
                <a:cs typeface="Calibri"/>
              </a:rPr>
              <a:t> </a:t>
            </a:r>
            <a:r>
              <a:rPr lang="en-US" b="1">
                <a:latin typeface="Calibri"/>
                <a:cs typeface="Calibri"/>
              </a:rPr>
              <a:t>and</a:t>
            </a:r>
            <a:r>
              <a:rPr lang="en-US" b="1" spc="-45">
                <a:latin typeface="Calibri"/>
                <a:cs typeface="Calibri"/>
              </a:rPr>
              <a:t> </a:t>
            </a:r>
            <a:r>
              <a:rPr lang="en-US" b="1" spc="-10">
                <a:latin typeface="Calibri"/>
                <a:cs typeface="Calibri"/>
              </a:rPr>
              <a:t>administration</a:t>
            </a:r>
            <a:r>
              <a:rPr lang="en-US" b="1" spc="-30">
                <a:latin typeface="Calibri"/>
                <a:cs typeface="Calibri"/>
              </a:rPr>
              <a:t> </a:t>
            </a:r>
            <a:r>
              <a:rPr lang="en-US" b="1">
                <a:latin typeface="Calibri"/>
                <a:cs typeface="Calibri"/>
              </a:rPr>
              <a:t>of</a:t>
            </a:r>
            <a:r>
              <a:rPr lang="en-US" b="1" spc="-35">
                <a:latin typeface="Calibri"/>
                <a:cs typeface="Calibri"/>
              </a:rPr>
              <a:t> </a:t>
            </a:r>
            <a:r>
              <a:rPr lang="en-US" b="1">
                <a:latin typeface="Calibri"/>
                <a:cs typeface="Calibri"/>
              </a:rPr>
              <a:t>pharmacy</a:t>
            </a:r>
            <a:r>
              <a:rPr lang="en-US" b="1" spc="-45">
                <a:latin typeface="Calibri"/>
                <a:cs typeface="Calibri"/>
              </a:rPr>
              <a:t> </a:t>
            </a:r>
            <a:r>
              <a:rPr lang="en-US" b="1">
                <a:latin typeface="Calibri"/>
                <a:cs typeface="Calibri"/>
              </a:rPr>
              <a:t>benefits</a:t>
            </a:r>
            <a:r>
              <a:rPr lang="en-US" b="1" spc="-25">
                <a:latin typeface="Calibri"/>
                <a:cs typeface="Calibri"/>
              </a:rPr>
              <a:t> </a:t>
            </a:r>
            <a:r>
              <a:rPr lang="en-US" b="1">
                <a:latin typeface="Calibri"/>
                <a:cs typeface="Calibri"/>
              </a:rPr>
              <a:t>for</a:t>
            </a:r>
            <a:r>
              <a:rPr lang="en-US" b="1" spc="-30">
                <a:latin typeface="Calibri"/>
                <a:cs typeface="Calibri"/>
              </a:rPr>
              <a:t> </a:t>
            </a:r>
            <a:r>
              <a:rPr lang="en-US" b="1">
                <a:latin typeface="Calibri"/>
                <a:cs typeface="Calibri"/>
              </a:rPr>
              <a:t>our</a:t>
            </a:r>
            <a:r>
              <a:rPr lang="en-US" b="1" spc="-45">
                <a:latin typeface="Calibri"/>
                <a:cs typeface="Calibri"/>
              </a:rPr>
              <a:t> </a:t>
            </a:r>
            <a:r>
              <a:rPr lang="en-US" b="1" spc="-10">
                <a:latin typeface="Calibri"/>
                <a:cs typeface="Calibri"/>
              </a:rPr>
              <a:t>members</a:t>
            </a:r>
            <a:r>
              <a:rPr lang="en-US"/>
              <a:t>.</a:t>
            </a:r>
            <a:r>
              <a:rPr lang="en-US" spc="-35"/>
              <a:t> </a:t>
            </a:r>
            <a:r>
              <a:rPr lang="en-US"/>
              <a:t>This</a:t>
            </a:r>
            <a:r>
              <a:rPr lang="en-US" spc="-30"/>
              <a:t> </a:t>
            </a:r>
            <a:r>
              <a:rPr lang="en-US"/>
              <a:t>helps provide</a:t>
            </a:r>
            <a:r>
              <a:rPr lang="en-US" spc="-40"/>
              <a:t> </a:t>
            </a:r>
            <a:r>
              <a:rPr lang="en-US"/>
              <a:t>quality</a:t>
            </a:r>
            <a:r>
              <a:rPr lang="en-US" spc="-40"/>
              <a:t> </a:t>
            </a:r>
            <a:r>
              <a:rPr lang="en-US" spc="-20"/>
              <a:t>care </a:t>
            </a:r>
            <a:r>
              <a:rPr lang="en-US"/>
              <a:t>for</a:t>
            </a:r>
            <a:r>
              <a:rPr lang="en-US" spc="-55"/>
              <a:t> </a:t>
            </a:r>
            <a:r>
              <a:rPr lang="en-US"/>
              <a:t>our</a:t>
            </a:r>
            <a:r>
              <a:rPr lang="en-US" spc="-40"/>
              <a:t> </a:t>
            </a:r>
            <a:r>
              <a:rPr lang="en-US"/>
              <a:t>members,</a:t>
            </a:r>
            <a:r>
              <a:rPr lang="en-US" spc="-65"/>
              <a:t> </a:t>
            </a:r>
            <a:r>
              <a:rPr lang="en-US"/>
              <a:t>transparency</a:t>
            </a:r>
            <a:r>
              <a:rPr lang="en-US" spc="-45"/>
              <a:t> </a:t>
            </a:r>
            <a:r>
              <a:rPr lang="en-US"/>
              <a:t>in</a:t>
            </a:r>
            <a:r>
              <a:rPr lang="en-US" spc="-40"/>
              <a:t> </a:t>
            </a:r>
            <a:r>
              <a:rPr lang="en-US"/>
              <a:t>operations,</a:t>
            </a:r>
            <a:r>
              <a:rPr lang="en-US" spc="-35"/>
              <a:t> </a:t>
            </a:r>
            <a:r>
              <a:rPr lang="en-US"/>
              <a:t>and</a:t>
            </a:r>
            <a:r>
              <a:rPr lang="en-US" spc="-45"/>
              <a:t> </a:t>
            </a:r>
            <a:r>
              <a:rPr lang="en-US"/>
              <a:t>responsible</a:t>
            </a:r>
            <a:r>
              <a:rPr lang="en-US" spc="-30"/>
              <a:t> </a:t>
            </a:r>
            <a:r>
              <a:rPr lang="en-US" spc="-10"/>
              <a:t>stewardship</a:t>
            </a:r>
            <a:r>
              <a:rPr lang="en-US" spc="-55"/>
              <a:t> </a:t>
            </a:r>
            <a:r>
              <a:rPr lang="en-US"/>
              <a:t>of</a:t>
            </a:r>
            <a:r>
              <a:rPr lang="en-US" spc="-45"/>
              <a:t> </a:t>
            </a:r>
            <a:r>
              <a:rPr lang="en-US" spc="-20"/>
              <a:t>Ohio </a:t>
            </a:r>
            <a:r>
              <a:rPr lang="en-US" spc="-10"/>
              <a:t>taxpayer</a:t>
            </a:r>
            <a:r>
              <a:rPr lang="en-US" spc="-70"/>
              <a:t> </a:t>
            </a:r>
            <a:r>
              <a:rPr lang="en-US" spc="-10"/>
              <a:t>dollars.</a:t>
            </a:r>
            <a:endParaRPr lang="en-US">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6B514C4-FDEC-489A-89B8-4CB8E67271B9}"/>
              </a:ext>
            </a:extLst>
          </p:cNvPr>
          <p:cNvSpPr/>
          <p:nvPr/>
        </p:nvSpPr>
        <p:spPr>
          <a:xfrm>
            <a:off x="6063186" y="1225854"/>
            <a:ext cx="5989033" cy="5008233"/>
          </a:xfrm>
          <a:prstGeom prst="rect">
            <a:avLst/>
          </a:prstGeom>
          <a:solidFill>
            <a:schemeClr val="bg1">
              <a:lumMod val="95000"/>
            </a:schemeClr>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B8D66E26-A7B5-4FA0-B1D0-C1BCD2C1D065}"/>
              </a:ext>
            </a:extLst>
          </p:cNvPr>
          <p:cNvSpPr/>
          <p:nvPr/>
        </p:nvSpPr>
        <p:spPr>
          <a:xfrm>
            <a:off x="139781" y="1225855"/>
            <a:ext cx="5732277" cy="5008232"/>
          </a:xfrm>
          <a:prstGeom prst="rect">
            <a:avLst/>
          </a:prstGeom>
          <a:solidFill>
            <a:schemeClr val="bg1">
              <a:lumMod val="95000"/>
            </a:schemeClr>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object 53">
            <a:extLst>
              <a:ext uri="{FF2B5EF4-FFF2-40B4-BE49-F238E27FC236}">
                <a16:creationId xmlns:a16="http://schemas.microsoft.com/office/drawing/2014/main" id="{2DBBB28F-76AC-4DE3-8097-44D863200481}"/>
              </a:ext>
            </a:extLst>
          </p:cNvPr>
          <p:cNvSpPr/>
          <p:nvPr/>
        </p:nvSpPr>
        <p:spPr>
          <a:xfrm>
            <a:off x="629952" y="1019758"/>
            <a:ext cx="2490200" cy="163030"/>
          </a:xfrm>
          <a:custGeom>
            <a:avLst/>
            <a:gdLst/>
            <a:ahLst/>
            <a:cxnLst/>
            <a:rect l="l" t="t" r="r" b="b"/>
            <a:pathLst>
              <a:path w="1103630">
                <a:moveTo>
                  <a:pt x="0" y="0"/>
                </a:moveTo>
                <a:lnTo>
                  <a:pt x="1103368" y="0"/>
                </a:lnTo>
              </a:path>
            </a:pathLst>
          </a:custGeom>
          <a:ln w="104775">
            <a:solidFill>
              <a:srgbClr val="C6D9F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E1A936B3-65D0-405E-9432-DCFD7E8B85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35" name="Group 34">
            <a:extLst>
              <a:ext uri="{FF2B5EF4-FFF2-40B4-BE49-F238E27FC236}">
                <a16:creationId xmlns:a16="http://schemas.microsoft.com/office/drawing/2014/main" id="{F9B04272-5C3B-4206-866D-8499C2784984}"/>
              </a:ext>
            </a:extLst>
          </p:cNvPr>
          <p:cNvGrpSpPr/>
          <p:nvPr/>
        </p:nvGrpSpPr>
        <p:grpSpPr>
          <a:xfrm>
            <a:off x="307266" y="2774789"/>
            <a:ext cx="5296835" cy="1446550"/>
            <a:chOff x="307266" y="2751417"/>
            <a:chExt cx="5296835" cy="1446550"/>
          </a:xfrm>
        </p:grpSpPr>
        <p:grpSp>
          <p:nvGrpSpPr>
            <p:cNvPr id="104" name="Group 103">
              <a:extLst>
                <a:ext uri="{FF2B5EF4-FFF2-40B4-BE49-F238E27FC236}">
                  <a16:creationId xmlns:a16="http://schemas.microsoft.com/office/drawing/2014/main" id="{DB8398FD-5007-49F9-8209-3EF09EE56AEC}"/>
                </a:ext>
              </a:extLst>
            </p:cNvPr>
            <p:cNvGrpSpPr/>
            <p:nvPr/>
          </p:nvGrpSpPr>
          <p:grpSpPr>
            <a:xfrm>
              <a:off x="1073768" y="2751417"/>
              <a:ext cx="4530333" cy="1446550"/>
              <a:chOff x="1059179" y="3202115"/>
              <a:chExt cx="4530333" cy="1446550"/>
            </a:xfrm>
          </p:grpSpPr>
          <p:sp>
            <p:nvSpPr>
              <p:cNvPr id="15" name="Rectangle 14">
                <a:extLst>
                  <a:ext uri="{FF2B5EF4-FFF2-40B4-BE49-F238E27FC236}">
                    <a16:creationId xmlns:a16="http://schemas.microsoft.com/office/drawing/2014/main" id="{4F782111-7701-4712-9935-215FB15BDCBB}"/>
                  </a:ext>
                </a:extLst>
              </p:cNvPr>
              <p:cNvSpPr/>
              <p:nvPr/>
            </p:nvSpPr>
            <p:spPr>
              <a:xfrm>
                <a:off x="1250308" y="3202115"/>
                <a:ext cx="4339204" cy="144655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497D"/>
                    </a:solidFill>
                    <a:effectLst/>
                    <a:uLnTx/>
                    <a:uFillTx/>
                    <a:latin typeface="Calibri"/>
                    <a:ea typeface="+mn-ea"/>
                    <a:cs typeface="+mn-cs"/>
                  </a:rPr>
                  <a:t>Member Access to Medications</a:t>
                </a:r>
                <a:br>
                  <a:rPr lang="en-US" sz="1800" b="1" i="0" u="none" strike="noStrike" kern="1200" cap="none" spc="0" normalizeH="0" baseline="0" noProof="0">
                    <a:ln>
                      <a:noFill/>
                    </a:ln>
                    <a:effectLst/>
                    <a:uLnTx/>
                    <a:uFillTx/>
                    <a:latin typeface="Calibri"/>
                  </a:rPr>
                </a:br>
                <a:r>
                  <a:rPr kumimoji="0" lang="en-US" sz="1400" b="0" i="0" u="none" strike="noStrike" kern="1200" cap="none" spc="0" normalizeH="0" baseline="0" noProof="0">
                    <a:ln>
                      <a:noFill/>
                    </a:ln>
                    <a:effectLst/>
                    <a:uLnTx/>
                    <a:uFillTx/>
                    <a:latin typeface="Calibri"/>
                    <a:ea typeface="+mn-ea"/>
                    <a:cs typeface="+mn-cs"/>
                  </a:rPr>
                  <a:t>The SPBM </a:t>
                </a:r>
                <a:r>
                  <a:rPr lang="en-US" sz="1400">
                    <a:latin typeface="Calibri"/>
                  </a:rPr>
                  <a:t>works</a:t>
                </a:r>
                <a:r>
                  <a:rPr kumimoji="0" lang="en-US" sz="1400" b="0" i="0" u="none" strike="noStrike" kern="1200" cap="none" spc="0" normalizeH="0" baseline="0" noProof="0">
                    <a:ln>
                      <a:noFill/>
                    </a:ln>
                    <a:effectLst/>
                    <a:uLnTx/>
                    <a:uFillTx/>
                    <a:latin typeface="Calibri"/>
                    <a:ea typeface="+mn-ea"/>
                    <a:cs typeface="+mn-cs"/>
                  </a:rPr>
                  <a:t> to provide: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Calibri"/>
                    <a:ea typeface="+mn-ea"/>
                    <a:cs typeface="+mn-cs"/>
                  </a:rPr>
                  <a:t>More pharmacy choices</a:t>
                </a:r>
                <a:r>
                  <a:rPr lang="en-US" sz="1400">
                    <a:latin typeface="Calibri"/>
                  </a:rPr>
                  <a:t>.</a:t>
                </a:r>
                <a:endParaRPr lang="en-US" sz="1400" b="0" i="0" u="none" strike="noStrike" kern="1200" cap="none" spc="0" normalizeH="0" baseline="0" noProof="0">
                  <a:ln>
                    <a:noFill/>
                  </a:ln>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Calibri"/>
                    <a:ea typeface="+mn-ea"/>
                    <a:cs typeface="+mn-cs"/>
                  </a:rPr>
                  <a:t>Fewer out-of-network* restrictions</a:t>
                </a:r>
                <a:r>
                  <a:rPr lang="en-US" sz="1400">
                    <a:latin typeface="Calibri"/>
                  </a:rPr>
                  <a:t>.</a:t>
                </a:r>
                <a:endParaRPr lang="en-US" sz="1400" b="0" i="0" u="none" strike="noStrike" kern="1200" cap="none" spc="0" normalizeH="0" baseline="0" noProof="0">
                  <a:ln>
                    <a:noFill/>
                  </a:ln>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Calibri"/>
                    <a:ea typeface="+mn-ea"/>
                    <a:cs typeface="+mn-cs"/>
                  </a:rPr>
                  <a:t>Consistent pharmacy benefits for all managed care members</a:t>
                </a:r>
                <a:r>
                  <a:rPr lang="en-US" sz="1400">
                    <a:latin typeface="Calibri"/>
                  </a:rPr>
                  <a:t>.</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cxnSp>
            <p:nvCxnSpPr>
              <p:cNvPr id="17" name="Straight Connector 16">
                <a:extLst>
                  <a:ext uri="{FF2B5EF4-FFF2-40B4-BE49-F238E27FC236}">
                    <a16:creationId xmlns:a16="http://schemas.microsoft.com/office/drawing/2014/main" id="{E732058C-18AA-48AB-8602-BA61A0F67266}"/>
                  </a:ext>
                </a:extLst>
              </p:cNvPr>
              <p:cNvCxnSpPr/>
              <p:nvPr/>
            </p:nvCxnSpPr>
            <p:spPr>
              <a:xfrm>
                <a:off x="1059179" y="3349777"/>
                <a:ext cx="0" cy="734530"/>
              </a:xfrm>
              <a:prstGeom prst="line">
                <a:avLst/>
              </a:prstGeom>
              <a:ln w="38100">
                <a:solidFill>
                  <a:srgbClr val="C6D9F1"/>
                </a:solidFill>
              </a:ln>
            </p:spPr>
            <p:style>
              <a:lnRef idx="1">
                <a:schemeClr val="accent1"/>
              </a:lnRef>
              <a:fillRef idx="0">
                <a:schemeClr val="accent1"/>
              </a:fillRef>
              <a:effectRef idx="0">
                <a:schemeClr val="accent1"/>
              </a:effectRef>
              <a:fontRef idx="minor">
                <a:schemeClr val="tx1"/>
              </a:fontRef>
            </p:style>
          </p:cxnSp>
        </p:grpSp>
        <p:pic>
          <p:nvPicPr>
            <p:cNvPr id="9" name="Graphic 8" descr="Medicine">
              <a:extLst>
                <a:ext uri="{FF2B5EF4-FFF2-40B4-BE49-F238E27FC236}">
                  <a16:creationId xmlns:a16="http://schemas.microsoft.com/office/drawing/2014/main" id="{645D2F80-902B-47BC-A78E-7087DD3E10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266" y="2829320"/>
              <a:ext cx="645372" cy="645372"/>
            </a:xfrm>
            <a:prstGeom prst="rect">
              <a:avLst/>
            </a:prstGeom>
          </p:spPr>
        </p:pic>
      </p:grpSp>
      <p:grpSp>
        <p:nvGrpSpPr>
          <p:cNvPr id="30" name="Group 29">
            <a:extLst>
              <a:ext uri="{FF2B5EF4-FFF2-40B4-BE49-F238E27FC236}">
                <a16:creationId xmlns:a16="http://schemas.microsoft.com/office/drawing/2014/main" id="{FACFE2AD-88AA-4A42-B369-3172412284FC}"/>
              </a:ext>
            </a:extLst>
          </p:cNvPr>
          <p:cNvGrpSpPr/>
          <p:nvPr/>
        </p:nvGrpSpPr>
        <p:grpSpPr>
          <a:xfrm>
            <a:off x="262687" y="1290103"/>
            <a:ext cx="5581418" cy="1446550"/>
            <a:chOff x="262687" y="1416403"/>
            <a:chExt cx="5581418" cy="1446550"/>
          </a:xfrm>
        </p:grpSpPr>
        <p:grpSp>
          <p:nvGrpSpPr>
            <p:cNvPr id="103" name="Group 102">
              <a:extLst>
                <a:ext uri="{FF2B5EF4-FFF2-40B4-BE49-F238E27FC236}">
                  <a16:creationId xmlns:a16="http://schemas.microsoft.com/office/drawing/2014/main" id="{7F50E537-911A-4C07-9A01-B1686A00A420}"/>
                </a:ext>
              </a:extLst>
            </p:cNvPr>
            <p:cNvGrpSpPr/>
            <p:nvPr/>
          </p:nvGrpSpPr>
          <p:grpSpPr>
            <a:xfrm>
              <a:off x="1085195" y="1416403"/>
              <a:ext cx="4758910" cy="1446550"/>
              <a:chOff x="1070612" y="1783125"/>
              <a:chExt cx="4758910" cy="1446550"/>
            </a:xfrm>
          </p:grpSpPr>
          <p:sp>
            <p:nvSpPr>
              <p:cNvPr id="8" name="Rectangle 7">
                <a:extLst>
                  <a:ext uri="{FF2B5EF4-FFF2-40B4-BE49-F238E27FC236}">
                    <a16:creationId xmlns:a16="http://schemas.microsoft.com/office/drawing/2014/main" id="{BF0DE51A-E137-4BF7-93DC-4E163979E315}"/>
                  </a:ext>
                </a:extLst>
              </p:cNvPr>
              <p:cNvSpPr/>
              <p:nvPr/>
            </p:nvSpPr>
            <p:spPr>
              <a:xfrm>
                <a:off x="1326875" y="1783125"/>
                <a:ext cx="4502647" cy="144655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1F497D"/>
                    </a:solidFill>
                    <a:effectLst/>
                    <a:uLnTx/>
                    <a:uFillTx/>
                    <a:latin typeface="Calibri"/>
                    <a:ea typeface="+mn-ea"/>
                    <a:cs typeface="+mn-cs"/>
                  </a:rPr>
                  <a:t>Single Pharmacy Benefit Manager</a:t>
                </a:r>
                <a:br>
                  <a:rPr lang="en-US" sz="1600" b="1" i="0" u="none" strike="noStrike" kern="1200" cap="none" spc="0" normalizeH="0" baseline="0" noProof="0">
                    <a:ln>
                      <a:noFill/>
                    </a:ln>
                    <a:effectLst/>
                    <a:uLnTx/>
                    <a:uFillTx/>
                    <a:latin typeface="Calibri"/>
                  </a:rPr>
                </a:br>
                <a:r>
                  <a:rPr kumimoji="0" lang="en-US" sz="1400" b="0" i="0" u="none" strike="noStrike" kern="1200" cap="none" spc="0" normalizeH="0" baseline="0" noProof="0">
                    <a:ln>
                      <a:noFill/>
                    </a:ln>
                    <a:effectLst/>
                    <a:uLnTx/>
                    <a:uFillTx/>
                    <a:latin typeface="Calibri"/>
                    <a:ea typeface="+mn-ea"/>
                    <a:cs typeface="+mn-cs"/>
                  </a:rPr>
                  <a:t>The SPBM </a:t>
                </a:r>
                <a:r>
                  <a:rPr lang="en-US" sz="1400">
                    <a:latin typeface="Calibri"/>
                  </a:rPr>
                  <a:t>consolidated</a:t>
                </a:r>
                <a:r>
                  <a:rPr kumimoji="0" lang="en-US" sz="1400" b="0" i="0" u="none" strike="noStrike" kern="1200" cap="none" spc="0" normalizeH="0" baseline="0" noProof="0">
                    <a:ln>
                      <a:noFill/>
                    </a:ln>
                    <a:effectLst/>
                    <a:uLnTx/>
                    <a:uFillTx/>
                    <a:latin typeface="Calibri"/>
                    <a:ea typeface="+mn-ea"/>
                    <a:cs typeface="+mn-cs"/>
                  </a:rPr>
                  <a:t> the processing of retail pharmacy benefits and </a:t>
                </a:r>
                <a:r>
                  <a:rPr lang="en-US" sz="1400">
                    <a:latin typeface="Calibri"/>
                  </a:rPr>
                  <a:t>maintains</a:t>
                </a:r>
                <a:r>
                  <a:rPr kumimoji="0" lang="en-US" sz="1400" b="0" i="0" u="none" strike="noStrike" kern="1200" cap="none" spc="0" normalizeH="0" baseline="0" noProof="0">
                    <a:ln>
                      <a:noFill/>
                    </a:ln>
                    <a:effectLst/>
                    <a:uLnTx/>
                    <a:uFillTx/>
                    <a:latin typeface="Calibri"/>
                    <a:ea typeface="+mn-ea"/>
                    <a:cs typeface="+mn-cs"/>
                  </a:rPr>
                  <a:t> a pharmacy claims system that </a:t>
                </a:r>
                <a:r>
                  <a:rPr lang="en-US" sz="1400">
                    <a:latin typeface="Calibri"/>
                  </a:rPr>
                  <a:t>integrates</a:t>
                </a:r>
                <a:r>
                  <a:rPr kumimoji="0" lang="en-US" sz="1400" b="0" i="0" u="none" strike="noStrike" kern="1200" cap="none" spc="0" normalizeH="0" baseline="0" noProof="0">
                    <a:ln>
                      <a:noFill/>
                    </a:ln>
                    <a:effectLst/>
                    <a:uLnTx/>
                    <a:uFillTx/>
                    <a:latin typeface="Calibri"/>
                    <a:ea typeface="+mn-ea"/>
                    <a:cs typeface="+mn-cs"/>
                  </a:rPr>
                  <a:t> with the Ohio Medicaid Enterprise System (OMES), MCOs – including Aetna, the OhioRISE plan, pharmacies, and prescribers.</a:t>
                </a:r>
                <a:endParaRPr kumimoji="0" lang="en-US" sz="1200" b="0" i="0" u="none" strike="noStrike" kern="1200" cap="none" spc="0" normalizeH="0" baseline="0" noProof="0">
                  <a:ln>
                    <a:noFill/>
                  </a:ln>
                  <a:effectLst/>
                  <a:uLnTx/>
                  <a:uFillTx/>
                  <a:latin typeface="Calibri"/>
                  <a:ea typeface="+mn-ea"/>
                  <a:cs typeface="+mn-cs"/>
                </a:endParaRPr>
              </a:p>
            </p:txBody>
          </p:sp>
          <p:cxnSp>
            <p:nvCxnSpPr>
              <p:cNvPr id="13" name="Straight Connector 12">
                <a:extLst>
                  <a:ext uri="{FF2B5EF4-FFF2-40B4-BE49-F238E27FC236}">
                    <a16:creationId xmlns:a16="http://schemas.microsoft.com/office/drawing/2014/main" id="{F6EFE6C4-ED5A-4082-9FAA-88F2D3C9E207}"/>
                  </a:ext>
                </a:extLst>
              </p:cNvPr>
              <p:cNvCxnSpPr/>
              <p:nvPr/>
            </p:nvCxnSpPr>
            <p:spPr>
              <a:xfrm>
                <a:off x="1070612" y="1860386"/>
                <a:ext cx="0" cy="734530"/>
              </a:xfrm>
              <a:prstGeom prst="line">
                <a:avLst/>
              </a:prstGeom>
              <a:ln w="38100">
                <a:solidFill>
                  <a:srgbClr val="C6D9F1"/>
                </a:solidFill>
              </a:ln>
            </p:spPr>
            <p:style>
              <a:lnRef idx="1">
                <a:schemeClr val="accent1"/>
              </a:lnRef>
              <a:fillRef idx="0">
                <a:schemeClr val="accent1"/>
              </a:fillRef>
              <a:effectRef idx="0">
                <a:schemeClr val="accent1"/>
              </a:effectRef>
              <a:fontRef idx="minor">
                <a:schemeClr val="tx1"/>
              </a:fontRef>
            </p:style>
          </p:cxnSp>
        </p:grpSp>
        <p:pic>
          <p:nvPicPr>
            <p:cNvPr id="12" name="Graphic 11" descr="Network diagram">
              <a:extLst>
                <a:ext uri="{FF2B5EF4-FFF2-40B4-BE49-F238E27FC236}">
                  <a16:creationId xmlns:a16="http://schemas.microsoft.com/office/drawing/2014/main" id="{D3571BE4-CC09-4FAA-8A1D-D9D127A86A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2687" y="1499383"/>
              <a:ext cx="734530" cy="734530"/>
            </a:xfrm>
            <a:prstGeom prst="rect">
              <a:avLst/>
            </a:prstGeom>
          </p:spPr>
        </p:pic>
      </p:grpSp>
      <p:grpSp>
        <p:nvGrpSpPr>
          <p:cNvPr id="36" name="Group 35">
            <a:extLst>
              <a:ext uri="{FF2B5EF4-FFF2-40B4-BE49-F238E27FC236}">
                <a16:creationId xmlns:a16="http://schemas.microsoft.com/office/drawing/2014/main" id="{C75158BA-21B6-4F3C-8771-F60B74607AAC}"/>
              </a:ext>
            </a:extLst>
          </p:cNvPr>
          <p:cNvGrpSpPr/>
          <p:nvPr/>
        </p:nvGrpSpPr>
        <p:grpSpPr>
          <a:xfrm>
            <a:off x="163220" y="4259475"/>
            <a:ext cx="5739748" cy="1922800"/>
            <a:chOff x="163220" y="4259475"/>
            <a:chExt cx="5739748" cy="1922800"/>
          </a:xfrm>
        </p:grpSpPr>
        <p:grpSp>
          <p:nvGrpSpPr>
            <p:cNvPr id="105" name="Group 104">
              <a:extLst>
                <a:ext uri="{FF2B5EF4-FFF2-40B4-BE49-F238E27FC236}">
                  <a16:creationId xmlns:a16="http://schemas.microsoft.com/office/drawing/2014/main" id="{EC43C024-1EF5-4D53-AF9F-8AD3E31A861A}"/>
                </a:ext>
              </a:extLst>
            </p:cNvPr>
            <p:cNvGrpSpPr/>
            <p:nvPr/>
          </p:nvGrpSpPr>
          <p:grpSpPr>
            <a:xfrm>
              <a:off x="1061388" y="4304838"/>
              <a:ext cx="4841580" cy="1877437"/>
              <a:chOff x="1046793" y="4827689"/>
              <a:chExt cx="4841580" cy="1877437"/>
            </a:xfrm>
          </p:grpSpPr>
          <p:sp>
            <p:nvSpPr>
              <p:cNvPr id="21" name="Rectangle 20">
                <a:extLst>
                  <a:ext uri="{FF2B5EF4-FFF2-40B4-BE49-F238E27FC236}">
                    <a16:creationId xmlns:a16="http://schemas.microsoft.com/office/drawing/2014/main" id="{CC47FCAC-5AD6-4D3A-B0EE-7C87757A3963}"/>
                  </a:ext>
                </a:extLst>
              </p:cNvPr>
              <p:cNvSpPr/>
              <p:nvPr/>
            </p:nvSpPr>
            <p:spPr>
              <a:xfrm>
                <a:off x="1187991" y="4827689"/>
                <a:ext cx="4700382" cy="187743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497D"/>
                    </a:solidFill>
                    <a:effectLst/>
                    <a:uLnTx/>
                    <a:uFillTx/>
                    <a:latin typeface="Calibri"/>
                    <a:ea typeface="+mn-ea"/>
                    <a:cs typeface="+mn-cs"/>
                  </a:rPr>
                  <a:t>Improved Pharmacist and Prescriber Processes</a:t>
                </a:r>
                <a:br>
                  <a:rPr lang="en-US" sz="1800" b="1" i="0" u="none" strike="noStrike" kern="1200" cap="none" spc="0" normalizeH="0" baseline="0" noProof="0">
                    <a:ln>
                      <a:noFill/>
                    </a:ln>
                    <a:effectLst/>
                    <a:uLnTx/>
                    <a:uFillTx/>
                    <a:latin typeface="Calibri"/>
                  </a:rPr>
                </a:br>
                <a:r>
                  <a:rPr kumimoji="0" lang="en-US" sz="1400" b="0" i="0" u="none" strike="noStrike" kern="1200" cap="none" spc="0" normalizeH="0" baseline="0" noProof="0">
                    <a:ln>
                      <a:noFill/>
                    </a:ln>
                    <a:effectLst/>
                    <a:uLnTx/>
                    <a:uFillTx/>
                    <a:latin typeface="Calibri"/>
                    <a:ea typeface="+mn-ea"/>
                    <a:cs typeface="+mn-cs"/>
                  </a:rPr>
                  <a:t>Pharmacists and prescribers see benefits from the SPBM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Calibri"/>
                    <a:ea typeface="+mn-ea"/>
                    <a:cs typeface="+mn-cs"/>
                  </a:rPr>
                  <a:t>Streamlined processes</a:t>
                </a:r>
                <a:r>
                  <a:rPr lang="en-US" sz="1400">
                    <a:latin typeface="Calibri"/>
                  </a:rPr>
                  <a:t>.</a:t>
                </a:r>
                <a:endParaRPr lang="en-US" sz="1400" b="0" i="0" u="none" strike="noStrike" kern="1200" cap="none" spc="0" normalizeH="0" baseline="0" noProof="0">
                  <a:ln>
                    <a:noFill/>
                  </a:ln>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Calibri"/>
                    <a:ea typeface="+mn-ea"/>
                    <a:cs typeface="+mn-cs"/>
                  </a:rPr>
                  <a:t>Only need to work with one PBM rather than multiple contracted PBMs</a:t>
                </a:r>
                <a:r>
                  <a:rPr lang="en-US" sz="1400">
                    <a:latin typeface="Calibri"/>
                  </a:rPr>
                  <a:t>.</a:t>
                </a:r>
                <a:endParaRPr lang="en-US" sz="1400" b="0" i="0" u="none" strike="noStrike" kern="1200" cap="none" spc="0" normalizeH="0" baseline="0" noProof="0">
                  <a:ln>
                    <a:noFill/>
                  </a:ln>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Calibri"/>
                    <a:ea typeface="+mn-ea"/>
                    <a:cs typeface="+mn-cs"/>
                  </a:rPr>
                  <a:t>Streamline inventory based on a consistent and transparent preferred drug list</a:t>
                </a:r>
                <a:r>
                  <a:rPr lang="en-US" sz="1400">
                    <a:latin typeface="Calibri"/>
                  </a:rPr>
                  <a:t>.</a:t>
                </a:r>
                <a:endParaRPr lang="en-US" sz="1100" b="0" i="0" u="none" strike="noStrike" kern="1200" cap="none" spc="0" normalizeH="0" baseline="0" noProof="0">
                  <a:ln>
                    <a:noFill/>
                  </a:ln>
                  <a:effectLst/>
                  <a:uLnTx/>
                  <a:uFillTx/>
                  <a:latin typeface="Calibri"/>
                  <a:cs typeface="Calibri"/>
                </a:endParaRPr>
              </a:p>
            </p:txBody>
          </p:sp>
          <p:cxnSp>
            <p:nvCxnSpPr>
              <p:cNvPr id="23" name="Straight Connector 22">
                <a:extLst>
                  <a:ext uri="{FF2B5EF4-FFF2-40B4-BE49-F238E27FC236}">
                    <a16:creationId xmlns:a16="http://schemas.microsoft.com/office/drawing/2014/main" id="{5C3E4401-F26B-4E60-AA4E-656C6CB4F173}"/>
                  </a:ext>
                </a:extLst>
              </p:cNvPr>
              <p:cNvCxnSpPr/>
              <p:nvPr/>
            </p:nvCxnSpPr>
            <p:spPr>
              <a:xfrm>
                <a:off x="1046793" y="4897043"/>
                <a:ext cx="0" cy="734530"/>
              </a:xfrm>
              <a:prstGeom prst="line">
                <a:avLst/>
              </a:prstGeom>
              <a:ln w="38100">
                <a:solidFill>
                  <a:srgbClr val="C6D9F1"/>
                </a:solidFill>
              </a:ln>
            </p:spPr>
            <p:style>
              <a:lnRef idx="1">
                <a:schemeClr val="accent1"/>
              </a:lnRef>
              <a:fillRef idx="0">
                <a:schemeClr val="accent1"/>
              </a:fillRef>
              <a:effectRef idx="0">
                <a:schemeClr val="accent1"/>
              </a:effectRef>
              <a:fontRef idx="minor">
                <a:schemeClr val="tx1"/>
              </a:fontRef>
            </p:style>
          </p:cxnSp>
        </p:grpSp>
        <p:pic>
          <p:nvPicPr>
            <p:cNvPr id="20" name="Graphic 19" descr="Arrow circle">
              <a:extLst>
                <a:ext uri="{FF2B5EF4-FFF2-40B4-BE49-F238E27FC236}">
                  <a16:creationId xmlns:a16="http://schemas.microsoft.com/office/drawing/2014/main" id="{209A77B5-0ECB-4091-9368-93EA3C7DF2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3220" y="4259475"/>
              <a:ext cx="789418" cy="789418"/>
            </a:xfrm>
            <a:prstGeom prst="rect">
              <a:avLst/>
            </a:prstGeom>
          </p:spPr>
        </p:pic>
      </p:grpSp>
      <p:sp>
        <p:nvSpPr>
          <p:cNvPr id="122" name="Title 66">
            <a:extLst>
              <a:ext uri="{FF2B5EF4-FFF2-40B4-BE49-F238E27FC236}">
                <a16:creationId xmlns:a16="http://schemas.microsoft.com/office/drawing/2014/main" id="{42ED6D67-D213-4938-AAE9-7C8E5D496141}"/>
              </a:ext>
            </a:extLst>
          </p:cNvPr>
          <p:cNvSpPr>
            <a:spLocks noGrp="1"/>
          </p:cNvSpPr>
          <p:nvPr>
            <p:ph type="title"/>
          </p:nvPr>
        </p:nvSpPr>
        <p:spPr>
          <a:xfrm>
            <a:off x="-516853" y="576835"/>
            <a:ext cx="4195223" cy="574138"/>
          </a:xfrm>
        </p:spPr>
        <p:txBody>
          <a:bodyPr/>
          <a:lstStyle/>
          <a:p>
            <a:pPr algn="ctr"/>
            <a:r>
              <a:rPr lang="en-US" sz="3200">
                <a:solidFill>
                  <a:schemeClr val="tx2">
                    <a:lumMod val="75000"/>
                  </a:schemeClr>
                </a:solidFill>
              </a:rPr>
              <a:t>SPBM Functions</a:t>
            </a:r>
          </a:p>
        </p:txBody>
      </p:sp>
      <p:sp>
        <p:nvSpPr>
          <p:cNvPr id="34" name="object 53">
            <a:extLst>
              <a:ext uri="{FF2B5EF4-FFF2-40B4-BE49-F238E27FC236}">
                <a16:creationId xmlns:a16="http://schemas.microsoft.com/office/drawing/2014/main" id="{7628AF1B-4DE9-4B1C-AAA7-A043C1AEA379}"/>
              </a:ext>
            </a:extLst>
          </p:cNvPr>
          <p:cNvSpPr/>
          <p:nvPr/>
        </p:nvSpPr>
        <p:spPr>
          <a:xfrm>
            <a:off x="6389177" y="969643"/>
            <a:ext cx="2490200" cy="163030"/>
          </a:xfrm>
          <a:custGeom>
            <a:avLst/>
            <a:gdLst/>
            <a:ahLst/>
            <a:cxnLst/>
            <a:rect l="l" t="t" r="r" b="b"/>
            <a:pathLst>
              <a:path w="1103630">
                <a:moveTo>
                  <a:pt x="0" y="0"/>
                </a:moveTo>
                <a:lnTo>
                  <a:pt x="1103368" y="0"/>
                </a:lnTo>
              </a:path>
            </a:pathLst>
          </a:custGeom>
          <a:ln w="104775">
            <a:solidFill>
              <a:schemeClr val="accent2">
                <a:lumMod val="60000"/>
                <a:lumOff val="4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31">
            <a:extLst>
              <a:ext uri="{FF2B5EF4-FFF2-40B4-BE49-F238E27FC236}">
                <a16:creationId xmlns:a16="http://schemas.microsoft.com/office/drawing/2014/main" id="{BB68B807-BE63-4FF7-BF09-434EC900BAE7}"/>
              </a:ext>
            </a:extLst>
          </p:cNvPr>
          <p:cNvGrpSpPr/>
          <p:nvPr/>
        </p:nvGrpSpPr>
        <p:grpSpPr>
          <a:xfrm>
            <a:off x="6247597" y="2685413"/>
            <a:ext cx="5804617" cy="1723549"/>
            <a:chOff x="6247597" y="2901077"/>
            <a:chExt cx="5804617" cy="1723549"/>
          </a:xfrm>
        </p:grpSpPr>
        <p:grpSp>
          <p:nvGrpSpPr>
            <p:cNvPr id="24" name="Group 23">
              <a:extLst>
                <a:ext uri="{FF2B5EF4-FFF2-40B4-BE49-F238E27FC236}">
                  <a16:creationId xmlns:a16="http://schemas.microsoft.com/office/drawing/2014/main" id="{B9C88879-8A75-4650-AC04-8DC69B7F0426}"/>
                </a:ext>
              </a:extLst>
            </p:cNvPr>
            <p:cNvGrpSpPr/>
            <p:nvPr/>
          </p:nvGrpSpPr>
          <p:grpSpPr>
            <a:xfrm>
              <a:off x="7174713" y="2901077"/>
              <a:ext cx="4877501" cy="1723549"/>
              <a:chOff x="6981754" y="2825213"/>
              <a:chExt cx="4877501" cy="1723549"/>
            </a:xfrm>
          </p:grpSpPr>
          <p:sp>
            <p:nvSpPr>
              <p:cNvPr id="46" name="Rectangle 45">
                <a:extLst>
                  <a:ext uri="{FF2B5EF4-FFF2-40B4-BE49-F238E27FC236}">
                    <a16:creationId xmlns:a16="http://schemas.microsoft.com/office/drawing/2014/main" id="{646920E1-0C62-4108-A54C-63317A7EB1F4}"/>
                  </a:ext>
                </a:extLst>
              </p:cNvPr>
              <p:cNvSpPr/>
              <p:nvPr/>
            </p:nvSpPr>
            <p:spPr>
              <a:xfrm>
                <a:off x="7164332" y="2825213"/>
                <a:ext cx="4694923" cy="172354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953735"/>
                    </a:solidFill>
                    <a:effectLst/>
                    <a:uLnTx/>
                    <a:uFillTx/>
                    <a:latin typeface="Calibri"/>
                    <a:ea typeface="+mn-ea"/>
                    <a:cs typeface="+mn-cs"/>
                  </a:rPr>
                  <a:t>Managed Care Pharmacy Reimbursement and Benefit Design</a:t>
                </a:r>
                <a:br>
                  <a:rPr lang="en-US" sz="1600" b="1" i="0" u="none" strike="noStrike" kern="1200" cap="none" spc="0" normalizeH="0" baseline="0" noProof="0">
                    <a:ln>
                      <a:noFill/>
                    </a:ln>
                    <a:effectLst/>
                    <a:uLnTx/>
                    <a:uFillTx/>
                    <a:latin typeface="Calibri"/>
                  </a:rPr>
                </a:br>
                <a:r>
                  <a:rPr kumimoji="0" lang="en-US" sz="1400" b="0" i="0" u="none" strike="noStrike" kern="1200" cap="none" spc="0" normalizeH="0" baseline="0" noProof="0">
                    <a:ln>
                      <a:noFill/>
                    </a:ln>
                    <a:effectLst/>
                    <a:uLnTx/>
                    <a:uFillTx/>
                    <a:latin typeface="Calibri"/>
                    <a:ea typeface="+mn-ea"/>
                    <a:cs typeface="+mn-cs"/>
                  </a:rPr>
                  <a:t>The PPAC </a:t>
                </a:r>
                <a:r>
                  <a:rPr lang="en-US" sz="1400">
                    <a:latin typeface="Calibri"/>
                  </a:rPr>
                  <a:t>supports</a:t>
                </a:r>
                <a:r>
                  <a:rPr kumimoji="0" lang="en-US" sz="1400" b="0" i="0" u="none" strike="noStrike" kern="1200" cap="none" spc="0" normalizeH="0" baseline="0" noProof="0">
                    <a:ln>
                      <a:noFill/>
                    </a:ln>
                    <a:effectLst/>
                    <a:uLnTx/>
                    <a:uFillTx/>
                    <a:latin typeface="Calibri"/>
                    <a:ea typeface="+mn-ea"/>
                    <a:cs typeface="+mn-cs"/>
                  </a:rPr>
                  <a:t> pharmacy reimbursement and benefit design 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Calibri"/>
                    <a:ea typeface="+mn-ea"/>
                    <a:cs typeface="+mn-cs"/>
                  </a:rPr>
                  <a:t>Conducting Ohio Average Acquisition Cost (OAAC) surveys to develop a fair and transparent pricing model</a:t>
                </a:r>
                <a:r>
                  <a:rPr lang="en-US" sz="1400">
                    <a:latin typeface="Calibri"/>
                  </a:rPr>
                  <a:t>.</a:t>
                </a:r>
                <a:endParaRPr lang="en-US" sz="1400" b="0" i="0" u="none" strike="noStrike" kern="1200" cap="none" spc="0" normalizeH="0" baseline="0" noProof="0">
                  <a:ln>
                    <a:noFill/>
                  </a:ln>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Calibri"/>
                    <a:ea typeface="+mn-ea"/>
                    <a:cs typeface="+mn-cs"/>
                  </a:rPr>
                  <a:t>Assisting in development of value-based dispensing fees</a:t>
                </a:r>
                <a:r>
                  <a:rPr lang="en-US" sz="1400">
                    <a:latin typeface="Calibri"/>
                  </a:rPr>
                  <a:t>.</a:t>
                </a:r>
                <a:endParaRPr lang="en-US" sz="1400" b="0" i="0" u="none" strike="noStrike" kern="1200" cap="none" spc="0" normalizeH="0" baseline="0" noProof="0">
                  <a:ln>
                    <a:noFill/>
                  </a:ln>
                  <a:effectLst/>
                  <a:uLnTx/>
                  <a:uFillTx/>
                  <a:latin typeface="Calibri"/>
                  <a:cs typeface="Calibri"/>
                </a:endParaRPr>
              </a:p>
            </p:txBody>
          </p:sp>
          <p:cxnSp>
            <p:nvCxnSpPr>
              <p:cNvPr id="48" name="Straight Connector 47">
                <a:extLst>
                  <a:ext uri="{FF2B5EF4-FFF2-40B4-BE49-F238E27FC236}">
                    <a16:creationId xmlns:a16="http://schemas.microsoft.com/office/drawing/2014/main" id="{2F64DF1B-8FB8-43C6-A11A-FD5863DA08D8}"/>
                  </a:ext>
                </a:extLst>
              </p:cNvPr>
              <p:cNvCxnSpPr/>
              <p:nvPr/>
            </p:nvCxnSpPr>
            <p:spPr>
              <a:xfrm>
                <a:off x="6981754" y="2951792"/>
                <a:ext cx="0" cy="734530"/>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4CF6C0F7-CE33-4F48-8D67-5D08CB6EB30E}"/>
                </a:ext>
              </a:extLst>
            </p:cNvPr>
            <p:cNvGrpSpPr/>
            <p:nvPr/>
          </p:nvGrpSpPr>
          <p:grpSpPr>
            <a:xfrm>
              <a:off x="6247597" y="3062741"/>
              <a:ext cx="673319" cy="689833"/>
              <a:chOff x="6054638" y="3111713"/>
              <a:chExt cx="673319" cy="689833"/>
            </a:xfrm>
          </p:grpSpPr>
          <p:sp>
            <p:nvSpPr>
              <p:cNvPr id="3" name="Freeform: Shape 2">
                <a:extLst>
                  <a:ext uri="{FF2B5EF4-FFF2-40B4-BE49-F238E27FC236}">
                    <a16:creationId xmlns:a16="http://schemas.microsoft.com/office/drawing/2014/main" id="{BBFC3C26-0B26-4E19-B5C4-31197E45E25C}"/>
                  </a:ext>
                </a:extLst>
              </p:cNvPr>
              <p:cNvSpPr/>
              <p:nvPr/>
            </p:nvSpPr>
            <p:spPr>
              <a:xfrm>
                <a:off x="6054638" y="3111713"/>
                <a:ext cx="673319" cy="306054"/>
              </a:xfrm>
              <a:custGeom>
                <a:avLst/>
                <a:gdLst>
                  <a:gd name="connsiteX0" fmla="*/ 0 w 673319"/>
                  <a:gd name="connsiteY0" fmla="*/ 0 h 306054"/>
                  <a:gd name="connsiteX1" fmla="*/ 0 w 673319"/>
                  <a:gd name="connsiteY1" fmla="*/ 306054 h 306054"/>
                  <a:gd name="connsiteX2" fmla="*/ 673319 w 673319"/>
                  <a:gd name="connsiteY2" fmla="*/ 306054 h 306054"/>
                  <a:gd name="connsiteX3" fmla="*/ 673319 w 673319"/>
                  <a:gd name="connsiteY3" fmla="*/ 0 h 306054"/>
                  <a:gd name="connsiteX4" fmla="*/ 0 w 673319"/>
                  <a:gd name="connsiteY4" fmla="*/ 0 h 306054"/>
                  <a:gd name="connsiteX5" fmla="*/ 627411 w 673319"/>
                  <a:gd name="connsiteY5" fmla="*/ 260146 h 306054"/>
                  <a:gd name="connsiteX6" fmla="*/ 45908 w 673319"/>
                  <a:gd name="connsiteY6" fmla="*/ 260146 h 306054"/>
                  <a:gd name="connsiteX7" fmla="*/ 45908 w 673319"/>
                  <a:gd name="connsiteY7" fmla="*/ 45908 h 306054"/>
                  <a:gd name="connsiteX8" fmla="*/ 627411 w 673319"/>
                  <a:gd name="connsiteY8" fmla="*/ 45908 h 306054"/>
                  <a:gd name="connsiteX9" fmla="*/ 627411 w 673319"/>
                  <a:gd name="connsiteY9" fmla="*/ 260146 h 30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319" h="306054">
                    <a:moveTo>
                      <a:pt x="0" y="0"/>
                    </a:moveTo>
                    <a:lnTo>
                      <a:pt x="0" y="306054"/>
                    </a:lnTo>
                    <a:lnTo>
                      <a:pt x="673319" y="306054"/>
                    </a:lnTo>
                    <a:lnTo>
                      <a:pt x="673319" y="0"/>
                    </a:lnTo>
                    <a:lnTo>
                      <a:pt x="0" y="0"/>
                    </a:lnTo>
                    <a:close/>
                    <a:moveTo>
                      <a:pt x="627411" y="260146"/>
                    </a:moveTo>
                    <a:lnTo>
                      <a:pt x="45908" y="260146"/>
                    </a:lnTo>
                    <a:lnTo>
                      <a:pt x="45908" y="45908"/>
                    </a:lnTo>
                    <a:lnTo>
                      <a:pt x="627411" y="45908"/>
                    </a:lnTo>
                    <a:lnTo>
                      <a:pt x="627411" y="260146"/>
                    </a:lnTo>
                    <a:close/>
                  </a:path>
                </a:pathLst>
              </a:custGeom>
              <a:solidFill>
                <a:srgbClr val="953735"/>
              </a:solidFill>
              <a:ln w="76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8802C519-F630-4C18-A0C4-A39C40A73182}"/>
                  </a:ext>
                </a:extLst>
              </p:cNvPr>
              <p:cNvSpPr/>
              <p:nvPr/>
            </p:nvSpPr>
            <p:spPr>
              <a:xfrm>
                <a:off x="6131151" y="3249438"/>
                <a:ext cx="351962" cy="30605"/>
              </a:xfrm>
              <a:custGeom>
                <a:avLst/>
                <a:gdLst>
                  <a:gd name="connsiteX0" fmla="*/ 0 w 351962"/>
                  <a:gd name="connsiteY0" fmla="*/ 0 h 30605"/>
                  <a:gd name="connsiteX1" fmla="*/ 351962 w 351962"/>
                  <a:gd name="connsiteY1" fmla="*/ 0 h 30605"/>
                  <a:gd name="connsiteX2" fmla="*/ 351962 w 351962"/>
                  <a:gd name="connsiteY2" fmla="*/ 30605 h 30605"/>
                  <a:gd name="connsiteX3" fmla="*/ 0 w 351962"/>
                  <a:gd name="connsiteY3" fmla="*/ 30605 h 30605"/>
                </a:gdLst>
                <a:ahLst/>
                <a:cxnLst>
                  <a:cxn ang="0">
                    <a:pos x="connsiteX0" y="connsiteY0"/>
                  </a:cxn>
                  <a:cxn ang="0">
                    <a:pos x="connsiteX1" y="connsiteY1"/>
                  </a:cxn>
                  <a:cxn ang="0">
                    <a:pos x="connsiteX2" y="connsiteY2"/>
                  </a:cxn>
                  <a:cxn ang="0">
                    <a:pos x="connsiteX3" y="connsiteY3"/>
                  </a:cxn>
                </a:cxnLst>
                <a:rect l="l" t="t" r="r" b="b"/>
                <a:pathLst>
                  <a:path w="351962" h="30605">
                    <a:moveTo>
                      <a:pt x="0" y="0"/>
                    </a:moveTo>
                    <a:lnTo>
                      <a:pt x="351962" y="0"/>
                    </a:lnTo>
                    <a:lnTo>
                      <a:pt x="351962" y="30605"/>
                    </a:lnTo>
                    <a:lnTo>
                      <a:pt x="0" y="30605"/>
                    </a:lnTo>
                    <a:close/>
                  </a:path>
                </a:pathLst>
              </a:custGeom>
              <a:solidFill>
                <a:srgbClr val="953735"/>
              </a:solidFill>
              <a:ln w="76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Shape 10">
                <a:extLst>
                  <a:ext uri="{FF2B5EF4-FFF2-40B4-BE49-F238E27FC236}">
                    <a16:creationId xmlns:a16="http://schemas.microsoft.com/office/drawing/2014/main" id="{82B2689D-3A9F-4BC8-AF4A-56675E088F58}"/>
                  </a:ext>
                </a:extLst>
              </p:cNvPr>
              <p:cNvSpPr/>
              <p:nvPr/>
            </p:nvSpPr>
            <p:spPr>
              <a:xfrm>
                <a:off x="6131151" y="3188227"/>
                <a:ext cx="137724" cy="30605"/>
              </a:xfrm>
              <a:custGeom>
                <a:avLst/>
                <a:gdLst>
                  <a:gd name="connsiteX0" fmla="*/ 0 w 137724"/>
                  <a:gd name="connsiteY0" fmla="*/ 0 h 30605"/>
                  <a:gd name="connsiteX1" fmla="*/ 137724 w 137724"/>
                  <a:gd name="connsiteY1" fmla="*/ 0 h 30605"/>
                  <a:gd name="connsiteX2" fmla="*/ 137724 w 137724"/>
                  <a:gd name="connsiteY2" fmla="*/ 30605 h 30605"/>
                  <a:gd name="connsiteX3" fmla="*/ 0 w 137724"/>
                  <a:gd name="connsiteY3" fmla="*/ 30605 h 30605"/>
                </a:gdLst>
                <a:ahLst/>
                <a:cxnLst>
                  <a:cxn ang="0">
                    <a:pos x="connsiteX0" y="connsiteY0"/>
                  </a:cxn>
                  <a:cxn ang="0">
                    <a:pos x="connsiteX1" y="connsiteY1"/>
                  </a:cxn>
                  <a:cxn ang="0">
                    <a:pos x="connsiteX2" y="connsiteY2"/>
                  </a:cxn>
                  <a:cxn ang="0">
                    <a:pos x="connsiteX3" y="connsiteY3"/>
                  </a:cxn>
                </a:cxnLst>
                <a:rect l="l" t="t" r="r" b="b"/>
                <a:pathLst>
                  <a:path w="137724" h="30605">
                    <a:moveTo>
                      <a:pt x="0" y="0"/>
                    </a:moveTo>
                    <a:lnTo>
                      <a:pt x="137724" y="0"/>
                    </a:lnTo>
                    <a:lnTo>
                      <a:pt x="137724" y="30605"/>
                    </a:lnTo>
                    <a:lnTo>
                      <a:pt x="0" y="30605"/>
                    </a:lnTo>
                    <a:close/>
                  </a:path>
                </a:pathLst>
              </a:custGeom>
              <a:solidFill>
                <a:srgbClr val="953735"/>
              </a:solidFill>
              <a:ln w="76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E715EA52-F55F-4AB2-8A03-89983E954D89}"/>
                  </a:ext>
                </a:extLst>
              </p:cNvPr>
              <p:cNvSpPr/>
              <p:nvPr/>
            </p:nvSpPr>
            <p:spPr>
              <a:xfrm>
                <a:off x="6513719" y="3234135"/>
                <a:ext cx="137724" cy="45908"/>
              </a:xfrm>
              <a:custGeom>
                <a:avLst/>
                <a:gdLst>
                  <a:gd name="connsiteX0" fmla="*/ 0 w 137724"/>
                  <a:gd name="connsiteY0" fmla="*/ 0 h 45908"/>
                  <a:gd name="connsiteX1" fmla="*/ 137724 w 137724"/>
                  <a:gd name="connsiteY1" fmla="*/ 0 h 45908"/>
                  <a:gd name="connsiteX2" fmla="*/ 137724 w 137724"/>
                  <a:gd name="connsiteY2" fmla="*/ 45908 h 45908"/>
                  <a:gd name="connsiteX3" fmla="*/ 0 w 137724"/>
                  <a:gd name="connsiteY3" fmla="*/ 45908 h 45908"/>
                </a:gdLst>
                <a:ahLst/>
                <a:cxnLst>
                  <a:cxn ang="0">
                    <a:pos x="connsiteX0" y="connsiteY0"/>
                  </a:cxn>
                  <a:cxn ang="0">
                    <a:pos x="connsiteX1" y="connsiteY1"/>
                  </a:cxn>
                  <a:cxn ang="0">
                    <a:pos x="connsiteX2" y="connsiteY2"/>
                  </a:cxn>
                  <a:cxn ang="0">
                    <a:pos x="connsiteX3" y="connsiteY3"/>
                  </a:cxn>
                </a:cxnLst>
                <a:rect l="l" t="t" r="r" b="b"/>
                <a:pathLst>
                  <a:path w="137724" h="45908">
                    <a:moveTo>
                      <a:pt x="0" y="0"/>
                    </a:moveTo>
                    <a:lnTo>
                      <a:pt x="137724" y="0"/>
                    </a:lnTo>
                    <a:lnTo>
                      <a:pt x="137724" y="45908"/>
                    </a:lnTo>
                    <a:lnTo>
                      <a:pt x="0" y="45908"/>
                    </a:lnTo>
                    <a:close/>
                  </a:path>
                </a:pathLst>
              </a:custGeom>
              <a:solidFill>
                <a:srgbClr val="953735"/>
              </a:solidFill>
              <a:ln w="76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A3A5AC6E-963B-438B-87C5-968712D46CC5}"/>
                  </a:ext>
                </a:extLst>
              </p:cNvPr>
              <p:cNvSpPr/>
              <p:nvPr/>
            </p:nvSpPr>
            <p:spPr>
              <a:xfrm>
                <a:off x="6400150" y="3293843"/>
                <a:ext cx="243641" cy="65009"/>
              </a:xfrm>
              <a:custGeom>
                <a:avLst/>
                <a:gdLst>
                  <a:gd name="connsiteX0" fmla="*/ 76842 w 243641"/>
                  <a:gd name="connsiteY0" fmla="*/ 27518 h 65009"/>
                  <a:gd name="connsiteX1" fmla="*/ 71486 w 243641"/>
                  <a:gd name="connsiteY1" fmla="*/ 33639 h 65009"/>
                  <a:gd name="connsiteX2" fmla="*/ 68426 w 243641"/>
                  <a:gd name="connsiteY2" fmla="*/ 30578 h 65009"/>
                  <a:gd name="connsiteX3" fmla="*/ 37055 w 243641"/>
                  <a:gd name="connsiteY3" fmla="*/ 27518 h 65009"/>
                  <a:gd name="connsiteX4" fmla="*/ 27874 w 243641"/>
                  <a:gd name="connsiteY4" fmla="*/ 28283 h 65009"/>
                  <a:gd name="connsiteX5" fmla="*/ 6450 w 243641"/>
                  <a:gd name="connsiteY5" fmla="*/ 24457 h 65009"/>
                  <a:gd name="connsiteX6" fmla="*/ 2624 w 243641"/>
                  <a:gd name="connsiteY6" fmla="*/ 45881 h 65009"/>
                  <a:gd name="connsiteX7" fmla="*/ 49297 w 243641"/>
                  <a:gd name="connsiteY7" fmla="*/ 55062 h 65009"/>
                  <a:gd name="connsiteX8" fmla="*/ 49297 w 243641"/>
                  <a:gd name="connsiteY8" fmla="*/ 55062 h 65009"/>
                  <a:gd name="connsiteX9" fmla="*/ 67661 w 243641"/>
                  <a:gd name="connsiteY9" fmla="*/ 65009 h 65009"/>
                  <a:gd name="connsiteX10" fmla="*/ 69956 w 243641"/>
                  <a:gd name="connsiteY10" fmla="*/ 65009 h 65009"/>
                  <a:gd name="connsiteX11" fmla="*/ 99796 w 243641"/>
                  <a:gd name="connsiteY11" fmla="*/ 47411 h 65009"/>
                  <a:gd name="connsiteX12" fmla="*/ 104387 w 243641"/>
                  <a:gd name="connsiteY12" fmla="*/ 42055 h 65009"/>
                  <a:gd name="connsiteX13" fmla="*/ 123516 w 243641"/>
                  <a:gd name="connsiteY13" fmla="*/ 32108 h 65009"/>
                  <a:gd name="connsiteX14" fmla="*/ 138818 w 243641"/>
                  <a:gd name="connsiteY14" fmla="*/ 55828 h 65009"/>
                  <a:gd name="connsiteX15" fmla="*/ 172484 w 243641"/>
                  <a:gd name="connsiteY15" fmla="*/ 53532 h 65009"/>
                  <a:gd name="connsiteX16" fmla="*/ 178605 w 243641"/>
                  <a:gd name="connsiteY16" fmla="*/ 48941 h 65009"/>
                  <a:gd name="connsiteX17" fmla="*/ 179370 w 243641"/>
                  <a:gd name="connsiteY17" fmla="*/ 48176 h 65009"/>
                  <a:gd name="connsiteX18" fmla="*/ 182431 w 243641"/>
                  <a:gd name="connsiteY18" fmla="*/ 50472 h 65009"/>
                  <a:gd name="connsiteX19" fmla="*/ 206915 w 243641"/>
                  <a:gd name="connsiteY19" fmla="*/ 54297 h 65009"/>
                  <a:gd name="connsiteX20" fmla="*/ 228339 w 243641"/>
                  <a:gd name="connsiteY20" fmla="*/ 54297 h 65009"/>
                  <a:gd name="connsiteX21" fmla="*/ 228339 w 243641"/>
                  <a:gd name="connsiteY21" fmla="*/ 54297 h 65009"/>
                  <a:gd name="connsiteX22" fmla="*/ 243642 w 243641"/>
                  <a:gd name="connsiteY22" fmla="*/ 38995 h 65009"/>
                  <a:gd name="connsiteX23" fmla="*/ 228339 w 243641"/>
                  <a:gd name="connsiteY23" fmla="*/ 23692 h 65009"/>
                  <a:gd name="connsiteX24" fmla="*/ 216862 w 243641"/>
                  <a:gd name="connsiteY24" fmla="*/ 23692 h 65009"/>
                  <a:gd name="connsiteX25" fmla="*/ 203090 w 243641"/>
                  <a:gd name="connsiteY25" fmla="*/ 24457 h 65009"/>
                  <a:gd name="connsiteX26" fmla="*/ 203090 w 243641"/>
                  <a:gd name="connsiteY26" fmla="*/ 23692 h 65009"/>
                  <a:gd name="connsiteX27" fmla="*/ 197734 w 243641"/>
                  <a:gd name="connsiteY27" fmla="*/ 23692 h 65009"/>
                  <a:gd name="connsiteX28" fmla="*/ 196969 w 243641"/>
                  <a:gd name="connsiteY28" fmla="*/ 22927 h 65009"/>
                  <a:gd name="connsiteX29" fmla="*/ 173249 w 243641"/>
                  <a:gd name="connsiteY29" fmla="*/ 16806 h 65009"/>
                  <a:gd name="connsiteX30" fmla="*/ 158712 w 243641"/>
                  <a:gd name="connsiteY30" fmla="*/ 25222 h 65009"/>
                  <a:gd name="connsiteX31" fmla="*/ 156416 w 243641"/>
                  <a:gd name="connsiteY31" fmla="*/ 27518 h 65009"/>
                  <a:gd name="connsiteX32" fmla="*/ 154886 w 243641"/>
                  <a:gd name="connsiteY32" fmla="*/ 28283 h 65009"/>
                  <a:gd name="connsiteX33" fmla="*/ 152591 w 243641"/>
                  <a:gd name="connsiteY33" fmla="*/ 9919 h 65009"/>
                  <a:gd name="connsiteX34" fmla="*/ 123516 w 243641"/>
                  <a:gd name="connsiteY34" fmla="*/ 738 h 65009"/>
                  <a:gd name="connsiteX35" fmla="*/ 84494 w 243641"/>
                  <a:gd name="connsiteY35" fmla="*/ 19101 h 65009"/>
                  <a:gd name="connsiteX36" fmla="*/ 76842 w 243641"/>
                  <a:gd name="connsiteY36" fmla="*/ 27518 h 6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3641" h="65009">
                    <a:moveTo>
                      <a:pt x="76842" y="27518"/>
                    </a:moveTo>
                    <a:cubicBezTo>
                      <a:pt x="75312" y="29048"/>
                      <a:pt x="73017" y="32108"/>
                      <a:pt x="71486" y="33639"/>
                    </a:cubicBezTo>
                    <a:cubicBezTo>
                      <a:pt x="70721" y="32873"/>
                      <a:pt x="69956" y="31343"/>
                      <a:pt x="68426" y="30578"/>
                    </a:cubicBezTo>
                    <a:cubicBezTo>
                      <a:pt x="60009" y="22927"/>
                      <a:pt x="50063" y="21396"/>
                      <a:pt x="37055" y="27518"/>
                    </a:cubicBezTo>
                    <a:cubicBezTo>
                      <a:pt x="29404" y="30578"/>
                      <a:pt x="27874" y="29048"/>
                      <a:pt x="27874" y="28283"/>
                    </a:cubicBezTo>
                    <a:cubicBezTo>
                      <a:pt x="23283" y="21396"/>
                      <a:pt x="13336" y="19866"/>
                      <a:pt x="6450" y="24457"/>
                    </a:cubicBezTo>
                    <a:cubicBezTo>
                      <a:pt x="-436" y="29048"/>
                      <a:pt x="-1967" y="38995"/>
                      <a:pt x="2624" y="45881"/>
                    </a:cubicBezTo>
                    <a:cubicBezTo>
                      <a:pt x="13336" y="60418"/>
                      <a:pt x="30169" y="63479"/>
                      <a:pt x="49297" y="55062"/>
                    </a:cubicBezTo>
                    <a:cubicBezTo>
                      <a:pt x="49297" y="55062"/>
                      <a:pt x="49297" y="55062"/>
                      <a:pt x="49297" y="55062"/>
                    </a:cubicBezTo>
                    <a:cubicBezTo>
                      <a:pt x="51593" y="58888"/>
                      <a:pt x="56949" y="64244"/>
                      <a:pt x="67661" y="65009"/>
                    </a:cubicBezTo>
                    <a:cubicBezTo>
                      <a:pt x="68426" y="65009"/>
                      <a:pt x="69191" y="65009"/>
                      <a:pt x="69956" y="65009"/>
                    </a:cubicBezTo>
                    <a:cubicBezTo>
                      <a:pt x="84494" y="65009"/>
                      <a:pt x="94440" y="54297"/>
                      <a:pt x="99796" y="47411"/>
                    </a:cubicBezTo>
                    <a:cubicBezTo>
                      <a:pt x="101327" y="45116"/>
                      <a:pt x="102857" y="43585"/>
                      <a:pt x="104387" y="42055"/>
                    </a:cubicBezTo>
                    <a:cubicBezTo>
                      <a:pt x="108978" y="37464"/>
                      <a:pt x="115864" y="34404"/>
                      <a:pt x="123516" y="32108"/>
                    </a:cubicBezTo>
                    <a:cubicBezTo>
                      <a:pt x="124281" y="42820"/>
                      <a:pt x="129637" y="51237"/>
                      <a:pt x="138818" y="55828"/>
                    </a:cubicBezTo>
                    <a:cubicBezTo>
                      <a:pt x="148765" y="61184"/>
                      <a:pt x="161772" y="60418"/>
                      <a:pt x="172484" y="53532"/>
                    </a:cubicBezTo>
                    <a:cubicBezTo>
                      <a:pt x="174780" y="52002"/>
                      <a:pt x="176310" y="50472"/>
                      <a:pt x="178605" y="48941"/>
                    </a:cubicBezTo>
                    <a:cubicBezTo>
                      <a:pt x="178605" y="48941"/>
                      <a:pt x="179370" y="48176"/>
                      <a:pt x="179370" y="48176"/>
                    </a:cubicBezTo>
                    <a:cubicBezTo>
                      <a:pt x="180136" y="48941"/>
                      <a:pt x="181666" y="49706"/>
                      <a:pt x="182431" y="50472"/>
                    </a:cubicBezTo>
                    <a:cubicBezTo>
                      <a:pt x="190847" y="55828"/>
                      <a:pt x="201559" y="55062"/>
                      <a:pt x="206915" y="54297"/>
                    </a:cubicBezTo>
                    <a:cubicBezTo>
                      <a:pt x="210741" y="54297"/>
                      <a:pt x="228339" y="54297"/>
                      <a:pt x="228339" y="54297"/>
                    </a:cubicBezTo>
                    <a:cubicBezTo>
                      <a:pt x="228339" y="54297"/>
                      <a:pt x="228339" y="54297"/>
                      <a:pt x="228339" y="54297"/>
                    </a:cubicBezTo>
                    <a:cubicBezTo>
                      <a:pt x="236756" y="54297"/>
                      <a:pt x="243642" y="47411"/>
                      <a:pt x="243642" y="38995"/>
                    </a:cubicBezTo>
                    <a:cubicBezTo>
                      <a:pt x="243642" y="30578"/>
                      <a:pt x="236756" y="23692"/>
                      <a:pt x="228339" y="23692"/>
                    </a:cubicBezTo>
                    <a:lnTo>
                      <a:pt x="216862" y="23692"/>
                    </a:lnTo>
                    <a:cubicBezTo>
                      <a:pt x="212271" y="23692"/>
                      <a:pt x="206915" y="23692"/>
                      <a:pt x="203090" y="24457"/>
                    </a:cubicBezTo>
                    <a:lnTo>
                      <a:pt x="203090" y="23692"/>
                    </a:lnTo>
                    <a:cubicBezTo>
                      <a:pt x="201559" y="23692"/>
                      <a:pt x="199264" y="23692"/>
                      <a:pt x="197734" y="23692"/>
                    </a:cubicBezTo>
                    <a:cubicBezTo>
                      <a:pt x="197734" y="23692"/>
                      <a:pt x="196969" y="22927"/>
                      <a:pt x="196969" y="22927"/>
                    </a:cubicBezTo>
                    <a:cubicBezTo>
                      <a:pt x="193143" y="19866"/>
                      <a:pt x="184726" y="13745"/>
                      <a:pt x="173249" y="16806"/>
                    </a:cubicBezTo>
                    <a:cubicBezTo>
                      <a:pt x="166363" y="18336"/>
                      <a:pt x="161772" y="22162"/>
                      <a:pt x="158712" y="25222"/>
                    </a:cubicBezTo>
                    <a:cubicBezTo>
                      <a:pt x="157947" y="25987"/>
                      <a:pt x="157182" y="26752"/>
                      <a:pt x="156416" y="27518"/>
                    </a:cubicBezTo>
                    <a:cubicBezTo>
                      <a:pt x="155651" y="27518"/>
                      <a:pt x="155651" y="28283"/>
                      <a:pt x="154886" y="28283"/>
                    </a:cubicBezTo>
                    <a:cubicBezTo>
                      <a:pt x="155651" y="23692"/>
                      <a:pt x="156416" y="16806"/>
                      <a:pt x="152591" y="9919"/>
                    </a:cubicBezTo>
                    <a:cubicBezTo>
                      <a:pt x="147235" y="1503"/>
                      <a:pt x="138053" y="-1558"/>
                      <a:pt x="123516" y="738"/>
                    </a:cubicBezTo>
                    <a:cubicBezTo>
                      <a:pt x="108213" y="3798"/>
                      <a:pt x="94440" y="9919"/>
                      <a:pt x="84494" y="19101"/>
                    </a:cubicBezTo>
                    <a:cubicBezTo>
                      <a:pt x="81433" y="22162"/>
                      <a:pt x="79138" y="25222"/>
                      <a:pt x="76842" y="27518"/>
                    </a:cubicBezTo>
                    <a:close/>
                  </a:path>
                </a:pathLst>
              </a:custGeom>
              <a:solidFill>
                <a:srgbClr val="953735"/>
              </a:solidFill>
              <a:ln w="76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Graphic 36" descr="Arrow Slight curve">
                <a:extLst>
                  <a:ext uri="{FF2B5EF4-FFF2-40B4-BE49-F238E27FC236}">
                    <a16:creationId xmlns:a16="http://schemas.microsoft.com/office/drawing/2014/main" id="{189FACC8-22FE-4D8E-A231-BFF1C9E2A321}"/>
                  </a:ext>
                </a:extLst>
              </p:cNvPr>
              <p:cNvSpPr/>
              <p:nvPr/>
            </p:nvSpPr>
            <p:spPr>
              <a:xfrm>
                <a:off x="6128090" y="3536313"/>
                <a:ext cx="486275" cy="265233"/>
              </a:xfrm>
              <a:custGeom>
                <a:avLst/>
                <a:gdLst>
                  <a:gd name="connsiteX0" fmla="*/ 486261 w 486275"/>
                  <a:gd name="connsiteY0" fmla="*/ 132617 h 265233"/>
                  <a:gd name="connsiteX1" fmla="*/ 353644 w 486275"/>
                  <a:gd name="connsiteY1" fmla="*/ 0 h 265233"/>
                  <a:gd name="connsiteX2" fmla="*/ 353644 w 486275"/>
                  <a:gd name="connsiteY2" fmla="*/ 82885 h 265233"/>
                  <a:gd name="connsiteX3" fmla="*/ 0 w 486275"/>
                  <a:gd name="connsiteY3" fmla="*/ 82885 h 265233"/>
                  <a:gd name="connsiteX4" fmla="*/ 353644 w 486275"/>
                  <a:gd name="connsiteY4" fmla="*/ 209976 h 265233"/>
                  <a:gd name="connsiteX5" fmla="*/ 353644 w 486275"/>
                  <a:gd name="connsiteY5" fmla="*/ 265233 h 265233"/>
                  <a:gd name="connsiteX6" fmla="*/ 486261 w 486275"/>
                  <a:gd name="connsiteY6" fmla="*/ 132617 h 26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275" h="265233">
                    <a:moveTo>
                      <a:pt x="486261" y="132617"/>
                    </a:moveTo>
                    <a:cubicBezTo>
                      <a:pt x="487918" y="132617"/>
                      <a:pt x="353644" y="0"/>
                      <a:pt x="353644" y="0"/>
                    </a:cubicBezTo>
                    <a:lnTo>
                      <a:pt x="353644" y="82885"/>
                    </a:lnTo>
                    <a:cubicBezTo>
                      <a:pt x="265786" y="122670"/>
                      <a:pt x="0" y="82885"/>
                      <a:pt x="0" y="82885"/>
                    </a:cubicBezTo>
                    <a:cubicBezTo>
                      <a:pt x="0" y="82885"/>
                      <a:pt x="188426" y="227106"/>
                      <a:pt x="353644" y="209976"/>
                    </a:cubicBezTo>
                    <a:lnTo>
                      <a:pt x="353644" y="265233"/>
                    </a:lnTo>
                    <a:lnTo>
                      <a:pt x="486261" y="132617"/>
                    </a:lnTo>
                    <a:close/>
                  </a:path>
                </a:pathLst>
              </a:custGeom>
              <a:solidFill>
                <a:srgbClr val="953735"/>
              </a:solidFill>
              <a:ln w="54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8" name="Group 37">
            <a:extLst>
              <a:ext uri="{FF2B5EF4-FFF2-40B4-BE49-F238E27FC236}">
                <a16:creationId xmlns:a16="http://schemas.microsoft.com/office/drawing/2014/main" id="{00F6C28E-19FA-4EDF-BC31-DB7D2DAAF67C}"/>
              </a:ext>
            </a:extLst>
          </p:cNvPr>
          <p:cNvGrpSpPr/>
          <p:nvPr/>
        </p:nvGrpSpPr>
        <p:grpSpPr>
          <a:xfrm>
            <a:off x="6389177" y="4450056"/>
            <a:ext cx="5553849" cy="1877437"/>
            <a:chOff x="6389177" y="4450056"/>
            <a:chExt cx="5553849" cy="1877437"/>
          </a:xfrm>
        </p:grpSpPr>
        <p:cxnSp>
          <p:nvCxnSpPr>
            <p:cNvPr id="54" name="Straight Connector 53">
              <a:extLst>
                <a:ext uri="{FF2B5EF4-FFF2-40B4-BE49-F238E27FC236}">
                  <a16:creationId xmlns:a16="http://schemas.microsoft.com/office/drawing/2014/main" id="{4A07BD7C-23BD-4F86-917E-43798E0C257E}"/>
                </a:ext>
              </a:extLst>
            </p:cNvPr>
            <p:cNvCxnSpPr/>
            <p:nvPr/>
          </p:nvCxnSpPr>
          <p:spPr>
            <a:xfrm>
              <a:off x="7197445" y="4571664"/>
              <a:ext cx="0" cy="734530"/>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800D0DA3-E297-4A92-9F3C-2D1A127F5CE5}"/>
                </a:ext>
              </a:extLst>
            </p:cNvPr>
            <p:cNvGrpSpPr/>
            <p:nvPr/>
          </p:nvGrpSpPr>
          <p:grpSpPr>
            <a:xfrm>
              <a:off x="6389177" y="4450056"/>
              <a:ext cx="5553849" cy="1877437"/>
              <a:chOff x="6389177" y="4450056"/>
              <a:chExt cx="5553849" cy="1877437"/>
            </a:xfrm>
          </p:grpSpPr>
          <p:sp>
            <p:nvSpPr>
              <p:cNvPr id="52" name="Rectangle 51">
                <a:extLst>
                  <a:ext uri="{FF2B5EF4-FFF2-40B4-BE49-F238E27FC236}">
                    <a16:creationId xmlns:a16="http://schemas.microsoft.com/office/drawing/2014/main" id="{042EC176-5C2C-45B6-8E96-802A7897904B}"/>
                  </a:ext>
                </a:extLst>
              </p:cNvPr>
              <p:cNvSpPr/>
              <p:nvPr/>
            </p:nvSpPr>
            <p:spPr>
              <a:xfrm>
                <a:off x="7342209" y="4450056"/>
                <a:ext cx="4600817" cy="187743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953735"/>
                    </a:solidFill>
                    <a:effectLst/>
                    <a:uLnTx/>
                    <a:uFillTx/>
                    <a:latin typeface="Calibri"/>
                    <a:ea typeface="+mn-ea"/>
                    <a:cs typeface="+mn-cs"/>
                  </a:rPr>
                  <a:t>Pharmacy Program Oversight and Auditing</a:t>
                </a:r>
                <a:br>
                  <a:rPr lang="en-US" sz="1800" b="1" i="0" u="none" strike="noStrike" kern="1200" cap="none" spc="0" normalizeH="0" baseline="0" noProof="0">
                    <a:ln>
                      <a:noFill/>
                    </a:ln>
                    <a:effectLst/>
                    <a:uLnTx/>
                    <a:uFillTx/>
                    <a:latin typeface="Calibri"/>
                  </a:rPr>
                </a:br>
                <a:r>
                  <a:rPr kumimoji="0" lang="en-US" sz="1400" b="0" i="0" u="none" strike="noStrike" kern="1200" cap="none" spc="0" normalizeH="0" baseline="0" noProof="0">
                    <a:ln>
                      <a:noFill/>
                    </a:ln>
                    <a:effectLst/>
                    <a:uLnTx/>
                    <a:uFillTx/>
                    <a:latin typeface="Calibri"/>
                    <a:ea typeface="+mn-ea"/>
                    <a:cs typeface="+mn-cs"/>
                  </a:rPr>
                  <a:t>The PPAC </a:t>
                </a:r>
                <a:r>
                  <a:rPr lang="en-US" sz="1400">
                    <a:latin typeface="Calibri"/>
                  </a:rPr>
                  <a:t>provides</a:t>
                </a:r>
                <a:r>
                  <a:rPr kumimoji="0" lang="en-US" sz="1400" b="0" i="0" u="none" strike="noStrike" kern="1200" cap="none" spc="0" normalizeH="0" baseline="0" noProof="0">
                    <a:ln>
                      <a:noFill/>
                    </a:ln>
                    <a:effectLst/>
                    <a:uLnTx/>
                    <a:uFillTx/>
                    <a:latin typeface="Calibri"/>
                    <a:ea typeface="+mn-ea"/>
                    <a:cs typeface="+mn-cs"/>
                  </a:rPr>
                  <a:t> oversight 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Calibri"/>
                    <a:ea typeface="+mn-ea"/>
                    <a:cs typeface="+mn-cs"/>
                  </a:rPr>
                  <a:t>Prohibiting any steering to related pharmacies by the SPBM</a:t>
                </a:r>
                <a:r>
                  <a:rPr lang="en-US" sz="1400">
                    <a:latin typeface="Calibri"/>
                  </a:rPr>
                  <a:t>.</a:t>
                </a:r>
                <a:endParaRPr lang="en-US" sz="1400" b="0" i="0" u="none" strike="noStrike" kern="1200" cap="none" spc="0" normalizeH="0" baseline="0" noProof="0">
                  <a:ln>
                    <a:noFill/>
                  </a:ln>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Calibri"/>
                    <a:ea typeface="+mn-ea"/>
                    <a:cs typeface="+mn-cs"/>
                  </a:rPr>
                  <a:t>Supporting ODM by conducting audits of the SPBM</a:t>
                </a:r>
                <a:endParaRPr lang="en-US" sz="1400" b="0" i="0" u="none" strike="noStrike" kern="1200" cap="none" spc="0" normalizeH="0" baseline="0" noProof="0">
                  <a:ln>
                    <a:noFill/>
                  </a:ln>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Calibri"/>
                    <a:ea typeface="+mn-ea"/>
                    <a:cs typeface="+mn-cs"/>
                  </a:rPr>
                  <a:t>Ensuring the SPBM does not receive unallowable rebates, refunds, </a:t>
                </a:r>
                <a:r>
                  <a:rPr kumimoji="0" lang="en-US" sz="1400" b="0" i="0" u="none" strike="noStrike" kern="1200" cap="none" spc="0" normalizeH="0" baseline="0" noProof="0" err="1">
                    <a:ln>
                      <a:noFill/>
                    </a:ln>
                    <a:effectLst/>
                    <a:uLnTx/>
                    <a:uFillTx/>
                    <a:latin typeface="Calibri"/>
                    <a:ea typeface="+mn-ea"/>
                    <a:cs typeface="+mn-cs"/>
                  </a:rPr>
                  <a:t>clawbacks</a:t>
                </a:r>
                <a:r>
                  <a:rPr kumimoji="0" lang="en-US" sz="1400" b="0" i="0" u="none" strike="noStrike" kern="1200" cap="none" spc="0" normalizeH="0" baseline="0" noProof="0">
                    <a:ln>
                      <a:noFill/>
                    </a:ln>
                    <a:effectLst/>
                    <a:uLnTx/>
                    <a:uFillTx/>
                    <a:latin typeface="Calibri"/>
                    <a:ea typeface="+mn-ea"/>
                    <a:cs typeface="+mn-cs"/>
                  </a:rPr>
                  <a:t>, or payments</a:t>
                </a:r>
                <a:r>
                  <a:rPr lang="en-US" sz="1400">
                    <a:latin typeface="Calibri"/>
                  </a:rPr>
                  <a:t>.</a:t>
                </a:r>
                <a:endParaRPr lang="en-US" sz="1400" b="0" i="0" u="none" strike="noStrike" kern="1200" cap="none" spc="0" normalizeH="0" baseline="0" noProof="0">
                  <a:ln>
                    <a:noFill/>
                  </a:ln>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19" name="Graphic 39" descr="Magnifying glass">
                <a:extLst>
                  <a:ext uri="{FF2B5EF4-FFF2-40B4-BE49-F238E27FC236}">
                    <a16:creationId xmlns:a16="http://schemas.microsoft.com/office/drawing/2014/main" id="{926A05A7-CB01-4751-974C-7D55E2D0CE4F}"/>
                  </a:ext>
                </a:extLst>
              </p:cNvPr>
              <p:cNvSpPr/>
              <p:nvPr/>
            </p:nvSpPr>
            <p:spPr>
              <a:xfrm>
                <a:off x="6389177" y="4658406"/>
                <a:ext cx="619145" cy="619634"/>
              </a:xfrm>
              <a:custGeom>
                <a:avLst/>
                <a:gdLst>
                  <a:gd name="connsiteX0" fmla="*/ 603163 w 619145"/>
                  <a:gd name="connsiteY0" fmla="*/ 525512 h 619634"/>
                  <a:gd name="connsiteX1" fmla="*/ 505119 w 619145"/>
                  <a:gd name="connsiteY1" fmla="*/ 427469 h 619634"/>
                  <a:gd name="connsiteX2" fmla="*/ 456490 w 619145"/>
                  <a:gd name="connsiteY2" fmla="*/ 412566 h 619634"/>
                  <a:gd name="connsiteX3" fmla="*/ 421979 w 619145"/>
                  <a:gd name="connsiteY3" fmla="*/ 378055 h 619634"/>
                  <a:gd name="connsiteX4" fmla="*/ 470608 w 619145"/>
                  <a:gd name="connsiteY4" fmla="*/ 235304 h 619634"/>
                  <a:gd name="connsiteX5" fmla="*/ 235304 w 619145"/>
                  <a:gd name="connsiteY5" fmla="*/ 0 h 619634"/>
                  <a:gd name="connsiteX6" fmla="*/ 0 w 619145"/>
                  <a:gd name="connsiteY6" fmla="*/ 235304 h 619634"/>
                  <a:gd name="connsiteX7" fmla="*/ 235304 w 619145"/>
                  <a:gd name="connsiteY7" fmla="*/ 470608 h 619634"/>
                  <a:gd name="connsiteX8" fmla="*/ 378055 w 619145"/>
                  <a:gd name="connsiteY8" fmla="*/ 421979 h 619634"/>
                  <a:gd name="connsiteX9" fmla="*/ 412566 w 619145"/>
                  <a:gd name="connsiteY9" fmla="*/ 456490 h 619634"/>
                  <a:gd name="connsiteX10" fmla="*/ 427469 w 619145"/>
                  <a:gd name="connsiteY10" fmla="*/ 505119 h 619634"/>
                  <a:gd name="connsiteX11" fmla="*/ 525512 w 619145"/>
                  <a:gd name="connsiteY11" fmla="*/ 603163 h 619634"/>
                  <a:gd name="connsiteX12" fmla="*/ 564730 w 619145"/>
                  <a:gd name="connsiteY12" fmla="*/ 619634 h 619634"/>
                  <a:gd name="connsiteX13" fmla="*/ 603947 w 619145"/>
                  <a:gd name="connsiteY13" fmla="*/ 603163 h 619634"/>
                  <a:gd name="connsiteX14" fmla="*/ 603163 w 619145"/>
                  <a:gd name="connsiteY14" fmla="*/ 525512 h 619634"/>
                  <a:gd name="connsiteX15" fmla="*/ 234520 w 619145"/>
                  <a:gd name="connsiteY15" fmla="*/ 422763 h 619634"/>
                  <a:gd name="connsiteX16" fmla="*/ 46276 w 619145"/>
                  <a:gd name="connsiteY16" fmla="*/ 234520 h 619634"/>
                  <a:gd name="connsiteX17" fmla="*/ 234520 w 619145"/>
                  <a:gd name="connsiteY17" fmla="*/ 46276 h 619634"/>
                  <a:gd name="connsiteX18" fmla="*/ 422763 w 619145"/>
                  <a:gd name="connsiteY18" fmla="*/ 234520 h 619634"/>
                  <a:gd name="connsiteX19" fmla="*/ 234520 w 619145"/>
                  <a:gd name="connsiteY19" fmla="*/ 422763 h 6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145" h="619634">
                    <a:moveTo>
                      <a:pt x="603163" y="525512"/>
                    </a:moveTo>
                    <a:lnTo>
                      <a:pt x="505119" y="427469"/>
                    </a:lnTo>
                    <a:cubicBezTo>
                      <a:pt x="491786" y="414135"/>
                      <a:pt x="473746" y="409429"/>
                      <a:pt x="456490" y="412566"/>
                    </a:cubicBezTo>
                    <a:lnTo>
                      <a:pt x="421979" y="378055"/>
                    </a:lnTo>
                    <a:cubicBezTo>
                      <a:pt x="452568" y="338838"/>
                      <a:pt x="470608" y="288640"/>
                      <a:pt x="470608" y="235304"/>
                    </a:cubicBezTo>
                    <a:cubicBezTo>
                      <a:pt x="470608" y="105887"/>
                      <a:pt x="364721" y="0"/>
                      <a:pt x="235304" y="0"/>
                    </a:cubicBezTo>
                    <a:cubicBezTo>
                      <a:pt x="105887" y="0"/>
                      <a:pt x="0" y="105887"/>
                      <a:pt x="0" y="235304"/>
                    </a:cubicBezTo>
                    <a:cubicBezTo>
                      <a:pt x="0" y="364721"/>
                      <a:pt x="105887" y="470608"/>
                      <a:pt x="235304" y="470608"/>
                    </a:cubicBezTo>
                    <a:cubicBezTo>
                      <a:pt x="288640" y="470608"/>
                      <a:pt x="338054" y="452568"/>
                      <a:pt x="378055" y="421979"/>
                    </a:cubicBezTo>
                    <a:lnTo>
                      <a:pt x="412566" y="456490"/>
                    </a:lnTo>
                    <a:cubicBezTo>
                      <a:pt x="409429" y="473746"/>
                      <a:pt x="414135" y="491786"/>
                      <a:pt x="427469" y="505119"/>
                    </a:cubicBezTo>
                    <a:lnTo>
                      <a:pt x="525512" y="603163"/>
                    </a:lnTo>
                    <a:cubicBezTo>
                      <a:pt x="536493" y="614144"/>
                      <a:pt x="550612" y="619634"/>
                      <a:pt x="564730" y="619634"/>
                    </a:cubicBezTo>
                    <a:cubicBezTo>
                      <a:pt x="578848" y="619634"/>
                      <a:pt x="592966" y="614144"/>
                      <a:pt x="603947" y="603163"/>
                    </a:cubicBezTo>
                    <a:cubicBezTo>
                      <a:pt x="624340" y="581201"/>
                      <a:pt x="624340" y="546690"/>
                      <a:pt x="603163" y="525512"/>
                    </a:cubicBezTo>
                    <a:close/>
                    <a:moveTo>
                      <a:pt x="234520" y="422763"/>
                    </a:moveTo>
                    <a:cubicBezTo>
                      <a:pt x="130986" y="422763"/>
                      <a:pt x="46276" y="338054"/>
                      <a:pt x="46276" y="234520"/>
                    </a:cubicBezTo>
                    <a:cubicBezTo>
                      <a:pt x="46276" y="130986"/>
                      <a:pt x="130986" y="46276"/>
                      <a:pt x="234520" y="46276"/>
                    </a:cubicBezTo>
                    <a:cubicBezTo>
                      <a:pt x="338054" y="46276"/>
                      <a:pt x="422763" y="130986"/>
                      <a:pt x="422763" y="234520"/>
                    </a:cubicBezTo>
                    <a:cubicBezTo>
                      <a:pt x="422763" y="338054"/>
                      <a:pt x="338054" y="422763"/>
                      <a:pt x="234520" y="422763"/>
                    </a:cubicBezTo>
                    <a:close/>
                  </a:path>
                </a:pathLst>
              </a:custGeom>
              <a:solidFill>
                <a:srgbClr val="953735"/>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 name="Group 1">
            <a:extLst>
              <a:ext uri="{FF2B5EF4-FFF2-40B4-BE49-F238E27FC236}">
                <a16:creationId xmlns:a16="http://schemas.microsoft.com/office/drawing/2014/main" id="{D2FDA23A-6628-4CB7-AFC7-661461AEB88B}"/>
              </a:ext>
            </a:extLst>
          </p:cNvPr>
          <p:cNvGrpSpPr/>
          <p:nvPr/>
        </p:nvGrpSpPr>
        <p:grpSpPr>
          <a:xfrm>
            <a:off x="6215227" y="1290103"/>
            <a:ext cx="5804641" cy="1354217"/>
            <a:chOff x="6215227" y="1492267"/>
            <a:chExt cx="5804641" cy="1354217"/>
          </a:xfrm>
        </p:grpSpPr>
        <p:grpSp>
          <p:nvGrpSpPr>
            <p:cNvPr id="25" name="Group 24">
              <a:extLst>
                <a:ext uri="{FF2B5EF4-FFF2-40B4-BE49-F238E27FC236}">
                  <a16:creationId xmlns:a16="http://schemas.microsoft.com/office/drawing/2014/main" id="{74538869-7FCF-4835-827E-B17DA3945F9F}"/>
                </a:ext>
              </a:extLst>
            </p:cNvPr>
            <p:cNvGrpSpPr/>
            <p:nvPr/>
          </p:nvGrpSpPr>
          <p:grpSpPr>
            <a:xfrm>
              <a:off x="7197445" y="1575247"/>
              <a:ext cx="4615803" cy="734530"/>
              <a:chOff x="7004486" y="1499383"/>
              <a:chExt cx="4615803" cy="734530"/>
            </a:xfrm>
          </p:grpSpPr>
          <p:sp>
            <p:nvSpPr>
              <p:cNvPr id="39" name="Rectangle 38">
                <a:extLst>
                  <a:ext uri="{FF2B5EF4-FFF2-40B4-BE49-F238E27FC236}">
                    <a16:creationId xmlns:a16="http://schemas.microsoft.com/office/drawing/2014/main" id="{8E628B33-74EC-476E-8F40-4027CE277BD3}"/>
                  </a:ext>
                </a:extLst>
              </p:cNvPr>
              <p:cNvSpPr/>
              <p:nvPr/>
            </p:nvSpPr>
            <p:spPr>
              <a:xfrm>
                <a:off x="7205529" y="1697371"/>
                <a:ext cx="4414760" cy="369332"/>
              </a:xfrm>
              <a:prstGeom prst="rect">
                <a:avLst/>
              </a:prstGeom>
            </p:spPr>
            <p:txBody>
              <a:bodyPr wrap="square">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Open Sans" panose="020B0606030504020204" pitchFamily="34" charset="0"/>
                  <a:cs typeface="Open Sans" panose="020B0606030504020204" pitchFamily="34" charset="0"/>
                </a:endParaRPr>
              </a:p>
            </p:txBody>
          </p:sp>
          <p:cxnSp>
            <p:nvCxnSpPr>
              <p:cNvPr id="41" name="Straight Connector 40">
                <a:extLst>
                  <a:ext uri="{FF2B5EF4-FFF2-40B4-BE49-F238E27FC236}">
                    <a16:creationId xmlns:a16="http://schemas.microsoft.com/office/drawing/2014/main" id="{2A86DEBC-E3FC-46F5-9834-68197EA5DCC0}"/>
                  </a:ext>
                </a:extLst>
              </p:cNvPr>
              <p:cNvCxnSpPr/>
              <p:nvPr/>
            </p:nvCxnSpPr>
            <p:spPr>
              <a:xfrm>
                <a:off x="7004486" y="1499383"/>
                <a:ext cx="0" cy="734530"/>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6" name="Inhaltsplatzhalter 4">
              <a:extLst>
                <a:ext uri="{FF2B5EF4-FFF2-40B4-BE49-F238E27FC236}">
                  <a16:creationId xmlns:a16="http://schemas.microsoft.com/office/drawing/2014/main" id="{D217B92E-4296-427A-B3A3-0CE6392C1F80}"/>
                </a:ext>
              </a:extLst>
            </p:cNvPr>
            <p:cNvSpPr txBox="1">
              <a:spLocks/>
            </p:cNvSpPr>
            <p:nvPr/>
          </p:nvSpPr>
          <p:spPr>
            <a:xfrm>
              <a:off x="7481029" y="1492267"/>
              <a:ext cx="4538839" cy="135421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1" i="0" u="none" strike="noStrike" kern="1200" cap="none" spc="0" normalizeH="0" baseline="0" noProof="0">
                  <a:ln>
                    <a:noFill/>
                  </a:ln>
                  <a:solidFill>
                    <a:srgbClr val="953735"/>
                  </a:solidFill>
                  <a:effectLst/>
                  <a:uLnTx/>
                  <a:uFillTx/>
                  <a:latin typeface="Calibri"/>
                  <a:ea typeface="+mn-ea"/>
                  <a:cs typeface="+mn-cs"/>
                </a:rPr>
                <a:t>Support New Pharmacy Model</a:t>
              </a:r>
              <a:br>
                <a:rPr lang="en-US" sz="1800" b="1" i="0" u="none" strike="noStrike" kern="1200" cap="none" spc="0" normalizeH="0" baseline="0" noProof="0">
                  <a:ln>
                    <a:noFill/>
                  </a:ln>
                  <a:effectLst/>
                  <a:uLnTx/>
                  <a:uFillTx/>
                  <a:latin typeface="Calibri"/>
                </a:rPr>
              </a:br>
              <a:r>
                <a:rPr kumimoji="0" lang="en-US" sz="1400" b="0" i="0" u="none" strike="noStrike" kern="1200" cap="none" spc="0" normalizeH="0" baseline="0" noProof="0">
                  <a:ln>
                    <a:noFill/>
                  </a:ln>
                  <a:solidFill>
                    <a:schemeClr val="tx1"/>
                  </a:solidFill>
                  <a:effectLst/>
                  <a:uLnTx/>
                  <a:uFillTx/>
                  <a:latin typeface="Calibri"/>
                  <a:ea typeface="+mn-ea"/>
                  <a:cs typeface="+mn-cs"/>
                </a:rPr>
                <a:t>The PPAC </a:t>
              </a:r>
              <a:r>
                <a:rPr lang="en-US" sz="1400">
                  <a:solidFill>
                    <a:schemeClr val="tx1"/>
                  </a:solidFill>
                  <a:latin typeface="Calibri"/>
                </a:rPr>
                <a:t>provides</a:t>
              </a:r>
              <a:r>
                <a:rPr kumimoji="0" lang="en-US" sz="1400" b="0" i="0" u="none" strike="noStrike" kern="1200" cap="none" spc="0" normalizeH="0" baseline="0" noProof="0">
                  <a:ln>
                    <a:noFill/>
                  </a:ln>
                  <a:solidFill>
                    <a:schemeClr val="tx1"/>
                  </a:solidFill>
                  <a:effectLst/>
                  <a:uLnTx/>
                  <a:uFillTx/>
                  <a:latin typeface="Calibri"/>
                  <a:ea typeface="+mn-ea"/>
                  <a:cs typeface="+mn-cs"/>
                </a:rPr>
                <a:t> services to ODM to support the new pharmacy business model by:</a:t>
              </a:r>
            </a:p>
            <a:p>
              <a:pPr marL="272415" marR="0" lvl="0" indent="-272415" algn="l" defTabSz="91412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tx1"/>
                  </a:solidFill>
                  <a:effectLst/>
                  <a:uLnTx/>
                  <a:uFillTx/>
                  <a:latin typeface="Calibri"/>
                  <a:ea typeface="+mn-ea"/>
                  <a:cs typeface="+mn-cs"/>
                </a:rPr>
                <a:t>Eliminating the “information black box” between ODM and current MCOs and their PBMs</a:t>
              </a:r>
              <a:r>
                <a:rPr lang="en-US" sz="1400">
                  <a:solidFill>
                    <a:schemeClr val="tx1"/>
                  </a:solidFill>
                  <a:latin typeface="Calibri"/>
                </a:rPr>
                <a:t>.</a:t>
              </a:r>
              <a:endParaRPr lang="en-US" sz="1400" b="0" i="0" u="none" strike="noStrike" kern="1200" cap="none" spc="0" normalizeH="0" baseline="0" noProof="0">
                <a:ln>
                  <a:noFill/>
                </a:ln>
                <a:solidFill>
                  <a:schemeClr val="tx1"/>
                </a:solidFill>
                <a:effectLst/>
                <a:uLnTx/>
                <a:uFillTx/>
                <a:latin typeface="Calibri"/>
                <a:cs typeface="Calibri"/>
              </a:endParaRPr>
            </a:p>
            <a:p>
              <a:pPr marL="272415" marR="0" lvl="0" indent="-272415" algn="l" defTabSz="91412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tx1"/>
                  </a:solidFill>
                  <a:effectLst/>
                  <a:uLnTx/>
                  <a:uFillTx/>
                  <a:latin typeface="Calibri"/>
                  <a:ea typeface="+mn-ea"/>
                  <a:cs typeface="+mn-cs"/>
                </a:rPr>
                <a:t>Providing consultation services to explore best practices</a:t>
              </a:r>
              <a:r>
                <a:rPr lang="en-US" sz="1400">
                  <a:solidFill>
                    <a:schemeClr val="tx1"/>
                  </a:solidFill>
                  <a:latin typeface="Calibri"/>
                </a:rPr>
                <a:t>.</a:t>
              </a:r>
              <a:endParaRPr lang="en-US" sz="1400" b="0" i="0" u="none" strike="noStrike" kern="1200" cap="none" spc="0" normalizeH="0" baseline="0" noProof="0">
                <a:ln>
                  <a:noFill/>
                </a:ln>
                <a:solidFill>
                  <a:schemeClr val="tx1"/>
                </a:solidFill>
                <a:effectLst/>
                <a:uLnTx/>
                <a:uFillTx/>
                <a:latin typeface="Calibri"/>
                <a:cs typeface="Calibri"/>
              </a:endParaRPr>
            </a:p>
          </p:txBody>
        </p:sp>
        <p:sp>
          <p:nvSpPr>
            <p:cNvPr id="29" name="Rectangle 28">
              <a:extLst>
                <a:ext uri="{FF2B5EF4-FFF2-40B4-BE49-F238E27FC236}">
                  <a16:creationId xmlns:a16="http://schemas.microsoft.com/office/drawing/2014/main" id="{6135D501-F37B-48FC-9BEE-7B4B90940803}"/>
                </a:ext>
              </a:extLst>
            </p:cNvPr>
            <p:cNvSpPr/>
            <p:nvPr/>
          </p:nvSpPr>
          <p:spPr>
            <a:xfrm>
              <a:off x="6458802" y="1757784"/>
              <a:ext cx="302845" cy="3694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 name="Graphic 4" descr="No sign">
              <a:extLst>
                <a:ext uri="{FF2B5EF4-FFF2-40B4-BE49-F238E27FC236}">
                  <a16:creationId xmlns:a16="http://schemas.microsoft.com/office/drawing/2014/main" id="{78D9D7E8-F222-4F25-BC11-69265D9222AD}"/>
                </a:ext>
              </a:extLst>
            </p:cNvPr>
            <p:cNvSpPr/>
            <p:nvPr/>
          </p:nvSpPr>
          <p:spPr>
            <a:xfrm>
              <a:off x="6215227" y="1555223"/>
              <a:ext cx="763139" cy="763139"/>
            </a:xfrm>
            <a:custGeom>
              <a:avLst/>
              <a:gdLst>
                <a:gd name="connsiteX0" fmla="*/ 381570 w 763139"/>
                <a:gd name="connsiteY0" fmla="*/ 0 h 763139"/>
                <a:gd name="connsiteX1" fmla="*/ 0 w 763139"/>
                <a:gd name="connsiteY1" fmla="*/ 381570 h 763139"/>
                <a:gd name="connsiteX2" fmla="*/ 381570 w 763139"/>
                <a:gd name="connsiteY2" fmla="*/ 763140 h 763139"/>
                <a:gd name="connsiteX3" fmla="*/ 763140 w 763139"/>
                <a:gd name="connsiteY3" fmla="*/ 381570 h 763139"/>
                <a:gd name="connsiteX4" fmla="*/ 381570 w 763139"/>
                <a:gd name="connsiteY4" fmla="*/ 0 h 763139"/>
                <a:gd name="connsiteX5" fmla="*/ 120496 w 763139"/>
                <a:gd name="connsiteY5" fmla="*/ 381570 h 763139"/>
                <a:gd name="connsiteX6" fmla="*/ 159657 w 763139"/>
                <a:gd name="connsiteY6" fmla="*/ 245008 h 763139"/>
                <a:gd name="connsiteX7" fmla="*/ 519136 w 763139"/>
                <a:gd name="connsiteY7" fmla="*/ 604487 h 763139"/>
                <a:gd name="connsiteX8" fmla="*/ 381570 w 763139"/>
                <a:gd name="connsiteY8" fmla="*/ 642644 h 763139"/>
                <a:gd name="connsiteX9" fmla="*/ 120496 w 763139"/>
                <a:gd name="connsiteY9" fmla="*/ 381570 h 763139"/>
                <a:gd name="connsiteX10" fmla="*/ 603483 w 763139"/>
                <a:gd name="connsiteY10" fmla="*/ 518132 h 763139"/>
                <a:gd name="connsiteX11" fmla="*/ 245008 w 763139"/>
                <a:gd name="connsiteY11" fmla="*/ 159657 h 763139"/>
                <a:gd name="connsiteX12" fmla="*/ 381570 w 763139"/>
                <a:gd name="connsiteY12" fmla="*/ 120496 h 763139"/>
                <a:gd name="connsiteX13" fmla="*/ 642644 w 763139"/>
                <a:gd name="connsiteY13" fmla="*/ 381570 h 763139"/>
                <a:gd name="connsiteX14" fmla="*/ 603483 w 763139"/>
                <a:gd name="connsiteY14" fmla="*/ 518132 h 76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3139" h="763139">
                  <a:moveTo>
                    <a:pt x="381570" y="0"/>
                  </a:moveTo>
                  <a:cubicBezTo>
                    <a:pt x="170702" y="0"/>
                    <a:pt x="0" y="170702"/>
                    <a:pt x="0" y="381570"/>
                  </a:cubicBezTo>
                  <a:cubicBezTo>
                    <a:pt x="0" y="592437"/>
                    <a:pt x="170702" y="763140"/>
                    <a:pt x="381570" y="763140"/>
                  </a:cubicBezTo>
                  <a:cubicBezTo>
                    <a:pt x="592437" y="763140"/>
                    <a:pt x="763140" y="592437"/>
                    <a:pt x="763140" y="381570"/>
                  </a:cubicBezTo>
                  <a:cubicBezTo>
                    <a:pt x="763140" y="170702"/>
                    <a:pt x="592437" y="0"/>
                    <a:pt x="381570" y="0"/>
                  </a:cubicBezTo>
                  <a:close/>
                  <a:moveTo>
                    <a:pt x="120496" y="381570"/>
                  </a:moveTo>
                  <a:cubicBezTo>
                    <a:pt x="120496" y="331363"/>
                    <a:pt x="134554" y="284169"/>
                    <a:pt x="159657" y="245008"/>
                  </a:cubicBezTo>
                  <a:lnTo>
                    <a:pt x="519136" y="604487"/>
                  </a:lnTo>
                  <a:cubicBezTo>
                    <a:pt x="478971" y="628586"/>
                    <a:pt x="431776" y="642644"/>
                    <a:pt x="381570" y="642644"/>
                  </a:cubicBezTo>
                  <a:cubicBezTo>
                    <a:pt x="237979" y="642644"/>
                    <a:pt x="120496" y="525161"/>
                    <a:pt x="120496" y="381570"/>
                  </a:cubicBezTo>
                  <a:close/>
                  <a:moveTo>
                    <a:pt x="603483" y="518132"/>
                  </a:moveTo>
                  <a:lnTo>
                    <a:pt x="245008" y="159657"/>
                  </a:lnTo>
                  <a:cubicBezTo>
                    <a:pt x="284169" y="134554"/>
                    <a:pt x="331363" y="120496"/>
                    <a:pt x="381570" y="120496"/>
                  </a:cubicBezTo>
                  <a:cubicBezTo>
                    <a:pt x="525161" y="120496"/>
                    <a:pt x="642644" y="237979"/>
                    <a:pt x="642644" y="381570"/>
                  </a:cubicBezTo>
                  <a:cubicBezTo>
                    <a:pt x="642644" y="431776"/>
                    <a:pt x="628586" y="478971"/>
                    <a:pt x="603483" y="518132"/>
                  </a:cubicBezTo>
                  <a:close/>
                </a:path>
              </a:pathLst>
            </a:custGeom>
            <a:solidFill>
              <a:srgbClr val="953735"/>
            </a:solidFill>
            <a:ln w="100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Title 66">
            <a:extLst>
              <a:ext uri="{FF2B5EF4-FFF2-40B4-BE49-F238E27FC236}">
                <a16:creationId xmlns:a16="http://schemas.microsoft.com/office/drawing/2014/main" id="{4B22CC2E-9342-4677-9F7E-C42025585C4B}"/>
              </a:ext>
            </a:extLst>
          </p:cNvPr>
          <p:cNvSpPr txBox="1">
            <a:spLocks/>
          </p:cNvSpPr>
          <p:nvPr/>
        </p:nvSpPr>
        <p:spPr>
          <a:xfrm>
            <a:off x="5259680" y="553532"/>
            <a:ext cx="4195223" cy="574138"/>
          </a:xfrm>
          <a:prstGeom prst="rect">
            <a:avLst/>
          </a:prstGeom>
        </p:spPr>
        <p:txBody>
          <a:bodyPr/>
          <a:lstStyle>
            <a:lvl1pPr algn="l" defTabSz="685800" rtl="0" eaLnBrk="1" latinLnBrk="0" hangingPunct="1">
              <a:spcBef>
                <a:spcPct val="0"/>
              </a:spcBef>
              <a:buNone/>
              <a:defRPr sz="3000" b="1" kern="1200">
                <a:solidFill>
                  <a:srgbClr val="435363"/>
                </a:solidFill>
                <a:latin typeface="+mn-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rgbClr val="953735"/>
                </a:solidFill>
                <a:effectLst/>
                <a:uLnTx/>
                <a:uFillTx/>
                <a:latin typeface="Calibri"/>
                <a:ea typeface="+mj-ea"/>
                <a:cs typeface="+mj-cs"/>
              </a:rPr>
              <a:t>PPAC Functions</a:t>
            </a:r>
          </a:p>
        </p:txBody>
      </p:sp>
      <p:sp>
        <p:nvSpPr>
          <p:cNvPr id="5" name="TextBox 4">
            <a:extLst>
              <a:ext uri="{FF2B5EF4-FFF2-40B4-BE49-F238E27FC236}">
                <a16:creationId xmlns:a16="http://schemas.microsoft.com/office/drawing/2014/main" id="{78CDFEC4-875C-7B7C-F380-C2EC7C2903BF}"/>
              </a:ext>
            </a:extLst>
          </p:cNvPr>
          <p:cNvSpPr txBox="1"/>
          <p:nvPr/>
        </p:nvSpPr>
        <p:spPr>
          <a:xfrm>
            <a:off x="2669868" y="6329774"/>
            <a:ext cx="661279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a:solidFill>
                  <a:prstClr val="black"/>
                </a:solidFill>
                <a:latin typeface="Calibri"/>
              </a:rPr>
              <a:t>*Network considerations are only for managed care members. </a:t>
            </a:r>
            <a:endParaRPr kumimoji="0" lang="en-US" sz="1200" b="0" i="1"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3341720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63E7E1-C982-CCD7-63AC-72DD84C52AA9}"/>
              </a:ext>
            </a:extLst>
          </p:cNvPr>
          <p:cNvSpPr>
            <a:spLocks noGrp="1"/>
          </p:cNvSpPr>
          <p:nvPr>
            <p:ph type="sldNum" sz="quarter" idx="12"/>
          </p:nvPr>
        </p:nvSpPr>
        <p:spPr>
          <a:xfrm>
            <a:off x="8982518" y="6425484"/>
            <a:ext cx="2844800" cy="365125"/>
          </a:xfrm>
        </p:spPr>
        <p:txBody>
          <a:bodyPr/>
          <a:lstStyle/>
          <a:p>
            <a:fld id="{2E0F7AD5-E45F-4736-83CE-D8C26C993A39}" type="slidenum">
              <a:rPr lang="en-US" smtClean="0">
                <a:solidFill>
                  <a:prstClr val="black">
                    <a:tint val="75000"/>
                  </a:prstClr>
                </a:solidFill>
              </a:rPr>
              <a:pPr/>
              <a:t>39</a:t>
            </a:fld>
            <a:endParaRPr lang="en-US">
              <a:solidFill>
                <a:prstClr val="black">
                  <a:tint val="75000"/>
                </a:prstClr>
              </a:solidFill>
            </a:endParaRPr>
          </a:p>
        </p:txBody>
      </p:sp>
      <p:sp>
        <p:nvSpPr>
          <p:cNvPr id="5" name="Title 3">
            <a:extLst>
              <a:ext uri="{FF2B5EF4-FFF2-40B4-BE49-F238E27FC236}">
                <a16:creationId xmlns:a16="http://schemas.microsoft.com/office/drawing/2014/main" id="{9B65B7F6-6830-743D-1BCF-DD72AB1E63FB}"/>
              </a:ext>
            </a:extLst>
          </p:cNvPr>
          <p:cNvSpPr>
            <a:spLocks noGrp="1"/>
          </p:cNvSpPr>
          <p:nvPr>
            <p:ph type="title"/>
          </p:nvPr>
        </p:nvSpPr>
        <p:spPr>
          <a:xfrm>
            <a:off x="203200" y="654864"/>
            <a:ext cx="11785600" cy="685800"/>
          </a:xfrm>
        </p:spPr>
        <p:txBody>
          <a:bodyPr lIns="91440" tIns="45720" rIns="91440" bIns="45720" anchor="t"/>
          <a:lstStyle/>
          <a:p>
            <a:r>
              <a:rPr lang="en-US" sz="3200"/>
              <a:t>Recent changes and Updates related to PNM</a:t>
            </a:r>
          </a:p>
        </p:txBody>
      </p:sp>
      <p:cxnSp>
        <p:nvCxnSpPr>
          <p:cNvPr id="7" name="Straight Connector 6">
            <a:extLst>
              <a:ext uri="{FF2B5EF4-FFF2-40B4-BE49-F238E27FC236}">
                <a16:creationId xmlns:a16="http://schemas.microsoft.com/office/drawing/2014/main" id="{D75E005F-E0FB-E6A7-DFC9-B01135F61B39}"/>
              </a:ext>
            </a:extLst>
          </p:cNvPr>
          <p:cNvCxnSpPr>
            <a:cxnSpLocks/>
          </p:cNvCxnSpPr>
          <p:nvPr/>
        </p:nvCxnSpPr>
        <p:spPr>
          <a:xfrm>
            <a:off x="1834143" y="2223290"/>
            <a:ext cx="1964221" cy="0"/>
          </a:xfrm>
          <a:prstGeom prst="line">
            <a:avLst/>
          </a:prstGeom>
          <a:noFill/>
          <a:ln w="57150" cap="flat" cmpd="sng" algn="ctr">
            <a:solidFill>
              <a:srgbClr val="435363"/>
            </a:solidFill>
            <a:prstDash val="solid"/>
          </a:ln>
          <a:effectLst/>
        </p:spPr>
      </p:cxnSp>
      <p:cxnSp>
        <p:nvCxnSpPr>
          <p:cNvPr id="8" name="Straight Connector 7">
            <a:extLst>
              <a:ext uri="{FF2B5EF4-FFF2-40B4-BE49-F238E27FC236}">
                <a16:creationId xmlns:a16="http://schemas.microsoft.com/office/drawing/2014/main" id="{C428D04D-9A4E-CCCA-EE43-FAE1E743169A}"/>
              </a:ext>
            </a:extLst>
          </p:cNvPr>
          <p:cNvCxnSpPr>
            <a:cxnSpLocks/>
          </p:cNvCxnSpPr>
          <p:nvPr/>
        </p:nvCxnSpPr>
        <p:spPr>
          <a:xfrm>
            <a:off x="4106479" y="2247421"/>
            <a:ext cx="1964221" cy="0"/>
          </a:xfrm>
          <a:prstGeom prst="line">
            <a:avLst/>
          </a:prstGeom>
          <a:noFill/>
          <a:ln w="57150" cap="flat" cmpd="sng" algn="ctr">
            <a:solidFill>
              <a:srgbClr val="435363"/>
            </a:solidFill>
            <a:prstDash val="solid"/>
          </a:ln>
          <a:effectLst/>
        </p:spPr>
      </p:cxnSp>
      <p:cxnSp>
        <p:nvCxnSpPr>
          <p:cNvPr id="9" name="Straight Connector 8">
            <a:extLst>
              <a:ext uri="{FF2B5EF4-FFF2-40B4-BE49-F238E27FC236}">
                <a16:creationId xmlns:a16="http://schemas.microsoft.com/office/drawing/2014/main" id="{22CCC166-9CE5-7EED-40A1-2A4CD3F24EBA}"/>
              </a:ext>
            </a:extLst>
          </p:cNvPr>
          <p:cNvCxnSpPr>
            <a:cxnSpLocks/>
          </p:cNvCxnSpPr>
          <p:nvPr/>
        </p:nvCxnSpPr>
        <p:spPr>
          <a:xfrm>
            <a:off x="6420677" y="2247421"/>
            <a:ext cx="1964221" cy="0"/>
          </a:xfrm>
          <a:prstGeom prst="line">
            <a:avLst/>
          </a:prstGeom>
          <a:noFill/>
          <a:ln w="57150" cap="flat" cmpd="sng" algn="ctr">
            <a:solidFill>
              <a:srgbClr val="435363"/>
            </a:solidFill>
            <a:prstDash val="solid"/>
          </a:ln>
          <a:effectLst/>
        </p:spPr>
      </p:cxnSp>
      <p:cxnSp>
        <p:nvCxnSpPr>
          <p:cNvPr id="10" name="Straight Connector 9">
            <a:extLst>
              <a:ext uri="{FF2B5EF4-FFF2-40B4-BE49-F238E27FC236}">
                <a16:creationId xmlns:a16="http://schemas.microsoft.com/office/drawing/2014/main" id="{A571F1F6-1CAB-18CD-75B5-0D10A328E466}"/>
              </a:ext>
            </a:extLst>
          </p:cNvPr>
          <p:cNvCxnSpPr>
            <a:cxnSpLocks/>
          </p:cNvCxnSpPr>
          <p:nvPr/>
        </p:nvCxnSpPr>
        <p:spPr>
          <a:xfrm>
            <a:off x="8624318" y="2247421"/>
            <a:ext cx="1964221" cy="0"/>
          </a:xfrm>
          <a:prstGeom prst="line">
            <a:avLst/>
          </a:prstGeom>
          <a:noFill/>
          <a:ln w="57150" cap="flat" cmpd="sng" algn="ctr">
            <a:solidFill>
              <a:srgbClr val="435363"/>
            </a:solidFill>
            <a:prstDash val="solid"/>
          </a:ln>
          <a:effectLst/>
        </p:spPr>
      </p:cxnSp>
      <p:sp>
        <p:nvSpPr>
          <p:cNvPr id="12" name="Rectangle 11">
            <a:extLst>
              <a:ext uri="{FF2B5EF4-FFF2-40B4-BE49-F238E27FC236}">
                <a16:creationId xmlns:a16="http://schemas.microsoft.com/office/drawing/2014/main" id="{F899F805-A69A-A3B9-D0F8-73683B12CCA1}"/>
              </a:ext>
            </a:extLst>
          </p:cNvPr>
          <p:cNvSpPr/>
          <p:nvPr/>
        </p:nvSpPr>
        <p:spPr>
          <a:xfrm>
            <a:off x="1603461" y="2358693"/>
            <a:ext cx="2425585" cy="2436308"/>
          </a:xfrm>
          <a:prstGeom prst="rect">
            <a:avLst/>
          </a:prstGeom>
        </p:spPr>
        <p:txBody>
          <a:bodyPr wrap="square">
            <a:spAutoFit/>
          </a:bodyPr>
          <a:lstStyle/>
          <a:p>
            <a:pPr marL="114300" marR="0" lvl="1" indent="0" defTabSz="914400" eaLnBrk="0" fontAlgn="base" latinLnBrk="0" hangingPunct="0">
              <a:lnSpc>
                <a:spcPct val="120000"/>
              </a:lnSpc>
              <a:spcBef>
                <a:spcPts val="0"/>
              </a:spcBef>
              <a:spcAft>
                <a:spcPts val="1000"/>
              </a:spcAft>
              <a:buClrTx/>
              <a:buSzPct val="75000"/>
              <a:buFontTx/>
              <a:buNone/>
              <a:tabLst/>
              <a:defRPr/>
            </a:pPr>
            <a:r>
              <a:rPr kumimoji="0" lang="en-US" sz="1600" b="0" i="0" u="none" strike="noStrike" kern="0" cap="none" spc="0" normalizeH="0" baseline="0" noProof="0">
                <a:ln>
                  <a:noFill/>
                </a:ln>
                <a:solidFill>
                  <a:srgbClr val="000000"/>
                </a:solidFill>
                <a:effectLst/>
                <a:uLnTx/>
                <a:uFillTx/>
                <a:ea typeface="Open Sans" charset="0"/>
                <a:cs typeface="Open Sans" charset="0"/>
              </a:rPr>
              <a:t>PNM Enrollment Agent Role: Edit Key Provider Identifiers, this change increases the ability of the Enrollment Agent role to update some additional demographic information. </a:t>
            </a:r>
          </a:p>
        </p:txBody>
      </p:sp>
      <p:sp>
        <p:nvSpPr>
          <p:cNvPr id="13" name="Rectangle 12">
            <a:extLst>
              <a:ext uri="{FF2B5EF4-FFF2-40B4-BE49-F238E27FC236}">
                <a16:creationId xmlns:a16="http://schemas.microsoft.com/office/drawing/2014/main" id="{55EFD96B-5CD2-4DCA-22E7-77F28FE813A6}"/>
              </a:ext>
            </a:extLst>
          </p:cNvPr>
          <p:cNvSpPr/>
          <p:nvPr/>
        </p:nvSpPr>
        <p:spPr>
          <a:xfrm>
            <a:off x="3958944" y="2327359"/>
            <a:ext cx="2259291" cy="4209101"/>
          </a:xfrm>
          <a:prstGeom prst="rect">
            <a:avLst/>
          </a:prstGeom>
        </p:spPr>
        <p:txBody>
          <a:bodyPr wrap="square">
            <a:spAutoFit/>
          </a:bodyPr>
          <a:lstStyle/>
          <a:p>
            <a:pPr marL="114300" marR="0" lvl="1" indent="0" defTabSz="914400" eaLnBrk="0" fontAlgn="base" latinLnBrk="0" hangingPunct="0">
              <a:lnSpc>
                <a:spcPct val="120000"/>
              </a:lnSpc>
              <a:spcBef>
                <a:spcPts val="0"/>
              </a:spcBef>
              <a:spcAft>
                <a:spcPts val="1000"/>
              </a:spcAft>
              <a:buClrTx/>
              <a:buSzPct val="75000"/>
              <a:buFontTx/>
              <a:buNone/>
              <a:tabLst/>
              <a:defRPr/>
            </a:pPr>
            <a:r>
              <a:rPr kumimoji="0" lang="en-US" sz="1600" b="0" i="0" u="none" strike="noStrike" kern="0" cap="none" spc="0" normalizeH="0" baseline="0" noProof="0">
                <a:ln>
                  <a:noFill/>
                </a:ln>
                <a:solidFill>
                  <a:srgbClr val="000000"/>
                </a:solidFill>
                <a:effectLst/>
                <a:uLnTx/>
                <a:uFillTx/>
                <a:ea typeface="Open Sans" charset="0"/>
                <a:cs typeface="Open Sans" charset="0"/>
              </a:rPr>
              <a:t>PNM Administrator transfer – new ODM 10304. This form should be used when a practitioner moves to a different Medicaid provider and a new PNM Administrator needs to be assigned to their individual Medicaid ID to ongoing management of their provider data in the PNM.</a:t>
            </a:r>
          </a:p>
        </p:txBody>
      </p:sp>
      <p:sp>
        <p:nvSpPr>
          <p:cNvPr id="14" name="Rectangle 13">
            <a:extLst>
              <a:ext uri="{FF2B5EF4-FFF2-40B4-BE49-F238E27FC236}">
                <a16:creationId xmlns:a16="http://schemas.microsoft.com/office/drawing/2014/main" id="{6B63AD0F-B354-B9E7-DE62-C66AB3E5DD3D}"/>
              </a:ext>
            </a:extLst>
          </p:cNvPr>
          <p:cNvSpPr/>
          <p:nvPr/>
        </p:nvSpPr>
        <p:spPr>
          <a:xfrm>
            <a:off x="6181256" y="2382824"/>
            <a:ext cx="2443062" cy="1382686"/>
          </a:xfrm>
          <a:prstGeom prst="rect">
            <a:avLst/>
          </a:prstGeom>
        </p:spPr>
        <p:txBody>
          <a:bodyPr wrap="square">
            <a:spAutoFit/>
          </a:bodyPr>
          <a:lstStyle/>
          <a:p>
            <a:pPr marL="114300" marR="0" lvl="1" indent="0" defTabSz="914400" eaLnBrk="0" fontAlgn="base" latinLnBrk="0" hangingPunct="0">
              <a:lnSpc>
                <a:spcPct val="120000"/>
              </a:lnSpc>
              <a:spcBef>
                <a:spcPts val="0"/>
              </a:spcBef>
              <a:spcAft>
                <a:spcPts val="1000"/>
              </a:spcAft>
              <a:buClrTx/>
              <a:buSzPct val="75000"/>
              <a:buFontTx/>
              <a:buNone/>
              <a:tabLst/>
              <a:defRPr/>
            </a:pPr>
            <a:r>
              <a:rPr kumimoji="0" lang="en-US" sz="1600" b="0" i="0" u="none" strike="noStrike" kern="0" cap="none" spc="0" normalizeH="0" baseline="0" noProof="0">
                <a:ln>
                  <a:noFill/>
                </a:ln>
                <a:solidFill>
                  <a:srgbClr val="000000"/>
                </a:solidFill>
                <a:effectLst/>
                <a:uLnTx/>
                <a:uFillTx/>
                <a:ea typeface="Open Sans" charset="0"/>
                <a:cs typeface="Open Sans" charset="0"/>
              </a:rPr>
              <a:t>Provider Enrollment Processing Average turnaround time:</a:t>
            </a:r>
          </a:p>
          <a:p>
            <a:pPr marL="285750" marR="0" lvl="1" indent="-171450" defTabSz="914400" eaLnBrk="0" fontAlgn="base" latinLnBrk="0" hangingPunct="0">
              <a:lnSpc>
                <a:spcPct val="120000"/>
              </a:lnSpc>
              <a:spcBef>
                <a:spcPts val="0"/>
              </a:spcBef>
              <a:spcAft>
                <a:spcPts val="1000"/>
              </a:spcAft>
              <a:buClrTx/>
              <a:buSzPct val="75000"/>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ea typeface="Open Sans" charset="0"/>
                <a:cs typeface="Open Sans" charset="0"/>
              </a:rPr>
              <a:t>15 - 20 business days</a:t>
            </a:r>
          </a:p>
        </p:txBody>
      </p:sp>
      <p:sp>
        <p:nvSpPr>
          <p:cNvPr id="15" name="Rectangle 14">
            <a:extLst>
              <a:ext uri="{FF2B5EF4-FFF2-40B4-BE49-F238E27FC236}">
                <a16:creationId xmlns:a16="http://schemas.microsoft.com/office/drawing/2014/main" id="{17F14038-07C6-DF4D-51AA-23395E5E7166}"/>
              </a:ext>
            </a:extLst>
          </p:cNvPr>
          <p:cNvSpPr/>
          <p:nvPr/>
        </p:nvSpPr>
        <p:spPr>
          <a:xfrm>
            <a:off x="8407426" y="2382824"/>
            <a:ext cx="2398004" cy="1382686"/>
          </a:xfrm>
          <a:prstGeom prst="rect">
            <a:avLst/>
          </a:prstGeom>
        </p:spPr>
        <p:txBody>
          <a:bodyPr wrap="square">
            <a:spAutoFit/>
          </a:bodyPr>
          <a:lstStyle/>
          <a:p>
            <a:pPr marL="114300" marR="0" lvl="1" indent="0" defTabSz="914400" eaLnBrk="0" fontAlgn="base" latinLnBrk="0" hangingPunct="0">
              <a:lnSpc>
                <a:spcPct val="120000"/>
              </a:lnSpc>
              <a:spcBef>
                <a:spcPts val="0"/>
              </a:spcBef>
              <a:spcAft>
                <a:spcPts val="1000"/>
              </a:spcAft>
              <a:buClrTx/>
              <a:buSzPct val="75000"/>
              <a:buFontTx/>
              <a:buNone/>
              <a:tabLst/>
              <a:defRPr/>
            </a:pPr>
            <a:r>
              <a:rPr kumimoji="0" lang="en-US" sz="1600" b="0" i="0" u="none" strike="noStrike" kern="0" cap="none" spc="0" normalizeH="0" baseline="0" noProof="0">
                <a:ln>
                  <a:noFill/>
                </a:ln>
                <a:solidFill>
                  <a:srgbClr val="000000"/>
                </a:solidFill>
                <a:effectLst/>
                <a:uLnTx/>
                <a:uFillTx/>
                <a:ea typeface="Open Sans" charset="0"/>
                <a:cs typeface="Open Sans" charset="0"/>
              </a:rPr>
              <a:t>Credentialing Review and Completion Average turnaround time:</a:t>
            </a:r>
          </a:p>
          <a:p>
            <a:pPr marL="285750" marR="0" lvl="1" indent="-171450" defTabSz="914400" eaLnBrk="0" fontAlgn="base" latinLnBrk="0" hangingPunct="0">
              <a:lnSpc>
                <a:spcPct val="120000"/>
              </a:lnSpc>
              <a:spcBef>
                <a:spcPts val="0"/>
              </a:spcBef>
              <a:spcAft>
                <a:spcPts val="1000"/>
              </a:spcAft>
              <a:buClrTx/>
              <a:buSzPct val="75000"/>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ea typeface="Open Sans" charset="0"/>
                <a:cs typeface="Open Sans" charset="0"/>
              </a:rPr>
              <a:t>8 - 9 business days</a:t>
            </a:r>
          </a:p>
        </p:txBody>
      </p:sp>
      <p:cxnSp>
        <p:nvCxnSpPr>
          <p:cNvPr id="18" name="Straight Connector 17">
            <a:extLst>
              <a:ext uri="{FF2B5EF4-FFF2-40B4-BE49-F238E27FC236}">
                <a16:creationId xmlns:a16="http://schemas.microsoft.com/office/drawing/2014/main" id="{AF49AF4C-EA0E-0689-A640-1BDB729ECF8F}"/>
              </a:ext>
            </a:extLst>
          </p:cNvPr>
          <p:cNvCxnSpPr>
            <a:cxnSpLocks/>
          </p:cNvCxnSpPr>
          <p:nvPr/>
        </p:nvCxnSpPr>
        <p:spPr>
          <a:xfrm>
            <a:off x="1834143" y="4884276"/>
            <a:ext cx="1964221" cy="0"/>
          </a:xfrm>
          <a:prstGeom prst="line">
            <a:avLst/>
          </a:prstGeom>
          <a:noFill/>
          <a:ln w="19050" cap="flat" cmpd="sng" algn="ctr">
            <a:solidFill>
              <a:sysClr val="window" lastClr="FFFFFF">
                <a:lumMod val="75000"/>
              </a:sysClr>
            </a:solidFill>
            <a:prstDash val="solid"/>
          </a:ln>
          <a:effectLst/>
        </p:spPr>
      </p:cxnSp>
      <p:cxnSp>
        <p:nvCxnSpPr>
          <p:cNvPr id="19" name="Straight Connector 18">
            <a:extLst>
              <a:ext uri="{FF2B5EF4-FFF2-40B4-BE49-F238E27FC236}">
                <a16:creationId xmlns:a16="http://schemas.microsoft.com/office/drawing/2014/main" id="{C13DD9F8-9DDC-6EAD-B78E-C4D30D3D1575}"/>
              </a:ext>
            </a:extLst>
          </p:cNvPr>
          <p:cNvCxnSpPr>
            <a:cxnSpLocks/>
          </p:cNvCxnSpPr>
          <p:nvPr/>
        </p:nvCxnSpPr>
        <p:spPr>
          <a:xfrm>
            <a:off x="4106479" y="6522036"/>
            <a:ext cx="1964221" cy="0"/>
          </a:xfrm>
          <a:prstGeom prst="line">
            <a:avLst/>
          </a:prstGeom>
          <a:noFill/>
          <a:ln w="19050" cap="flat" cmpd="sng" algn="ctr">
            <a:solidFill>
              <a:sysClr val="window" lastClr="FFFFFF">
                <a:lumMod val="75000"/>
              </a:sysClr>
            </a:solidFill>
            <a:prstDash val="solid"/>
          </a:ln>
          <a:effectLst/>
        </p:spPr>
      </p:cxnSp>
      <p:cxnSp>
        <p:nvCxnSpPr>
          <p:cNvPr id="20" name="Straight Connector 19">
            <a:extLst>
              <a:ext uri="{FF2B5EF4-FFF2-40B4-BE49-F238E27FC236}">
                <a16:creationId xmlns:a16="http://schemas.microsoft.com/office/drawing/2014/main" id="{4E4D53D6-11B4-B62C-362C-A981F761D07D}"/>
              </a:ext>
            </a:extLst>
          </p:cNvPr>
          <p:cNvCxnSpPr>
            <a:cxnSpLocks/>
          </p:cNvCxnSpPr>
          <p:nvPr/>
        </p:nvCxnSpPr>
        <p:spPr>
          <a:xfrm>
            <a:off x="6420677" y="3816283"/>
            <a:ext cx="1964221" cy="0"/>
          </a:xfrm>
          <a:prstGeom prst="line">
            <a:avLst/>
          </a:prstGeom>
          <a:noFill/>
          <a:ln w="19050" cap="flat" cmpd="sng" algn="ctr">
            <a:solidFill>
              <a:sysClr val="window" lastClr="FFFFFF">
                <a:lumMod val="75000"/>
              </a:sysClr>
            </a:solidFill>
            <a:prstDash val="solid"/>
          </a:ln>
          <a:effectLst/>
        </p:spPr>
      </p:cxnSp>
      <p:cxnSp>
        <p:nvCxnSpPr>
          <p:cNvPr id="21" name="Straight Connector 20">
            <a:extLst>
              <a:ext uri="{FF2B5EF4-FFF2-40B4-BE49-F238E27FC236}">
                <a16:creationId xmlns:a16="http://schemas.microsoft.com/office/drawing/2014/main" id="{B129CF3C-2E89-1AB6-DB38-E2082503D8E8}"/>
              </a:ext>
            </a:extLst>
          </p:cNvPr>
          <p:cNvCxnSpPr>
            <a:cxnSpLocks/>
          </p:cNvCxnSpPr>
          <p:nvPr/>
        </p:nvCxnSpPr>
        <p:spPr>
          <a:xfrm>
            <a:off x="8624318" y="3816283"/>
            <a:ext cx="1964221" cy="0"/>
          </a:xfrm>
          <a:prstGeom prst="line">
            <a:avLst/>
          </a:prstGeom>
          <a:noFill/>
          <a:ln w="19050" cap="flat" cmpd="sng" algn="ctr">
            <a:solidFill>
              <a:sysClr val="window" lastClr="FFFFFF">
                <a:lumMod val="75000"/>
              </a:sysClr>
            </a:solidFill>
            <a:prstDash val="solid"/>
          </a:ln>
          <a:effectLst/>
        </p:spPr>
      </p:cxnSp>
      <p:grpSp>
        <p:nvGrpSpPr>
          <p:cNvPr id="33" name="Graphic 4">
            <a:extLst>
              <a:ext uri="{FF2B5EF4-FFF2-40B4-BE49-F238E27FC236}">
                <a16:creationId xmlns:a16="http://schemas.microsoft.com/office/drawing/2014/main" id="{FE450B26-B50A-F94F-D8AC-3C34EC72CE91}"/>
              </a:ext>
            </a:extLst>
          </p:cNvPr>
          <p:cNvGrpSpPr/>
          <p:nvPr/>
        </p:nvGrpSpPr>
        <p:grpSpPr>
          <a:xfrm>
            <a:off x="7082764" y="1394168"/>
            <a:ext cx="640081" cy="640080"/>
            <a:chOff x="6146480" y="2855717"/>
            <a:chExt cx="362309" cy="361971"/>
          </a:xfrm>
          <a:solidFill>
            <a:srgbClr val="8CB7E8"/>
          </a:solidFill>
        </p:grpSpPr>
        <p:sp>
          <p:nvSpPr>
            <p:cNvPr id="34" name="Graphic 4">
              <a:extLst>
                <a:ext uri="{FF2B5EF4-FFF2-40B4-BE49-F238E27FC236}">
                  <a16:creationId xmlns:a16="http://schemas.microsoft.com/office/drawing/2014/main" id="{74A6D81D-CE1E-2D7B-E8C4-53D4C9055BFD}"/>
                </a:ext>
              </a:extLst>
            </p:cNvPr>
            <p:cNvSpPr/>
            <p:nvPr/>
          </p:nvSpPr>
          <p:spPr>
            <a:xfrm>
              <a:off x="6253192" y="2964245"/>
              <a:ext cx="148246" cy="148108"/>
            </a:xfrm>
            <a:custGeom>
              <a:avLst/>
              <a:gdLst>
                <a:gd name="connsiteX0" fmla="*/ 148247 w 148246"/>
                <a:gd name="connsiteY0" fmla="*/ 74054 h 148108"/>
                <a:gd name="connsiteX1" fmla="*/ 74124 w 148246"/>
                <a:gd name="connsiteY1" fmla="*/ 0 h 148108"/>
                <a:gd name="connsiteX2" fmla="*/ 0 w 148246"/>
                <a:gd name="connsiteY2" fmla="*/ 74054 h 148108"/>
                <a:gd name="connsiteX3" fmla="*/ 74124 w 148246"/>
                <a:gd name="connsiteY3" fmla="*/ 148108 h 148108"/>
                <a:gd name="connsiteX4" fmla="*/ 74124 w 148246"/>
                <a:gd name="connsiteY4" fmla="*/ 148108 h 148108"/>
                <a:gd name="connsiteX5" fmla="*/ 148247 w 148246"/>
                <a:gd name="connsiteY5" fmla="*/ 74054 h 148108"/>
                <a:gd name="connsiteX6" fmla="*/ 95210 w 148246"/>
                <a:gd name="connsiteY6" fmla="*/ 70862 h 148108"/>
                <a:gd name="connsiteX7" fmla="*/ 79235 w 148246"/>
                <a:gd name="connsiteY7" fmla="*/ 86184 h 148108"/>
                <a:gd name="connsiteX8" fmla="*/ 79235 w 148246"/>
                <a:gd name="connsiteY8" fmla="*/ 86184 h 148108"/>
                <a:gd name="connsiteX9" fmla="*/ 79235 w 148246"/>
                <a:gd name="connsiteY9" fmla="*/ 86184 h 148108"/>
                <a:gd name="connsiteX10" fmla="*/ 77957 w 148246"/>
                <a:gd name="connsiteY10" fmla="*/ 86822 h 148108"/>
                <a:gd name="connsiteX11" fmla="*/ 77318 w 148246"/>
                <a:gd name="connsiteY11" fmla="*/ 87460 h 148108"/>
                <a:gd name="connsiteX12" fmla="*/ 74762 w 148246"/>
                <a:gd name="connsiteY12" fmla="*/ 88099 h 148108"/>
                <a:gd name="connsiteX13" fmla="*/ 72207 w 148246"/>
                <a:gd name="connsiteY13" fmla="*/ 87460 h 148108"/>
                <a:gd name="connsiteX14" fmla="*/ 71567 w 148246"/>
                <a:gd name="connsiteY14" fmla="*/ 86822 h 148108"/>
                <a:gd name="connsiteX15" fmla="*/ 70289 w 148246"/>
                <a:gd name="connsiteY15" fmla="*/ 86184 h 148108"/>
                <a:gd name="connsiteX16" fmla="*/ 38340 w 148246"/>
                <a:gd name="connsiteY16" fmla="*/ 54902 h 148108"/>
                <a:gd name="connsiteX17" fmla="*/ 38340 w 148246"/>
                <a:gd name="connsiteY17" fmla="*/ 45965 h 148108"/>
                <a:gd name="connsiteX18" fmla="*/ 47286 w 148246"/>
                <a:gd name="connsiteY18" fmla="*/ 45965 h 148108"/>
                <a:gd name="connsiteX19" fmla="*/ 74762 w 148246"/>
                <a:gd name="connsiteY19" fmla="*/ 73416 h 148108"/>
                <a:gd name="connsiteX20" fmla="*/ 86264 w 148246"/>
                <a:gd name="connsiteY20" fmla="*/ 61925 h 148108"/>
                <a:gd name="connsiteX21" fmla="*/ 95210 w 148246"/>
                <a:gd name="connsiteY21" fmla="*/ 61286 h 148108"/>
                <a:gd name="connsiteX22" fmla="*/ 95849 w 148246"/>
                <a:gd name="connsiteY22" fmla="*/ 70224 h 148108"/>
                <a:gd name="connsiteX23" fmla="*/ 95210 w 148246"/>
                <a:gd name="connsiteY23" fmla="*/ 70862 h 148108"/>
                <a:gd name="connsiteX24" fmla="*/ 95210 w 148246"/>
                <a:gd name="connsiteY24" fmla="*/ 70862 h 14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8246" h="148108">
                  <a:moveTo>
                    <a:pt x="148247" y="74054"/>
                  </a:moveTo>
                  <a:cubicBezTo>
                    <a:pt x="148247" y="33197"/>
                    <a:pt x="115019" y="0"/>
                    <a:pt x="74124" y="0"/>
                  </a:cubicBezTo>
                  <a:cubicBezTo>
                    <a:pt x="33228" y="0"/>
                    <a:pt x="0" y="33197"/>
                    <a:pt x="0" y="74054"/>
                  </a:cubicBezTo>
                  <a:cubicBezTo>
                    <a:pt x="0" y="114912"/>
                    <a:pt x="33228" y="148108"/>
                    <a:pt x="74124" y="148108"/>
                  </a:cubicBezTo>
                  <a:lnTo>
                    <a:pt x="74124" y="148108"/>
                  </a:lnTo>
                  <a:cubicBezTo>
                    <a:pt x="115019" y="147470"/>
                    <a:pt x="148247" y="114912"/>
                    <a:pt x="148247" y="74054"/>
                  </a:cubicBezTo>
                  <a:close/>
                  <a:moveTo>
                    <a:pt x="95210" y="70862"/>
                  </a:moveTo>
                  <a:lnTo>
                    <a:pt x="79235" y="86184"/>
                  </a:lnTo>
                  <a:lnTo>
                    <a:pt x="79235" y="86184"/>
                  </a:lnTo>
                  <a:lnTo>
                    <a:pt x="79235" y="86184"/>
                  </a:lnTo>
                  <a:cubicBezTo>
                    <a:pt x="78597" y="86822"/>
                    <a:pt x="78597" y="86822"/>
                    <a:pt x="77957" y="86822"/>
                  </a:cubicBezTo>
                  <a:lnTo>
                    <a:pt x="77318" y="87460"/>
                  </a:lnTo>
                  <a:cubicBezTo>
                    <a:pt x="76679" y="87460"/>
                    <a:pt x="76040" y="88099"/>
                    <a:pt x="74762" y="88099"/>
                  </a:cubicBezTo>
                  <a:cubicBezTo>
                    <a:pt x="74124" y="88099"/>
                    <a:pt x="72845" y="88099"/>
                    <a:pt x="72207" y="87460"/>
                  </a:cubicBezTo>
                  <a:lnTo>
                    <a:pt x="71567" y="86822"/>
                  </a:lnTo>
                  <a:cubicBezTo>
                    <a:pt x="70929" y="86822"/>
                    <a:pt x="70289" y="86184"/>
                    <a:pt x="70289" y="86184"/>
                  </a:cubicBezTo>
                  <a:lnTo>
                    <a:pt x="38340" y="54902"/>
                  </a:lnTo>
                  <a:cubicBezTo>
                    <a:pt x="35784" y="52349"/>
                    <a:pt x="35784" y="48518"/>
                    <a:pt x="38340" y="45965"/>
                  </a:cubicBezTo>
                  <a:cubicBezTo>
                    <a:pt x="40896" y="43411"/>
                    <a:pt x="44730" y="43411"/>
                    <a:pt x="47286" y="45965"/>
                  </a:cubicBezTo>
                  <a:lnTo>
                    <a:pt x="74762" y="73416"/>
                  </a:lnTo>
                  <a:lnTo>
                    <a:pt x="86264" y="61925"/>
                  </a:lnTo>
                  <a:cubicBezTo>
                    <a:pt x="88820" y="59371"/>
                    <a:pt x="92654" y="59371"/>
                    <a:pt x="95210" y="61286"/>
                  </a:cubicBezTo>
                  <a:cubicBezTo>
                    <a:pt x="97766" y="63201"/>
                    <a:pt x="97766" y="67670"/>
                    <a:pt x="95849" y="70224"/>
                  </a:cubicBezTo>
                  <a:cubicBezTo>
                    <a:pt x="95849" y="70224"/>
                    <a:pt x="95210" y="70224"/>
                    <a:pt x="95210" y="70862"/>
                  </a:cubicBezTo>
                  <a:lnTo>
                    <a:pt x="95210" y="70862"/>
                  </a:lnTo>
                  <a:close/>
                </a:path>
              </a:pathLst>
            </a:custGeom>
            <a:grpFill/>
            <a:ln w="6390"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11CF7C93-288C-FCAB-98DF-82BDCCAF286F}"/>
                </a:ext>
              </a:extLst>
            </p:cNvPr>
            <p:cNvSpPr/>
            <p:nvPr/>
          </p:nvSpPr>
          <p:spPr>
            <a:xfrm>
              <a:off x="6146480" y="2855717"/>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88820 w 362309"/>
                <a:gd name="connsiteY6" fmla="*/ 130872 h 361971"/>
                <a:gd name="connsiteX7" fmla="*/ 88820 w 362309"/>
                <a:gd name="connsiteY7" fmla="*/ 102144 h 361971"/>
                <a:gd name="connsiteX8" fmla="*/ 88820 w 362309"/>
                <a:gd name="connsiteY8" fmla="*/ 102144 h 361971"/>
                <a:gd name="connsiteX9" fmla="*/ 108629 w 362309"/>
                <a:gd name="connsiteY9" fmla="*/ 82353 h 361971"/>
                <a:gd name="connsiteX10" fmla="*/ 137384 w 362309"/>
                <a:gd name="connsiteY10" fmla="*/ 82353 h 361971"/>
                <a:gd name="connsiteX11" fmla="*/ 137384 w 362309"/>
                <a:gd name="connsiteY11" fmla="*/ 91291 h 361971"/>
                <a:gd name="connsiteX12" fmla="*/ 128438 w 362309"/>
                <a:gd name="connsiteY12" fmla="*/ 91291 h 361971"/>
                <a:gd name="connsiteX13" fmla="*/ 128438 w 362309"/>
                <a:gd name="connsiteY13" fmla="*/ 91291 h 361971"/>
                <a:gd name="connsiteX14" fmla="*/ 117575 w 362309"/>
                <a:gd name="connsiteY14" fmla="*/ 91291 h 361971"/>
                <a:gd name="connsiteX15" fmla="*/ 97766 w 362309"/>
                <a:gd name="connsiteY15" fmla="*/ 111081 h 361971"/>
                <a:gd name="connsiteX16" fmla="*/ 97766 w 362309"/>
                <a:gd name="connsiteY16" fmla="*/ 121934 h 361971"/>
                <a:gd name="connsiteX17" fmla="*/ 97766 w 362309"/>
                <a:gd name="connsiteY17" fmla="*/ 121934 h 361971"/>
                <a:gd name="connsiteX18" fmla="*/ 97766 w 362309"/>
                <a:gd name="connsiteY18" fmla="*/ 130872 h 361971"/>
                <a:gd name="connsiteX19" fmla="*/ 93293 w 362309"/>
                <a:gd name="connsiteY19" fmla="*/ 132787 h 361971"/>
                <a:gd name="connsiteX20" fmla="*/ 88820 w 362309"/>
                <a:gd name="connsiteY20" fmla="*/ 130872 h 361971"/>
                <a:gd name="connsiteX21" fmla="*/ 251124 w 362309"/>
                <a:gd name="connsiteY21" fmla="*/ 275788 h 361971"/>
                <a:gd name="connsiteX22" fmla="*/ 247929 w 362309"/>
                <a:gd name="connsiteY22" fmla="*/ 284087 h 361971"/>
                <a:gd name="connsiteX23" fmla="*/ 245373 w 362309"/>
                <a:gd name="connsiteY23" fmla="*/ 284725 h 361971"/>
                <a:gd name="connsiteX24" fmla="*/ 239623 w 362309"/>
                <a:gd name="connsiteY24" fmla="*/ 281533 h 361971"/>
                <a:gd name="connsiteX25" fmla="*/ 226843 w 362309"/>
                <a:gd name="connsiteY25" fmla="*/ 255998 h 361971"/>
                <a:gd name="connsiteX26" fmla="*/ 135466 w 362309"/>
                <a:gd name="connsiteY26" fmla="*/ 255998 h 361971"/>
                <a:gd name="connsiteX27" fmla="*/ 122686 w 362309"/>
                <a:gd name="connsiteY27" fmla="*/ 281533 h 361971"/>
                <a:gd name="connsiteX28" fmla="*/ 116936 w 362309"/>
                <a:gd name="connsiteY28" fmla="*/ 284725 h 361971"/>
                <a:gd name="connsiteX29" fmla="*/ 113741 w 362309"/>
                <a:gd name="connsiteY29" fmla="*/ 284087 h 361971"/>
                <a:gd name="connsiteX30" fmla="*/ 110546 w 362309"/>
                <a:gd name="connsiteY30" fmla="*/ 275788 h 361971"/>
                <a:gd name="connsiteX31" fmla="*/ 124604 w 362309"/>
                <a:gd name="connsiteY31" fmla="*/ 248337 h 361971"/>
                <a:gd name="connsiteX32" fmla="*/ 114380 w 362309"/>
                <a:gd name="connsiteY32" fmla="*/ 126403 h 361971"/>
                <a:gd name="connsiteX33" fmla="*/ 236428 w 362309"/>
                <a:gd name="connsiteY33" fmla="*/ 116188 h 361971"/>
                <a:gd name="connsiteX34" fmla="*/ 246651 w 362309"/>
                <a:gd name="connsiteY34" fmla="*/ 238122 h 361971"/>
                <a:gd name="connsiteX35" fmla="*/ 236428 w 362309"/>
                <a:gd name="connsiteY35" fmla="*/ 248337 h 361971"/>
                <a:gd name="connsiteX36" fmla="*/ 251124 w 362309"/>
                <a:gd name="connsiteY36" fmla="*/ 275788 h 361971"/>
                <a:gd name="connsiteX37" fmla="*/ 273489 w 362309"/>
                <a:gd name="connsiteY37" fmla="*/ 130872 h 361971"/>
                <a:gd name="connsiteX38" fmla="*/ 264543 w 362309"/>
                <a:gd name="connsiteY38" fmla="*/ 130872 h 361971"/>
                <a:gd name="connsiteX39" fmla="*/ 264543 w 362309"/>
                <a:gd name="connsiteY39" fmla="*/ 121934 h 361971"/>
                <a:gd name="connsiteX40" fmla="*/ 264543 w 362309"/>
                <a:gd name="connsiteY40" fmla="*/ 111081 h 361971"/>
                <a:gd name="connsiteX41" fmla="*/ 244735 w 362309"/>
                <a:gd name="connsiteY41" fmla="*/ 91291 h 361971"/>
                <a:gd name="connsiteX42" fmla="*/ 233872 w 362309"/>
                <a:gd name="connsiteY42" fmla="*/ 91291 h 361971"/>
                <a:gd name="connsiteX43" fmla="*/ 224925 w 362309"/>
                <a:gd name="connsiteY43" fmla="*/ 90652 h 361971"/>
                <a:gd name="connsiteX44" fmla="*/ 224925 w 362309"/>
                <a:gd name="connsiteY44" fmla="*/ 82353 h 361971"/>
                <a:gd name="connsiteX45" fmla="*/ 253680 w 362309"/>
                <a:gd name="connsiteY45" fmla="*/ 82353 h 361971"/>
                <a:gd name="connsiteX46" fmla="*/ 273489 w 362309"/>
                <a:gd name="connsiteY46" fmla="*/ 102144 h 361971"/>
                <a:gd name="connsiteX47" fmla="*/ 273489 w 362309"/>
                <a:gd name="connsiteY47" fmla="*/ 130872 h 361971"/>
                <a:gd name="connsiteX48" fmla="*/ 273489 w 362309"/>
                <a:gd name="connsiteY48" fmla="*/ 130872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62309" h="361971">
                  <a:moveTo>
                    <a:pt x="181474" y="0"/>
                  </a:moveTo>
                  <a:cubicBezTo>
                    <a:pt x="81152" y="0"/>
                    <a:pt x="0" y="81076"/>
                    <a:pt x="0" y="180667"/>
                  </a:cubicBezTo>
                  <a:cubicBezTo>
                    <a:pt x="0" y="280257"/>
                    <a:pt x="81152" y="361972"/>
                    <a:pt x="180835" y="361972"/>
                  </a:cubicBezTo>
                  <a:cubicBezTo>
                    <a:pt x="281157" y="361972"/>
                    <a:pt x="362309" y="280895"/>
                    <a:pt x="362309" y="181305"/>
                  </a:cubicBezTo>
                  <a:cubicBezTo>
                    <a:pt x="362309" y="181305"/>
                    <a:pt x="362309" y="181305"/>
                    <a:pt x="362309" y="181305"/>
                  </a:cubicBezTo>
                  <a:cubicBezTo>
                    <a:pt x="362309" y="81076"/>
                    <a:pt x="281157" y="0"/>
                    <a:pt x="181474" y="0"/>
                  </a:cubicBezTo>
                  <a:close/>
                  <a:moveTo>
                    <a:pt x="88820" y="130872"/>
                  </a:moveTo>
                  <a:cubicBezTo>
                    <a:pt x="81152" y="123211"/>
                    <a:pt x="80513" y="109804"/>
                    <a:pt x="88820" y="102144"/>
                  </a:cubicBezTo>
                  <a:cubicBezTo>
                    <a:pt x="88820" y="102144"/>
                    <a:pt x="88820" y="102144"/>
                    <a:pt x="88820" y="102144"/>
                  </a:cubicBezTo>
                  <a:lnTo>
                    <a:pt x="108629" y="82353"/>
                  </a:lnTo>
                  <a:cubicBezTo>
                    <a:pt x="116936" y="74692"/>
                    <a:pt x="129716" y="74692"/>
                    <a:pt x="137384" y="82353"/>
                  </a:cubicBezTo>
                  <a:cubicBezTo>
                    <a:pt x="139939" y="84907"/>
                    <a:pt x="139939" y="88737"/>
                    <a:pt x="137384" y="91291"/>
                  </a:cubicBezTo>
                  <a:cubicBezTo>
                    <a:pt x="134828" y="93844"/>
                    <a:pt x="130994" y="93844"/>
                    <a:pt x="128438" y="91291"/>
                  </a:cubicBezTo>
                  <a:cubicBezTo>
                    <a:pt x="128438" y="91291"/>
                    <a:pt x="128438" y="91291"/>
                    <a:pt x="128438" y="91291"/>
                  </a:cubicBezTo>
                  <a:cubicBezTo>
                    <a:pt x="125243" y="88737"/>
                    <a:pt x="120770" y="88737"/>
                    <a:pt x="117575" y="91291"/>
                  </a:cubicBezTo>
                  <a:lnTo>
                    <a:pt x="97766" y="111081"/>
                  </a:lnTo>
                  <a:cubicBezTo>
                    <a:pt x="94571" y="114273"/>
                    <a:pt x="94571" y="118742"/>
                    <a:pt x="97766" y="121934"/>
                  </a:cubicBezTo>
                  <a:cubicBezTo>
                    <a:pt x="97766" y="121934"/>
                    <a:pt x="97766" y="121934"/>
                    <a:pt x="97766" y="121934"/>
                  </a:cubicBezTo>
                  <a:cubicBezTo>
                    <a:pt x="100322" y="124488"/>
                    <a:pt x="100322" y="128318"/>
                    <a:pt x="97766" y="130872"/>
                  </a:cubicBezTo>
                  <a:cubicBezTo>
                    <a:pt x="96488" y="132148"/>
                    <a:pt x="95210" y="132787"/>
                    <a:pt x="93293" y="132787"/>
                  </a:cubicBezTo>
                  <a:cubicBezTo>
                    <a:pt x="91376" y="132787"/>
                    <a:pt x="90098" y="132148"/>
                    <a:pt x="88820" y="130872"/>
                  </a:cubicBezTo>
                  <a:close/>
                  <a:moveTo>
                    <a:pt x="251124" y="275788"/>
                  </a:moveTo>
                  <a:cubicBezTo>
                    <a:pt x="252403" y="278980"/>
                    <a:pt x="251124" y="282810"/>
                    <a:pt x="247929" y="284087"/>
                  </a:cubicBezTo>
                  <a:cubicBezTo>
                    <a:pt x="247290" y="284725"/>
                    <a:pt x="246013" y="284725"/>
                    <a:pt x="245373" y="284725"/>
                  </a:cubicBezTo>
                  <a:cubicBezTo>
                    <a:pt x="242818" y="284725"/>
                    <a:pt x="240900" y="283449"/>
                    <a:pt x="239623" y="281533"/>
                  </a:cubicBezTo>
                  <a:lnTo>
                    <a:pt x="226843" y="255998"/>
                  </a:lnTo>
                  <a:cubicBezTo>
                    <a:pt x="198727" y="273234"/>
                    <a:pt x="163582" y="273234"/>
                    <a:pt x="135466" y="255998"/>
                  </a:cubicBezTo>
                  <a:lnTo>
                    <a:pt x="122686" y="281533"/>
                  </a:lnTo>
                  <a:cubicBezTo>
                    <a:pt x="121409" y="283449"/>
                    <a:pt x="119492" y="284725"/>
                    <a:pt x="116936" y="284725"/>
                  </a:cubicBezTo>
                  <a:cubicBezTo>
                    <a:pt x="115658" y="284725"/>
                    <a:pt x="115019" y="284725"/>
                    <a:pt x="113741" y="284087"/>
                  </a:cubicBezTo>
                  <a:cubicBezTo>
                    <a:pt x="110546" y="282810"/>
                    <a:pt x="109268" y="278980"/>
                    <a:pt x="110546" y="275788"/>
                  </a:cubicBezTo>
                  <a:lnTo>
                    <a:pt x="124604" y="248337"/>
                  </a:lnTo>
                  <a:cubicBezTo>
                    <a:pt x="88181" y="217055"/>
                    <a:pt x="83708" y="162792"/>
                    <a:pt x="114380" y="126403"/>
                  </a:cubicBezTo>
                  <a:cubicBezTo>
                    <a:pt x="145051" y="90014"/>
                    <a:pt x="200005" y="85545"/>
                    <a:pt x="236428" y="116188"/>
                  </a:cubicBezTo>
                  <a:cubicBezTo>
                    <a:pt x="272850" y="147470"/>
                    <a:pt x="277323" y="201734"/>
                    <a:pt x="246651" y="238122"/>
                  </a:cubicBezTo>
                  <a:cubicBezTo>
                    <a:pt x="243456" y="241953"/>
                    <a:pt x="240261" y="245145"/>
                    <a:pt x="236428" y="248337"/>
                  </a:cubicBezTo>
                  <a:lnTo>
                    <a:pt x="251124" y="275788"/>
                  </a:lnTo>
                  <a:close/>
                  <a:moveTo>
                    <a:pt x="273489" y="130872"/>
                  </a:moveTo>
                  <a:cubicBezTo>
                    <a:pt x="270933" y="133425"/>
                    <a:pt x="267099" y="133425"/>
                    <a:pt x="264543" y="130872"/>
                  </a:cubicBezTo>
                  <a:cubicBezTo>
                    <a:pt x="261987" y="128318"/>
                    <a:pt x="261987" y="124488"/>
                    <a:pt x="264543" y="121934"/>
                  </a:cubicBezTo>
                  <a:cubicBezTo>
                    <a:pt x="267738" y="118742"/>
                    <a:pt x="267738" y="114273"/>
                    <a:pt x="264543" y="111081"/>
                  </a:cubicBezTo>
                  <a:lnTo>
                    <a:pt x="244735" y="91291"/>
                  </a:lnTo>
                  <a:cubicBezTo>
                    <a:pt x="241540" y="88737"/>
                    <a:pt x="237067" y="88737"/>
                    <a:pt x="233872" y="91291"/>
                  </a:cubicBezTo>
                  <a:cubicBezTo>
                    <a:pt x="231315" y="93844"/>
                    <a:pt x="226843" y="93206"/>
                    <a:pt x="224925" y="90652"/>
                  </a:cubicBezTo>
                  <a:cubicBezTo>
                    <a:pt x="223009" y="88099"/>
                    <a:pt x="223009" y="84907"/>
                    <a:pt x="224925" y="82353"/>
                  </a:cubicBezTo>
                  <a:cubicBezTo>
                    <a:pt x="233233" y="74692"/>
                    <a:pt x="246013" y="74692"/>
                    <a:pt x="253680" y="82353"/>
                  </a:cubicBezTo>
                  <a:lnTo>
                    <a:pt x="273489" y="102144"/>
                  </a:lnTo>
                  <a:cubicBezTo>
                    <a:pt x="281796" y="109804"/>
                    <a:pt x="281796" y="123211"/>
                    <a:pt x="273489" y="130872"/>
                  </a:cubicBezTo>
                  <a:lnTo>
                    <a:pt x="273489" y="130872"/>
                  </a:lnTo>
                  <a:close/>
                </a:path>
              </a:pathLst>
            </a:custGeom>
            <a:grpFill/>
            <a:ln w="6390" cap="flat">
              <a:noFill/>
              <a:prstDash val="solid"/>
              <a:miter/>
            </a:ln>
          </p:spPr>
          <p:txBody>
            <a:bodyPr rtlCol="0" anchor="ctr"/>
            <a:lstStyle/>
            <a:p>
              <a:endParaRPr lang="en-US"/>
            </a:p>
          </p:txBody>
        </p:sp>
      </p:grpSp>
      <p:grpSp>
        <p:nvGrpSpPr>
          <p:cNvPr id="38" name="Graphic 4">
            <a:extLst>
              <a:ext uri="{FF2B5EF4-FFF2-40B4-BE49-F238E27FC236}">
                <a16:creationId xmlns:a16="http://schemas.microsoft.com/office/drawing/2014/main" id="{1BA64912-E3E3-7F7E-B0FA-DD79E8789D02}"/>
              </a:ext>
            </a:extLst>
          </p:cNvPr>
          <p:cNvGrpSpPr/>
          <p:nvPr/>
        </p:nvGrpSpPr>
        <p:grpSpPr>
          <a:xfrm>
            <a:off x="9288012" y="1394233"/>
            <a:ext cx="640086" cy="640090"/>
            <a:chOff x="6146480" y="2371173"/>
            <a:chExt cx="362309" cy="361971"/>
          </a:xfrm>
          <a:solidFill>
            <a:srgbClr val="8CB7E8"/>
          </a:solidFill>
        </p:grpSpPr>
        <p:sp>
          <p:nvSpPr>
            <p:cNvPr id="39" name="Graphic 4">
              <a:extLst>
                <a:ext uri="{FF2B5EF4-FFF2-40B4-BE49-F238E27FC236}">
                  <a16:creationId xmlns:a16="http://schemas.microsoft.com/office/drawing/2014/main" id="{ADCABC42-0CA4-B1FC-D30F-237270D5AF24}"/>
                </a:ext>
              </a:extLst>
            </p:cNvPr>
            <p:cNvSpPr/>
            <p:nvPr/>
          </p:nvSpPr>
          <p:spPr>
            <a:xfrm>
              <a:off x="6319647" y="2457995"/>
              <a:ext cx="16613" cy="16598"/>
            </a:xfrm>
            <a:custGeom>
              <a:avLst/>
              <a:gdLst>
                <a:gd name="connsiteX0" fmla="*/ 16614 w 16613"/>
                <a:gd name="connsiteY0" fmla="*/ 8299 h 16598"/>
                <a:gd name="connsiteX1" fmla="*/ 8307 w 16613"/>
                <a:gd name="connsiteY1" fmla="*/ 16598 h 16598"/>
                <a:gd name="connsiteX2" fmla="*/ 0 w 16613"/>
                <a:gd name="connsiteY2" fmla="*/ 8299 h 16598"/>
                <a:gd name="connsiteX3" fmla="*/ 8307 w 16613"/>
                <a:gd name="connsiteY3" fmla="*/ 0 h 16598"/>
                <a:gd name="connsiteX4" fmla="*/ 16614 w 16613"/>
                <a:gd name="connsiteY4" fmla="*/ 8299 h 16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13" h="16598">
                  <a:moveTo>
                    <a:pt x="16614" y="8299"/>
                  </a:moveTo>
                  <a:cubicBezTo>
                    <a:pt x="16614" y="12883"/>
                    <a:pt x="12895" y="16598"/>
                    <a:pt x="8307" y="16598"/>
                  </a:cubicBezTo>
                  <a:cubicBezTo>
                    <a:pt x="3719" y="16598"/>
                    <a:pt x="0" y="12883"/>
                    <a:pt x="0" y="8299"/>
                  </a:cubicBezTo>
                  <a:cubicBezTo>
                    <a:pt x="0" y="3716"/>
                    <a:pt x="3719" y="0"/>
                    <a:pt x="8307" y="0"/>
                  </a:cubicBezTo>
                  <a:cubicBezTo>
                    <a:pt x="12895" y="0"/>
                    <a:pt x="16614" y="3716"/>
                    <a:pt x="16614" y="8299"/>
                  </a:cubicBezTo>
                  <a:close/>
                </a:path>
              </a:pathLst>
            </a:custGeom>
            <a:grpFill/>
            <a:ln w="6390"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id="{C93343C9-B4C7-72DC-982C-517960AB78A9}"/>
                </a:ext>
              </a:extLst>
            </p:cNvPr>
            <p:cNvSpPr/>
            <p:nvPr/>
          </p:nvSpPr>
          <p:spPr>
            <a:xfrm>
              <a:off x="6312619" y="2635470"/>
              <a:ext cx="30671" cy="10274"/>
            </a:xfrm>
            <a:custGeom>
              <a:avLst/>
              <a:gdLst>
                <a:gd name="connsiteX0" fmla="*/ 0 w 30671"/>
                <a:gd name="connsiteY0" fmla="*/ 0 h 10274"/>
                <a:gd name="connsiteX1" fmla="*/ 15975 w 30671"/>
                <a:gd name="connsiteY1" fmla="*/ 10214 h 10274"/>
                <a:gd name="connsiteX2" fmla="*/ 26837 w 30671"/>
                <a:gd name="connsiteY2" fmla="*/ 6384 h 10274"/>
                <a:gd name="connsiteX3" fmla="*/ 30672 w 30671"/>
                <a:gd name="connsiteY3" fmla="*/ 0 h 10274"/>
                <a:gd name="connsiteX4" fmla="*/ 13419 w 30671"/>
                <a:gd name="connsiteY4" fmla="*/ 638 h 10274"/>
                <a:gd name="connsiteX5" fmla="*/ 0 w 30671"/>
                <a:gd name="connsiteY5" fmla="*/ 0 h 1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71" h="10274">
                  <a:moveTo>
                    <a:pt x="0" y="0"/>
                  </a:moveTo>
                  <a:cubicBezTo>
                    <a:pt x="2556" y="6384"/>
                    <a:pt x="8946" y="10853"/>
                    <a:pt x="15975" y="10214"/>
                  </a:cubicBezTo>
                  <a:cubicBezTo>
                    <a:pt x="19809" y="10214"/>
                    <a:pt x="24282" y="8938"/>
                    <a:pt x="26837" y="6384"/>
                  </a:cubicBezTo>
                  <a:cubicBezTo>
                    <a:pt x="28755" y="4469"/>
                    <a:pt x="30032" y="2554"/>
                    <a:pt x="30672" y="0"/>
                  </a:cubicBezTo>
                  <a:cubicBezTo>
                    <a:pt x="24282" y="638"/>
                    <a:pt x="18531" y="638"/>
                    <a:pt x="13419" y="638"/>
                  </a:cubicBezTo>
                  <a:cubicBezTo>
                    <a:pt x="8307" y="638"/>
                    <a:pt x="4473" y="638"/>
                    <a:pt x="0" y="0"/>
                  </a:cubicBezTo>
                  <a:close/>
                </a:path>
              </a:pathLst>
            </a:custGeom>
            <a:grpFill/>
            <a:ln w="6390" cap="flat">
              <a:noFill/>
              <a:prstDash val="solid"/>
              <a:miter/>
            </a:ln>
          </p:spPr>
          <p:txBody>
            <a:bodyPr rtlCol="0" anchor="ctr"/>
            <a:lstStyle/>
            <a:p>
              <a:endParaRPr lang="en-US"/>
            </a:p>
          </p:txBody>
        </p:sp>
        <p:sp>
          <p:nvSpPr>
            <p:cNvPr id="41" name="Graphic 4">
              <a:extLst>
                <a:ext uri="{FF2B5EF4-FFF2-40B4-BE49-F238E27FC236}">
                  <a16:creationId xmlns:a16="http://schemas.microsoft.com/office/drawing/2014/main" id="{D67C5A87-7908-DD87-E9FE-4CC3ACBF0258}"/>
                </a:ext>
              </a:extLst>
            </p:cNvPr>
            <p:cNvSpPr/>
            <p:nvPr/>
          </p:nvSpPr>
          <p:spPr>
            <a:xfrm>
              <a:off x="6260860" y="2487807"/>
              <a:ext cx="134188" cy="134900"/>
            </a:xfrm>
            <a:custGeom>
              <a:avLst/>
              <a:gdLst>
                <a:gd name="connsiteX0" fmla="*/ 121409 w 134188"/>
                <a:gd name="connsiteY0" fmla="*/ 52541 h 134900"/>
                <a:gd name="connsiteX1" fmla="*/ 108629 w 134188"/>
                <a:gd name="connsiteY1" fmla="*/ 15514 h 134900"/>
                <a:gd name="connsiteX2" fmla="*/ 67094 w 134188"/>
                <a:gd name="connsiteY2" fmla="*/ 193 h 134900"/>
                <a:gd name="connsiteX3" fmla="*/ 26838 w 134188"/>
                <a:gd name="connsiteY3" fmla="*/ 14237 h 134900"/>
                <a:gd name="connsiteX4" fmla="*/ 14058 w 134188"/>
                <a:gd name="connsiteY4" fmla="*/ 50626 h 134900"/>
                <a:gd name="connsiteX5" fmla="*/ 0 w 134188"/>
                <a:gd name="connsiteY5" fmla="*/ 124680 h 134900"/>
                <a:gd name="connsiteX6" fmla="*/ 134189 w 134188"/>
                <a:gd name="connsiteY6" fmla="*/ 124042 h 134900"/>
                <a:gd name="connsiteX7" fmla="*/ 121409 w 134188"/>
                <a:gd name="connsiteY7" fmla="*/ 52541 h 13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188" h="134900">
                  <a:moveTo>
                    <a:pt x="121409" y="52541"/>
                  </a:moveTo>
                  <a:cubicBezTo>
                    <a:pt x="122687" y="39135"/>
                    <a:pt x="117575" y="25729"/>
                    <a:pt x="108629" y="15514"/>
                  </a:cubicBezTo>
                  <a:cubicBezTo>
                    <a:pt x="97766" y="4662"/>
                    <a:pt x="82430" y="-446"/>
                    <a:pt x="67094" y="193"/>
                  </a:cubicBezTo>
                  <a:cubicBezTo>
                    <a:pt x="52398" y="-1084"/>
                    <a:pt x="37701" y="4023"/>
                    <a:pt x="26838" y="14237"/>
                  </a:cubicBezTo>
                  <a:cubicBezTo>
                    <a:pt x="17892" y="24452"/>
                    <a:pt x="13419" y="37220"/>
                    <a:pt x="14058" y="50626"/>
                  </a:cubicBezTo>
                  <a:cubicBezTo>
                    <a:pt x="14058" y="76162"/>
                    <a:pt x="8946" y="101060"/>
                    <a:pt x="0" y="124680"/>
                  </a:cubicBezTo>
                  <a:cubicBezTo>
                    <a:pt x="43451" y="138725"/>
                    <a:pt x="90737" y="138087"/>
                    <a:pt x="134189" y="124042"/>
                  </a:cubicBezTo>
                  <a:cubicBezTo>
                    <a:pt x="129716" y="110636"/>
                    <a:pt x="120131" y="76801"/>
                    <a:pt x="121409" y="52541"/>
                  </a:cubicBezTo>
                  <a:close/>
                </a:path>
              </a:pathLst>
            </a:custGeom>
            <a:grpFill/>
            <a:ln w="6390"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id="{3C5B79D3-F822-CF88-B5D3-6E10B68C75F3}"/>
                </a:ext>
              </a:extLst>
            </p:cNvPr>
            <p:cNvSpPr/>
            <p:nvPr/>
          </p:nvSpPr>
          <p:spPr>
            <a:xfrm>
              <a:off x="6146480" y="2371173"/>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62626 w 362309"/>
                <a:gd name="connsiteY6" fmla="*/ 248337 h 361971"/>
                <a:gd name="connsiteX7" fmla="*/ 258792 w 362309"/>
                <a:gd name="connsiteY7" fmla="*/ 251529 h 361971"/>
                <a:gd name="connsiteX8" fmla="*/ 210229 w 362309"/>
                <a:gd name="connsiteY8" fmla="*/ 263020 h 361971"/>
                <a:gd name="connsiteX9" fmla="*/ 202561 w 362309"/>
                <a:gd name="connsiteY9" fmla="*/ 280257 h 361971"/>
                <a:gd name="connsiteX10" fmla="*/ 182113 w 362309"/>
                <a:gd name="connsiteY10" fmla="*/ 287918 h 361971"/>
                <a:gd name="connsiteX11" fmla="*/ 152719 w 362309"/>
                <a:gd name="connsiteY11" fmla="*/ 263659 h 361971"/>
                <a:gd name="connsiteX12" fmla="*/ 102878 w 362309"/>
                <a:gd name="connsiteY12" fmla="*/ 251529 h 361971"/>
                <a:gd name="connsiteX13" fmla="*/ 99683 w 362309"/>
                <a:gd name="connsiteY13" fmla="*/ 243230 h 361971"/>
                <a:gd name="connsiteX14" fmla="*/ 99683 w 362309"/>
                <a:gd name="connsiteY14" fmla="*/ 242591 h 361971"/>
                <a:gd name="connsiteX15" fmla="*/ 115019 w 362309"/>
                <a:gd name="connsiteY15" fmla="*/ 167899 h 361971"/>
                <a:gd name="connsiteX16" fmla="*/ 131633 w 362309"/>
                <a:gd name="connsiteY16" fmla="*/ 121934 h 361971"/>
                <a:gd name="connsiteX17" fmla="*/ 162304 w 362309"/>
                <a:gd name="connsiteY17" fmla="*/ 105974 h 361971"/>
                <a:gd name="connsiteX18" fmla="*/ 169333 w 362309"/>
                <a:gd name="connsiteY18" fmla="*/ 77246 h 361971"/>
                <a:gd name="connsiteX19" fmla="*/ 198088 w 362309"/>
                <a:gd name="connsiteY19" fmla="*/ 84269 h 361971"/>
                <a:gd name="connsiteX20" fmla="*/ 198088 w 362309"/>
                <a:gd name="connsiteY20" fmla="*/ 105974 h 361971"/>
                <a:gd name="connsiteX21" fmla="*/ 247290 w 362309"/>
                <a:gd name="connsiteY21" fmla="*/ 169814 h 361971"/>
                <a:gd name="connsiteX22" fmla="*/ 261348 w 362309"/>
                <a:gd name="connsiteY22" fmla="*/ 243230 h 361971"/>
                <a:gd name="connsiteX23" fmla="*/ 262626 w 362309"/>
                <a:gd name="connsiteY23" fmla="*/ 248337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1077"/>
                    <a:pt x="281157" y="0"/>
                    <a:pt x="181474" y="0"/>
                  </a:cubicBezTo>
                  <a:close/>
                  <a:moveTo>
                    <a:pt x="262626" y="248337"/>
                  </a:moveTo>
                  <a:cubicBezTo>
                    <a:pt x="261987" y="249614"/>
                    <a:pt x="260709" y="250891"/>
                    <a:pt x="258792" y="251529"/>
                  </a:cubicBezTo>
                  <a:cubicBezTo>
                    <a:pt x="242818" y="256636"/>
                    <a:pt x="226843" y="260467"/>
                    <a:pt x="210229" y="263020"/>
                  </a:cubicBezTo>
                  <a:cubicBezTo>
                    <a:pt x="209590" y="269404"/>
                    <a:pt x="206395" y="275150"/>
                    <a:pt x="202561" y="280257"/>
                  </a:cubicBezTo>
                  <a:cubicBezTo>
                    <a:pt x="197449" y="285364"/>
                    <a:pt x="189781" y="288556"/>
                    <a:pt x="182113" y="287918"/>
                  </a:cubicBezTo>
                  <a:cubicBezTo>
                    <a:pt x="167416" y="288556"/>
                    <a:pt x="155275" y="277703"/>
                    <a:pt x="152719" y="263659"/>
                  </a:cubicBezTo>
                  <a:cubicBezTo>
                    <a:pt x="135466" y="261743"/>
                    <a:pt x="118853" y="257913"/>
                    <a:pt x="102878" y="251529"/>
                  </a:cubicBezTo>
                  <a:cubicBezTo>
                    <a:pt x="99683" y="250252"/>
                    <a:pt x="98405" y="246422"/>
                    <a:pt x="99683" y="243230"/>
                  </a:cubicBezTo>
                  <a:cubicBezTo>
                    <a:pt x="99683" y="243230"/>
                    <a:pt x="99683" y="243230"/>
                    <a:pt x="99683" y="242591"/>
                  </a:cubicBezTo>
                  <a:cubicBezTo>
                    <a:pt x="109907" y="218971"/>
                    <a:pt x="115019" y="193435"/>
                    <a:pt x="115019" y="167899"/>
                  </a:cubicBezTo>
                  <a:cubicBezTo>
                    <a:pt x="114380" y="151300"/>
                    <a:pt x="120131" y="134702"/>
                    <a:pt x="131633" y="121934"/>
                  </a:cubicBezTo>
                  <a:cubicBezTo>
                    <a:pt x="139939" y="113635"/>
                    <a:pt x="150802" y="107889"/>
                    <a:pt x="162304" y="105974"/>
                  </a:cubicBezTo>
                  <a:cubicBezTo>
                    <a:pt x="156553" y="96398"/>
                    <a:pt x="159748" y="82992"/>
                    <a:pt x="169333" y="77246"/>
                  </a:cubicBezTo>
                  <a:cubicBezTo>
                    <a:pt x="178918" y="71501"/>
                    <a:pt x="192337" y="74693"/>
                    <a:pt x="198088" y="84269"/>
                  </a:cubicBezTo>
                  <a:cubicBezTo>
                    <a:pt x="201922" y="90653"/>
                    <a:pt x="201922" y="99590"/>
                    <a:pt x="198088" y="105974"/>
                  </a:cubicBezTo>
                  <a:cubicBezTo>
                    <a:pt x="228760" y="111081"/>
                    <a:pt x="250485" y="138533"/>
                    <a:pt x="247290" y="169814"/>
                  </a:cubicBezTo>
                  <a:cubicBezTo>
                    <a:pt x="246013" y="198542"/>
                    <a:pt x="261348" y="243230"/>
                    <a:pt x="261348" y="243230"/>
                  </a:cubicBezTo>
                  <a:cubicBezTo>
                    <a:pt x="263265" y="245145"/>
                    <a:pt x="263265" y="246422"/>
                    <a:pt x="262626" y="248337"/>
                  </a:cubicBezTo>
                  <a:close/>
                </a:path>
              </a:pathLst>
            </a:custGeom>
            <a:grpFill/>
            <a:ln w="6390" cap="flat">
              <a:noFill/>
              <a:prstDash val="solid"/>
              <a:miter/>
            </a:ln>
          </p:spPr>
          <p:txBody>
            <a:bodyPr rtlCol="0" anchor="ctr"/>
            <a:lstStyle/>
            <a:p>
              <a:endParaRPr lang="en-US"/>
            </a:p>
          </p:txBody>
        </p:sp>
      </p:grpSp>
      <p:grpSp>
        <p:nvGrpSpPr>
          <p:cNvPr id="43" name="Graphic 4">
            <a:extLst>
              <a:ext uri="{FF2B5EF4-FFF2-40B4-BE49-F238E27FC236}">
                <a16:creationId xmlns:a16="http://schemas.microsoft.com/office/drawing/2014/main" id="{966D1078-B189-AFCA-AF97-96B2DA68C4AF}"/>
              </a:ext>
            </a:extLst>
          </p:cNvPr>
          <p:cNvGrpSpPr/>
          <p:nvPr/>
        </p:nvGrpSpPr>
        <p:grpSpPr>
          <a:xfrm>
            <a:off x="4768549" y="1391886"/>
            <a:ext cx="640080" cy="640079"/>
            <a:chOff x="905454" y="918179"/>
            <a:chExt cx="362309" cy="361971"/>
          </a:xfrm>
          <a:solidFill>
            <a:srgbClr val="8CB7E8"/>
          </a:solidFill>
        </p:grpSpPr>
        <p:sp>
          <p:nvSpPr>
            <p:cNvPr id="44" name="Graphic 4">
              <a:extLst>
                <a:ext uri="{FF2B5EF4-FFF2-40B4-BE49-F238E27FC236}">
                  <a16:creationId xmlns:a16="http://schemas.microsoft.com/office/drawing/2014/main" id="{AF9A34B9-386B-D7B1-9F8A-FB2A53CC3D34}"/>
                </a:ext>
              </a:extLst>
            </p:cNvPr>
            <p:cNvSpPr/>
            <p:nvPr/>
          </p:nvSpPr>
          <p:spPr>
            <a:xfrm>
              <a:off x="1020472" y="1004363"/>
              <a:ext cx="132271" cy="190242"/>
            </a:xfrm>
            <a:custGeom>
              <a:avLst/>
              <a:gdLst>
                <a:gd name="connsiteX0" fmla="*/ 87542 w 132271"/>
                <a:gd name="connsiteY0" fmla="*/ 50434 h 190242"/>
                <a:gd name="connsiteX1" fmla="*/ 81152 w 132271"/>
                <a:gd name="connsiteY1" fmla="*/ 44050 h 190242"/>
                <a:gd name="connsiteX2" fmla="*/ 81152 w 132271"/>
                <a:gd name="connsiteY2" fmla="*/ 0 h 190242"/>
                <a:gd name="connsiteX3" fmla="*/ 0 w 132271"/>
                <a:gd name="connsiteY3" fmla="*/ 0 h 190242"/>
                <a:gd name="connsiteX4" fmla="*/ 0 w 132271"/>
                <a:gd name="connsiteY4" fmla="*/ 190243 h 190242"/>
                <a:gd name="connsiteX5" fmla="*/ 132272 w 132271"/>
                <a:gd name="connsiteY5" fmla="*/ 190243 h 190242"/>
                <a:gd name="connsiteX6" fmla="*/ 132272 w 132271"/>
                <a:gd name="connsiteY6" fmla="*/ 51072 h 190242"/>
                <a:gd name="connsiteX7" fmla="*/ 87542 w 132271"/>
                <a:gd name="connsiteY7" fmla="*/ 51072 h 19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71" h="190242">
                  <a:moveTo>
                    <a:pt x="87542" y="50434"/>
                  </a:moveTo>
                  <a:cubicBezTo>
                    <a:pt x="83708" y="50434"/>
                    <a:pt x="81152" y="47880"/>
                    <a:pt x="81152" y="44050"/>
                  </a:cubicBezTo>
                  <a:lnTo>
                    <a:pt x="81152" y="0"/>
                  </a:lnTo>
                  <a:lnTo>
                    <a:pt x="0" y="0"/>
                  </a:lnTo>
                  <a:lnTo>
                    <a:pt x="0" y="190243"/>
                  </a:lnTo>
                  <a:lnTo>
                    <a:pt x="132272" y="190243"/>
                  </a:lnTo>
                  <a:lnTo>
                    <a:pt x="132272" y="51072"/>
                  </a:lnTo>
                  <a:lnTo>
                    <a:pt x="87542" y="51072"/>
                  </a:lnTo>
                  <a:close/>
                </a:path>
              </a:pathLst>
            </a:custGeom>
            <a:grpFill/>
            <a:ln w="6390"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41485D0B-CE54-696B-3A0B-2A1E0B18CE49}"/>
                </a:ext>
              </a:extLst>
            </p:cNvPr>
            <p:cNvSpPr/>
            <p:nvPr/>
          </p:nvSpPr>
          <p:spPr>
            <a:xfrm>
              <a:off x="1114404" y="1013300"/>
              <a:ext cx="29393" cy="28727"/>
            </a:xfrm>
            <a:custGeom>
              <a:avLst/>
              <a:gdLst>
                <a:gd name="connsiteX0" fmla="*/ 0 w 29393"/>
                <a:gd name="connsiteY0" fmla="*/ 0 h 28727"/>
                <a:gd name="connsiteX1" fmla="*/ 0 w 29393"/>
                <a:gd name="connsiteY1" fmla="*/ 28728 h 28727"/>
                <a:gd name="connsiteX2" fmla="*/ 29394 w 29393"/>
                <a:gd name="connsiteY2" fmla="*/ 28728 h 28727"/>
              </a:gdLst>
              <a:ahLst/>
              <a:cxnLst>
                <a:cxn ang="0">
                  <a:pos x="connsiteX0" y="connsiteY0"/>
                </a:cxn>
                <a:cxn ang="0">
                  <a:pos x="connsiteX1" y="connsiteY1"/>
                </a:cxn>
                <a:cxn ang="0">
                  <a:pos x="connsiteX2" y="connsiteY2"/>
                </a:cxn>
              </a:cxnLst>
              <a:rect l="l" t="t" r="r" b="b"/>
              <a:pathLst>
                <a:path w="29393" h="28727">
                  <a:moveTo>
                    <a:pt x="0" y="0"/>
                  </a:moveTo>
                  <a:lnTo>
                    <a:pt x="0" y="28728"/>
                  </a:lnTo>
                  <a:lnTo>
                    <a:pt x="29394" y="28728"/>
                  </a:lnTo>
                  <a:close/>
                </a:path>
              </a:pathLst>
            </a:custGeom>
            <a:grpFill/>
            <a:ln w="6390" cap="flat">
              <a:noFill/>
              <a:prstDash val="solid"/>
              <a:miter/>
            </a:ln>
          </p:spPr>
          <p:txBody>
            <a:bodyPr rtlCol="0" anchor="ctr"/>
            <a:lstStyle/>
            <a:p>
              <a:endParaRPr lang="en-US"/>
            </a:p>
          </p:txBody>
        </p:sp>
        <p:sp>
          <p:nvSpPr>
            <p:cNvPr id="46" name="Graphic 4">
              <a:extLst>
                <a:ext uri="{FF2B5EF4-FFF2-40B4-BE49-F238E27FC236}">
                  <a16:creationId xmlns:a16="http://schemas.microsoft.com/office/drawing/2014/main" id="{7ED883A6-5457-A144-51CD-7E9313574BF0}"/>
                </a:ext>
              </a:extLst>
            </p:cNvPr>
            <p:cNvSpPr/>
            <p:nvPr/>
          </p:nvSpPr>
          <p:spPr>
            <a:xfrm>
              <a:off x="905454" y="918179"/>
              <a:ext cx="362309" cy="361971"/>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59431 w 362309"/>
                <a:gd name="connsiteY6" fmla="*/ 282172 h 361971"/>
                <a:gd name="connsiteX7" fmla="*/ 253042 w 362309"/>
                <a:gd name="connsiteY7" fmla="*/ 288556 h 361971"/>
                <a:gd name="connsiteX8" fmla="*/ 108629 w 362309"/>
                <a:gd name="connsiteY8" fmla="*/ 288556 h 361971"/>
                <a:gd name="connsiteX9" fmla="*/ 102239 w 362309"/>
                <a:gd name="connsiteY9" fmla="*/ 282172 h 361971"/>
                <a:gd name="connsiteX10" fmla="*/ 102239 w 362309"/>
                <a:gd name="connsiteY10" fmla="*/ 79161 h 361971"/>
                <a:gd name="connsiteX11" fmla="*/ 108629 w 362309"/>
                <a:gd name="connsiteY11" fmla="*/ 72777 h 361971"/>
                <a:gd name="connsiteX12" fmla="*/ 202561 w 362309"/>
                <a:gd name="connsiteY12" fmla="*/ 72777 h 361971"/>
                <a:gd name="connsiteX13" fmla="*/ 205117 w 362309"/>
                <a:gd name="connsiteY13" fmla="*/ 73416 h 361971"/>
                <a:gd name="connsiteX14" fmla="*/ 207034 w 362309"/>
                <a:gd name="connsiteY14" fmla="*/ 74693 h 361971"/>
                <a:gd name="connsiteX15" fmla="*/ 257514 w 362309"/>
                <a:gd name="connsiteY15" fmla="*/ 125126 h 361971"/>
                <a:gd name="connsiteX16" fmla="*/ 258792 w 362309"/>
                <a:gd name="connsiteY16" fmla="*/ 127041 h 361971"/>
                <a:gd name="connsiteX17" fmla="*/ 259431 w 362309"/>
                <a:gd name="connsiteY17" fmla="*/ 129595 h 361971"/>
                <a:gd name="connsiteX18" fmla="*/ 259431 w 362309"/>
                <a:gd name="connsiteY18" fmla="*/ 282172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59431" y="282172"/>
                  </a:moveTo>
                  <a:cubicBezTo>
                    <a:pt x="259431" y="286002"/>
                    <a:pt x="256875" y="288556"/>
                    <a:pt x="253042" y="288556"/>
                  </a:cubicBezTo>
                  <a:lnTo>
                    <a:pt x="108629" y="288556"/>
                  </a:lnTo>
                  <a:cubicBezTo>
                    <a:pt x="104795" y="288556"/>
                    <a:pt x="102239" y="286002"/>
                    <a:pt x="102239" y="282172"/>
                  </a:cubicBezTo>
                  <a:lnTo>
                    <a:pt x="102239" y="79161"/>
                  </a:lnTo>
                  <a:cubicBezTo>
                    <a:pt x="102239" y="75331"/>
                    <a:pt x="104795" y="72777"/>
                    <a:pt x="108629" y="72777"/>
                  </a:cubicBezTo>
                  <a:lnTo>
                    <a:pt x="202561" y="72777"/>
                  </a:lnTo>
                  <a:cubicBezTo>
                    <a:pt x="203200" y="72777"/>
                    <a:pt x="204478" y="72777"/>
                    <a:pt x="205117" y="73416"/>
                  </a:cubicBezTo>
                  <a:cubicBezTo>
                    <a:pt x="205756" y="73416"/>
                    <a:pt x="206395" y="74054"/>
                    <a:pt x="207034" y="74693"/>
                  </a:cubicBezTo>
                  <a:lnTo>
                    <a:pt x="257514" y="125126"/>
                  </a:lnTo>
                  <a:cubicBezTo>
                    <a:pt x="258154" y="125764"/>
                    <a:pt x="258792" y="126403"/>
                    <a:pt x="258792" y="127041"/>
                  </a:cubicBezTo>
                  <a:cubicBezTo>
                    <a:pt x="258792" y="127680"/>
                    <a:pt x="259431" y="128956"/>
                    <a:pt x="259431" y="129595"/>
                  </a:cubicBezTo>
                  <a:lnTo>
                    <a:pt x="259431" y="282172"/>
                  </a:lnTo>
                  <a:close/>
                </a:path>
              </a:pathLst>
            </a:custGeom>
            <a:grpFill/>
            <a:ln w="6390"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08F08C74-D5E7-C259-0561-FF8A31614DF0}"/>
              </a:ext>
            </a:extLst>
          </p:cNvPr>
          <p:cNvGrpSpPr/>
          <p:nvPr/>
        </p:nvGrpSpPr>
        <p:grpSpPr>
          <a:xfrm>
            <a:off x="2496213" y="1391889"/>
            <a:ext cx="640080" cy="665541"/>
            <a:chOff x="8040141" y="4019938"/>
            <a:chExt cx="362309" cy="361971"/>
          </a:xfrm>
        </p:grpSpPr>
        <p:sp>
          <p:nvSpPr>
            <p:cNvPr id="48" name="Flowchart: Connector 47">
              <a:extLst>
                <a:ext uri="{FF2B5EF4-FFF2-40B4-BE49-F238E27FC236}">
                  <a16:creationId xmlns:a16="http://schemas.microsoft.com/office/drawing/2014/main" id="{186ED0E3-D9FD-B9CC-BCD2-9A843A66841E}"/>
                </a:ext>
              </a:extLst>
            </p:cNvPr>
            <p:cNvSpPr/>
            <p:nvPr/>
          </p:nvSpPr>
          <p:spPr bwMode="gray">
            <a:xfrm>
              <a:off x="8040141" y="4019938"/>
              <a:ext cx="362309" cy="361971"/>
            </a:xfrm>
            <a:prstGeom prst="flowChartConnector">
              <a:avLst/>
            </a:prstGeom>
            <a:solidFill>
              <a:srgbClr val="8CB7E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49" name="Graphic 48" descr="Pencil with solid fill">
              <a:extLst>
                <a:ext uri="{FF2B5EF4-FFF2-40B4-BE49-F238E27FC236}">
                  <a16:creationId xmlns:a16="http://schemas.microsoft.com/office/drawing/2014/main" id="{4476C149-C60F-B7FA-46BE-C30CFBB65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7528" y="4097402"/>
              <a:ext cx="247536" cy="247536"/>
            </a:xfrm>
            <a:prstGeom prst="rect">
              <a:avLst/>
            </a:prstGeom>
          </p:spPr>
        </p:pic>
      </p:grpSp>
    </p:spTree>
    <p:extLst>
      <p:ext uri="{BB962C8B-B14F-4D97-AF65-F5344CB8AC3E}">
        <p14:creationId xmlns:p14="http://schemas.microsoft.com/office/powerpoint/2010/main" val="221441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34E9B7-D859-C60C-937F-F058F4107FF2}"/>
              </a:ext>
            </a:extLst>
          </p:cNvPr>
          <p:cNvSpPr/>
          <p:nvPr/>
        </p:nvSpPr>
        <p:spPr>
          <a:xfrm>
            <a:off x="6658495" y="451767"/>
            <a:ext cx="5533505" cy="6396707"/>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E4FC692D-D676-F369-C460-DDD12BC0E1E6}"/>
              </a:ext>
            </a:extLst>
          </p:cNvPr>
          <p:cNvSpPr txBox="1"/>
          <p:nvPr/>
        </p:nvSpPr>
        <p:spPr>
          <a:xfrm>
            <a:off x="7323670" y="3545143"/>
            <a:ext cx="4220913" cy="151060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8000"/>
              </a:lnSpc>
              <a:spcBef>
                <a:spcPts val="600"/>
              </a:spcBef>
              <a:spcAft>
                <a:spcPts val="0"/>
              </a:spcAft>
              <a:buClrTx/>
              <a:buSzTx/>
              <a:buFontTx/>
              <a:buNone/>
              <a:tabLst/>
              <a:defRPr/>
            </a:pPr>
            <a:endParaRPr kumimoji="0" lang="en-US" sz="5400" i="1" u="sng" strike="noStrike" kern="1200" cap="none" spc="0" normalizeH="0" baseline="0" noProof="0" dirty="0">
              <a:ln>
                <a:noFill/>
              </a:ln>
              <a:solidFill>
                <a:schemeClr val="bg1"/>
              </a:solidFill>
              <a:effectLst/>
              <a:uLnTx/>
              <a:uFillTx/>
              <a:cs typeface="Calibri"/>
              <a:hlinkClick r:id="rId3" invalidUrl="http:///">
                <a:extLst>
                  <a:ext uri="{A12FA001-AC4F-418D-AE19-62706E023703}">
                    <ahyp:hlinkClr xmlns:ahyp="http://schemas.microsoft.com/office/drawing/2018/hyperlinkcolor" val="tx"/>
                  </a:ext>
                </a:extLst>
              </a:hlinkClick>
            </a:endParaRPr>
          </a:p>
          <a:p>
            <a:pPr algn="ctr">
              <a:lnSpc>
                <a:spcPct val="108000"/>
              </a:lnSpc>
              <a:spcBef>
                <a:spcPts val="600"/>
              </a:spcBef>
              <a:defRPr/>
            </a:pPr>
            <a:r>
              <a:rPr kumimoji="0" lang="en-US" sz="2800" i="1" u="none" strike="noStrike" kern="1200" cap="none" spc="0" normalizeH="0" baseline="0" noProof="0" dirty="0">
                <a:ln>
                  <a:noFill/>
                </a:ln>
                <a:solidFill>
                  <a:schemeClr val="bg1"/>
                </a:solidFill>
                <a:effectLst/>
                <a:uLnTx/>
                <a:uFillTx/>
              </a:rPr>
              <a:t>HB 33 </a:t>
            </a:r>
            <a:r>
              <a:rPr lang="en-US" sz="2800" i="1" dirty="0">
                <a:solidFill>
                  <a:schemeClr val="bg1"/>
                </a:solidFill>
              </a:rPr>
              <a:t>SFY 24-25 Budget</a:t>
            </a:r>
            <a:endParaRPr kumimoji="0" lang="en-US" sz="2800" i="1" u="none" strike="noStrike" kern="1200" cap="none" spc="0" normalizeH="0" baseline="0" noProof="0" dirty="0">
              <a:ln>
                <a:noFill/>
              </a:ln>
              <a:solidFill>
                <a:schemeClr val="bg1"/>
              </a:solidFill>
              <a:effectLst/>
              <a:uLnTx/>
              <a:uFillTx/>
              <a:cs typeface="Calibri"/>
            </a:endParaRPr>
          </a:p>
        </p:txBody>
      </p:sp>
      <p:sp>
        <p:nvSpPr>
          <p:cNvPr id="5" name="TextBox 4">
            <a:extLst>
              <a:ext uri="{FF2B5EF4-FFF2-40B4-BE49-F238E27FC236}">
                <a16:creationId xmlns:a16="http://schemas.microsoft.com/office/drawing/2014/main" id="{9CA41ACA-91BC-9723-C6EE-A11DD6C899D4}"/>
              </a:ext>
            </a:extLst>
          </p:cNvPr>
          <p:cNvSpPr txBox="1"/>
          <p:nvPr/>
        </p:nvSpPr>
        <p:spPr>
          <a:xfrm>
            <a:off x="853175" y="1132405"/>
            <a:ext cx="495214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000" b="0" i="1" u="none" strike="noStrike" kern="1200" cap="none" spc="0" normalizeH="0" baseline="0" noProof="0">
                <a:ln>
                  <a:noFill/>
                </a:ln>
                <a:solidFill>
                  <a:srgbClr val="435363"/>
                </a:solidFill>
                <a:effectLst/>
                <a:uLnTx/>
                <a:uFillTx/>
                <a:ea typeface="+mn-ea"/>
                <a:cs typeface="+mn-cs"/>
              </a:rPr>
              <a:t>The best place to live, work, raise a family, and start a business.</a:t>
            </a:r>
          </a:p>
        </p:txBody>
      </p:sp>
      <p:pic>
        <p:nvPicPr>
          <p:cNvPr id="6" name="Picture 5">
            <a:extLst>
              <a:ext uri="{FF2B5EF4-FFF2-40B4-BE49-F238E27FC236}">
                <a16:creationId xmlns:a16="http://schemas.microsoft.com/office/drawing/2014/main" id="{B5127643-B36E-FED1-6B70-81019F5025E2}"/>
              </a:ext>
            </a:extLst>
          </p:cNvPr>
          <p:cNvPicPr>
            <a:picLocks noChangeAspect="1"/>
          </p:cNvPicPr>
          <p:nvPr/>
        </p:nvPicPr>
        <p:blipFill>
          <a:blip r:embed="rId4"/>
          <a:stretch>
            <a:fillRect/>
          </a:stretch>
        </p:blipFill>
        <p:spPr>
          <a:xfrm>
            <a:off x="7685328" y="1689443"/>
            <a:ext cx="3520804" cy="2651760"/>
          </a:xfrm>
          <a:prstGeom prst="rect">
            <a:avLst/>
          </a:prstGeom>
        </p:spPr>
      </p:pic>
      <p:sp>
        <p:nvSpPr>
          <p:cNvPr id="21" name="Rectangle 20">
            <a:extLst>
              <a:ext uri="{FF2B5EF4-FFF2-40B4-BE49-F238E27FC236}">
                <a16:creationId xmlns:a16="http://schemas.microsoft.com/office/drawing/2014/main" id="{7A3D40BF-4F2C-DC5E-0D59-5C6A4356E353}"/>
              </a:ext>
            </a:extLst>
          </p:cNvPr>
          <p:cNvSpPr/>
          <p:nvPr/>
        </p:nvSpPr>
        <p:spPr>
          <a:xfrm>
            <a:off x="562495" y="850900"/>
            <a:ext cx="5533505" cy="5225824"/>
          </a:xfrm>
          <a:prstGeom prst="rect">
            <a:avLst/>
          </a:prstGeom>
          <a:noFill/>
          <a:ln>
            <a:solidFill>
              <a:srgbClr val="841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D081198-EB85-A868-ACA1-AA79A3E34C74}"/>
              </a:ext>
            </a:extLst>
          </p:cNvPr>
          <p:cNvSpPr/>
          <p:nvPr/>
        </p:nvSpPr>
        <p:spPr>
          <a:xfrm>
            <a:off x="7376727" y="1408124"/>
            <a:ext cx="4114800" cy="38576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logo of a state&#10;&#10;Description automatically generated">
            <a:extLst>
              <a:ext uri="{FF2B5EF4-FFF2-40B4-BE49-F238E27FC236}">
                <a16:creationId xmlns:a16="http://schemas.microsoft.com/office/drawing/2014/main" id="{ADC7AF1B-5222-D188-7BBC-CB07B35216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660" y="3293736"/>
            <a:ext cx="4791174" cy="2278385"/>
          </a:xfrm>
          <a:prstGeom prst="rect">
            <a:avLst/>
          </a:prstGeom>
        </p:spPr>
      </p:pic>
      <p:sp>
        <p:nvSpPr>
          <p:cNvPr id="16" name="Rectangle 15">
            <a:extLst>
              <a:ext uri="{FF2B5EF4-FFF2-40B4-BE49-F238E27FC236}">
                <a16:creationId xmlns:a16="http://schemas.microsoft.com/office/drawing/2014/main" id="{61F84BF1-3B54-193B-8F13-5BB4DEA6BD9A}"/>
              </a:ext>
            </a:extLst>
          </p:cNvPr>
          <p:cNvSpPr/>
          <p:nvPr/>
        </p:nvSpPr>
        <p:spPr>
          <a:xfrm>
            <a:off x="0" y="0"/>
            <a:ext cx="6658495" cy="628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852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5B156E-0A6B-6A0F-47B9-1D42FA625E1E}"/>
              </a:ext>
            </a:extLst>
          </p:cNvPr>
          <p:cNvSpPr>
            <a:spLocks noGrp="1"/>
          </p:cNvSpPr>
          <p:nvPr>
            <p:ph sz="half" idx="1"/>
          </p:nvPr>
        </p:nvSpPr>
        <p:spPr>
          <a:xfrm>
            <a:off x="376012" y="4217146"/>
            <a:ext cx="5365408" cy="1909020"/>
          </a:xfrm>
        </p:spPr>
        <p:txBody>
          <a:bodyPr/>
          <a:lstStyle/>
          <a:p>
            <a:r>
              <a:rPr lang="en-US"/>
              <a:t>Federal Requirement</a:t>
            </a:r>
          </a:p>
          <a:p>
            <a:r>
              <a:rPr lang="en-US"/>
              <a:t>5-year provider agreement </a:t>
            </a:r>
          </a:p>
          <a:p>
            <a:r>
              <a:rPr lang="en-US"/>
              <a:t>All providers subject to this – including those that are under delegate agreement.</a:t>
            </a:r>
          </a:p>
        </p:txBody>
      </p:sp>
      <p:sp>
        <p:nvSpPr>
          <p:cNvPr id="5" name="Content Placeholder 4">
            <a:extLst>
              <a:ext uri="{FF2B5EF4-FFF2-40B4-BE49-F238E27FC236}">
                <a16:creationId xmlns:a16="http://schemas.microsoft.com/office/drawing/2014/main" id="{BEF5A231-97B1-1DE7-2F60-BCD209AEAC1B}"/>
              </a:ext>
            </a:extLst>
          </p:cNvPr>
          <p:cNvSpPr>
            <a:spLocks noGrp="1"/>
          </p:cNvSpPr>
          <p:nvPr>
            <p:ph sz="half" idx="2"/>
          </p:nvPr>
        </p:nvSpPr>
        <p:spPr>
          <a:xfrm>
            <a:off x="6226855" y="4265353"/>
            <a:ext cx="5494291" cy="1909020"/>
          </a:xfrm>
        </p:spPr>
        <p:txBody>
          <a:bodyPr>
            <a:normAutofit fontScale="92500"/>
          </a:bodyPr>
          <a:lstStyle/>
          <a:p>
            <a:r>
              <a:rPr lang="en-US"/>
              <a:t>National Committee for Quality Assurance (NCQA) Requirement </a:t>
            </a:r>
          </a:p>
          <a:p>
            <a:r>
              <a:rPr lang="en-US"/>
              <a:t>3-year recredentialing requirement </a:t>
            </a:r>
          </a:p>
          <a:p>
            <a:r>
              <a:rPr lang="en-US"/>
              <a:t>Only Independently Licensed Practitioners are subject to NCQA credentialing/recredentialing.</a:t>
            </a:r>
          </a:p>
        </p:txBody>
      </p:sp>
      <p:sp>
        <p:nvSpPr>
          <p:cNvPr id="4" name="Slide Number Placeholder 3">
            <a:extLst>
              <a:ext uri="{FF2B5EF4-FFF2-40B4-BE49-F238E27FC236}">
                <a16:creationId xmlns:a16="http://schemas.microsoft.com/office/drawing/2014/main" id="{E1A936B3-65D0-405E-9432-DCFD7E8B85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dirty="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1">
            <a:extLst>
              <a:ext uri="{FF2B5EF4-FFF2-40B4-BE49-F238E27FC236}">
                <a16:creationId xmlns:a16="http://schemas.microsoft.com/office/drawing/2014/main" id="{1EDB14D1-F3BA-41D0-A440-0CBE924DD78C}"/>
              </a:ext>
            </a:extLst>
          </p:cNvPr>
          <p:cNvSpPr>
            <a:spLocks noGrp="1"/>
          </p:cNvSpPr>
          <p:nvPr>
            <p:ph type="title"/>
          </p:nvPr>
        </p:nvSpPr>
        <p:spPr>
          <a:xfrm>
            <a:off x="218272" y="565805"/>
            <a:ext cx="11785600" cy="685800"/>
          </a:xfrm>
        </p:spPr>
        <p:txBody>
          <a:bodyPr/>
          <a:lstStyle/>
          <a:p>
            <a:r>
              <a:rPr lang="en-US" sz="3200"/>
              <a:t>PNM and Centralized Credentialing Updates </a:t>
            </a:r>
            <a:br>
              <a:rPr lang="en-US" sz="3200"/>
            </a:br>
            <a:endParaRPr lang="en-US" sz="3200"/>
          </a:p>
        </p:txBody>
      </p:sp>
      <p:sp>
        <p:nvSpPr>
          <p:cNvPr id="8" name="Rectangle 7">
            <a:extLst>
              <a:ext uri="{FF2B5EF4-FFF2-40B4-BE49-F238E27FC236}">
                <a16:creationId xmlns:a16="http://schemas.microsoft.com/office/drawing/2014/main" id="{7D4CC0B2-AF93-49E5-8399-6EEC500EF919}"/>
              </a:ext>
            </a:extLst>
          </p:cNvPr>
          <p:cNvSpPr/>
          <p:nvPr/>
        </p:nvSpPr>
        <p:spPr bwMode="gray">
          <a:xfrm>
            <a:off x="334060" y="1225118"/>
            <a:ext cx="11553140" cy="2283598"/>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marL="342900" indent="-342900">
              <a:spcBef>
                <a:spcPts val="400"/>
              </a:spcBef>
              <a:buFont typeface="Arial" panose="020B0604020202020204" pitchFamily="34" charset="0"/>
              <a:buChar char="•"/>
            </a:pPr>
            <a:r>
              <a:rPr lang="en-US" sz="2400" b="1">
                <a:solidFill>
                  <a:schemeClr val="tx1"/>
                </a:solidFill>
                <a:latin typeface="Segoe UI" panose="020B0502040204020203" pitchFamily="34" charset="0"/>
                <a:cs typeface="Segoe UI" panose="020B0502040204020203" pitchFamily="34" charset="0"/>
              </a:rPr>
              <a:t>Public health emergency (PHE) Return to Routine Provider revalidations resuming October 2023</a:t>
            </a:r>
          </a:p>
          <a:p>
            <a:pPr marL="342900" indent="-342900">
              <a:spcBef>
                <a:spcPts val="400"/>
              </a:spcBef>
              <a:buFont typeface="Arial" panose="020B0604020202020204" pitchFamily="34" charset="0"/>
              <a:buChar char="•"/>
            </a:pPr>
            <a:r>
              <a:rPr lang="en-US" sz="2400" b="1">
                <a:solidFill>
                  <a:schemeClr val="tx1"/>
                </a:solidFill>
                <a:latin typeface="Segoe UI" panose="020B0502040204020203" pitchFamily="34" charset="0"/>
                <a:cs typeface="Segoe UI" panose="020B0502040204020203" pitchFamily="34" charset="0"/>
              </a:rPr>
              <a:t>In-person site visits resuming for organizational providers August 2023</a:t>
            </a:r>
          </a:p>
          <a:p>
            <a:pPr marL="342900" indent="-342900">
              <a:spcBef>
                <a:spcPts val="400"/>
              </a:spcBef>
              <a:buFont typeface="Arial" panose="020B0604020202020204" pitchFamily="34" charset="0"/>
              <a:buChar char="•"/>
            </a:pPr>
            <a:r>
              <a:rPr lang="en-US" sz="2400" b="1">
                <a:solidFill>
                  <a:schemeClr val="tx1"/>
                </a:solidFill>
                <a:latin typeface="Segoe UI" panose="020B0502040204020203" pitchFamily="34" charset="0"/>
                <a:cs typeface="Segoe UI" panose="020B0502040204020203" pitchFamily="34" charset="0"/>
              </a:rPr>
              <a:t>For independently licensed practitioners, revalidation and recredential dates are paired</a:t>
            </a:r>
          </a:p>
        </p:txBody>
      </p:sp>
      <p:sp>
        <p:nvSpPr>
          <p:cNvPr id="9" name="Rectangle 8">
            <a:extLst>
              <a:ext uri="{FF2B5EF4-FFF2-40B4-BE49-F238E27FC236}">
                <a16:creationId xmlns:a16="http://schemas.microsoft.com/office/drawing/2014/main" id="{D1D09ADE-1D12-4BA2-994A-8FD197638795}"/>
              </a:ext>
            </a:extLst>
          </p:cNvPr>
          <p:cNvSpPr/>
          <p:nvPr/>
        </p:nvSpPr>
        <p:spPr bwMode="gray">
          <a:xfrm>
            <a:off x="346756" y="3556923"/>
            <a:ext cx="5631088" cy="612016"/>
          </a:xfrm>
          <a:prstGeom prst="rect">
            <a:avLst/>
          </a:prstGeom>
          <a:solidFill>
            <a:srgbClr val="002C57"/>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a:spcBef>
                <a:spcPts val="400"/>
              </a:spcBef>
            </a:pPr>
            <a:r>
              <a:rPr lang="en-US" sz="2400" b="1">
                <a:solidFill>
                  <a:schemeClr val="bg1"/>
                </a:solidFill>
                <a:latin typeface="Segoe UI" panose="020B0502040204020203" pitchFamily="34" charset="0"/>
                <a:cs typeface="Segoe UI" panose="020B0502040204020203" pitchFamily="34" charset="0"/>
              </a:rPr>
              <a:t>Revalidations </a:t>
            </a:r>
          </a:p>
        </p:txBody>
      </p:sp>
      <p:sp>
        <p:nvSpPr>
          <p:cNvPr id="11" name="Rectangle 10">
            <a:extLst>
              <a:ext uri="{FF2B5EF4-FFF2-40B4-BE49-F238E27FC236}">
                <a16:creationId xmlns:a16="http://schemas.microsoft.com/office/drawing/2014/main" id="{6C4D0F45-7058-43A5-939B-2BBD7366946B}"/>
              </a:ext>
            </a:extLst>
          </p:cNvPr>
          <p:cNvSpPr/>
          <p:nvPr/>
        </p:nvSpPr>
        <p:spPr bwMode="gray">
          <a:xfrm>
            <a:off x="6256111" y="3556923"/>
            <a:ext cx="5643678" cy="618806"/>
          </a:xfrm>
          <a:prstGeom prst="rect">
            <a:avLst/>
          </a:prstGeom>
          <a:solidFill>
            <a:srgbClr val="002C5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a:spcBef>
                <a:spcPts val="400"/>
              </a:spcBef>
            </a:pPr>
            <a:r>
              <a:rPr lang="en-US" sz="2400" b="1">
                <a:solidFill>
                  <a:schemeClr val="bg1"/>
                </a:solidFill>
                <a:latin typeface="Segoe UI" panose="020B0502040204020203" pitchFamily="34" charset="0"/>
                <a:cs typeface="Segoe UI" panose="020B0502040204020203" pitchFamily="34" charset="0"/>
              </a:rPr>
              <a:t>Recredentialing </a:t>
            </a:r>
          </a:p>
        </p:txBody>
      </p:sp>
      <p:sp>
        <p:nvSpPr>
          <p:cNvPr id="6" name="Rectangle 5">
            <a:extLst>
              <a:ext uri="{FF2B5EF4-FFF2-40B4-BE49-F238E27FC236}">
                <a16:creationId xmlns:a16="http://schemas.microsoft.com/office/drawing/2014/main" id="{BB3CCAE3-9D29-4089-913C-D5A4D68CF01C}"/>
              </a:ext>
            </a:extLst>
          </p:cNvPr>
          <p:cNvSpPr/>
          <p:nvPr/>
        </p:nvSpPr>
        <p:spPr>
          <a:xfrm>
            <a:off x="346756" y="3556923"/>
            <a:ext cx="5631089" cy="272008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483F78-18CA-4DB4-BCCF-638D561489D6}"/>
              </a:ext>
            </a:extLst>
          </p:cNvPr>
          <p:cNvSpPr/>
          <p:nvPr/>
        </p:nvSpPr>
        <p:spPr>
          <a:xfrm>
            <a:off x="6256111" y="3556923"/>
            <a:ext cx="5631089" cy="271329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178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F371-0903-4A39-9824-E27F47241CE5}"/>
              </a:ext>
            </a:extLst>
          </p:cNvPr>
          <p:cNvSpPr>
            <a:spLocks noGrp="1"/>
          </p:cNvSpPr>
          <p:nvPr>
            <p:ph type="title"/>
          </p:nvPr>
        </p:nvSpPr>
        <p:spPr/>
        <p:txBody>
          <a:bodyPr/>
          <a:lstStyle/>
          <a:p>
            <a:r>
              <a:rPr lang="en-US" sz="3200"/>
              <a:t>PNM Provider Master File </a:t>
            </a:r>
          </a:p>
        </p:txBody>
      </p:sp>
      <p:sp>
        <p:nvSpPr>
          <p:cNvPr id="4" name="Slide Number Placeholder 3">
            <a:extLst>
              <a:ext uri="{FF2B5EF4-FFF2-40B4-BE49-F238E27FC236}">
                <a16:creationId xmlns:a16="http://schemas.microsoft.com/office/drawing/2014/main" id="{FF442A95-CAF8-4CF7-8DE1-EBBD13ABB1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a:ln>
                <a:noFill/>
              </a:ln>
              <a:solidFill>
                <a:schemeClr val="bg1"/>
              </a:solidFill>
              <a:effectLst/>
              <a:uLnTx/>
              <a:uFillTx/>
              <a:latin typeface="Calibri"/>
              <a:ea typeface="+mn-ea"/>
              <a:cs typeface="+mn-cs"/>
            </a:endParaRPr>
          </a:p>
        </p:txBody>
      </p:sp>
      <p:sp>
        <p:nvSpPr>
          <p:cNvPr id="13" name="Content Placeholder 9">
            <a:extLst>
              <a:ext uri="{FF2B5EF4-FFF2-40B4-BE49-F238E27FC236}">
                <a16:creationId xmlns:a16="http://schemas.microsoft.com/office/drawing/2014/main" id="{F6D67398-44D5-40D2-B6B2-1008D46E2557}"/>
              </a:ext>
            </a:extLst>
          </p:cNvPr>
          <p:cNvSpPr txBox="1">
            <a:spLocks/>
          </p:cNvSpPr>
          <p:nvPr/>
        </p:nvSpPr>
        <p:spPr>
          <a:xfrm>
            <a:off x="288324" y="6192344"/>
            <a:ext cx="11240737" cy="581791"/>
          </a:xfrm>
          <a:prstGeom prst="rect">
            <a:avLst/>
          </a:prstGeom>
        </p:spPr>
        <p:txBody>
          <a:bodyPr vert="horz" wrap="square" lIns="91440" tIns="45720" rIns="91440" bIns="45720" rtlCol="0" anchor="t">
            <a:noAutofit/>
          </a:bodyPr>
          <a:lstStyle>
            <a:lvl1pPr marL="257175" indent="-257175" algn="l" defTabSz="6858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2000" b="0" i="1" u="none" strike="noStrike" kern="1200" cap="none" spc="0" normalizeH="0" baseline="0" noProof="0">
                <a:ln>
                  <a:noFill/>
                </a:ln>
                <a:solidFill>
                  <a:schemeClr val="bg1"/>
                </a:solidFill>
                <a:effectLst/>
                <a:uLnTx/>
                <a:uFillTx/>
                <a:latin typeface="Calibri"/>
                <a:ea typeface="+mn-ea"/>
                <a:cs typeface="+mn-cs"/>
              </a:rPr>
              <a:t>To learn more about ODM credentialing requirements, refer to OAC rule 5160-1-42</a:t>
            </a:r>
          </a:p>
        </p:txBody>
      </p:sp>
      <p:sp>
        <p:nvSpPr>
          <p:cNvPr id="25" name="Rectangle 24">
            <a:extLst>
              <a:ext uri="{FF2B5EF4-FFF2-40B4-BE49-F238E27FC236}">
                <a16:creationId xmlns:a16="http://schemas.microsoft.com/office/drawing/2014/main" id="{02914761-70CE-511F-E67E-79809F1C4C60}"/>
              </a:ext>
            </a:extLst>
          </p:cNvPr>
          <p:cNvSpPr/>
          <p:nvPr/>
        </p:nvSpPr>
        <p:spPr>
          <a:xfrm>
            <a:off x="4423050" y="2436853"/>
            <a:ext cx="3427184" cy="2729410"/>
          </a:xfrm>
          <a:prstGeom prst="rect">
            <a:avLst/>
          </a:prstGeom>
          <a:solidFill>
            <a:schemeClr val="bg1">
              <a:lumMod val="95000"/>
              <a:alpha val="10000"/>
            </a:schemeClr>
          </a:solidFill>
          <a:ln w="28575">
            <a:solidFill>
              <a:srgbClr val="002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TextBox 25">
            <a:extLst>
              <a:ext uri="{FF2B5EF4-FFF2-40B4-BE49-F238E27FC236}">
                <a16:creationId xmlns:a16="http://schemas.microsoft.com/office/drawing/2014/main" id="{3959CCAD-8F79-C709-BF2D-F42ABC7C3AEB}"/>
              </a:ext>
            </a:extLst>
          </p:cNvPr>
          <p:cNvSpPr txBox="1"/>
          <p:nvPr/>
        </p:nvSpPr>
        <p:spPr>
          <a:xfrm>
            <a:off x="4483512" y="2783442"/>
            <a:ext cx="3376457"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mj-lt"/>
                <a:ea typeface="+mn-ea"/>
                <a:cs typeface="+mn-cs"/>
              </a:rPr>
              <a:t>The PMF includes all providers screened and enrolled with Ohio Medicaid.  It also includes address and demographic information, provider affiliations, specialties and effective dates. </a:t>
            </a:r>
          </a:p>
        </p:txBody>
      </p:sp>
      <p:sp>
        <p:nvSpPr>
          <p:cNvPr id="29" name="Freeform 88">
            <a:extLst>
              <a:ext uri="{FF2B5EF4-FFF2-40B4-BE49-F238E27FC236}">
                <a16:creationId xmlns:a16="http://schemas.microsoft.com/office/drawing/2014/main" id="{EE2FC8CC-3A96-A5F3-552C-0AB783A9B451}"/>
              </a:ext>
            </a:extLst>
          </p:cNvPr>
          <p:cNvSpPr>
            <a:spLocks noEditPoints="1"/>
          </p:cNvSpPr>
          <p:nvPr/>
        </p:nvSpPr>
        <p:spPr bwMode="auto">
          <a:xfrm>
            <a:off x="6171741" y="2089068"/>
            <a:ext cx="435272" cy="514983"/>
          </a:xfrm>
          <a:custGeom>
            <a:avLst/>
            <a:gdLst>
              <a:gd name="T0" fmla="*/ 91 w 92"/>
              <a:gd name="T1" fmla="*/ 24 h 92"/>
              <a:gd name="T2" fmla="*/ 68 w 92"/>
              <a:gd name="T3" fmla="*/ 1 h 92"/>
              <a:gd name="T4" fmla="*/ 63 w 92"/>
              <a:gd name="T5" fmla="*/ 1 h 92"/>
              <a:gd name="T6" fmla="*/ 63 w 92"/>
              <a:gd name="T7" fmla="*/ 7 h 92"/>
              <a:gd name="T8" fmla="*/ 65 w 92"/>
              <a:gd name="T9" fmla="*/ 10 h 92"/>
              <a:gd name="T10" fmla="*/ 46 w 92"/>
              <a:gd name="T11" fmla="*/ 29 h 92"/>
              <a:gd name="T12" fmla="*/ 20 w 92"/>
              <a:gd name="T13" fmla="*/ 32 h 92"/>
              <a:gd name="T14" fmla="*/ 37 w 92"/>
              <a:gd name="T15" fmla="*/ 49 h 92"/>
              <a:gd name="T16" fmla="*/ 3 w 92"/>
              <a:gd name="T17" fmla="*/ 83 h 92"/>
              <a:gd name="T18" fmla="*/ 0 w 92"/>
              <a:gd name="T19" fmla="*/ 92 h 92"/>
              <a:gd name="T20" fmla="*/ 9 w 92"/>
              <a:gd name="T21" fmla="*/ 89 h 92"/>
              <a:gd name="T22" fmla="*/ 43 w 92"/>
              <a:gd name="T23" fmla="*/ 55 h 92"/>
              <a:gd name="T24" fmla="*/ 60 w 92"/>
              <a:gd name="T25" fmla="*/ 72 h 92"/>
              <a:gd name="T26" fmla="*/ 63 w 92"/>
              <a:gd name="T27" fmla="*/ 46 h 92"/>
              <a:gd name="T28" fmla="*/ 82 w 92"/>
              <a:gd name="T29" fmla="*/ 27 h 92"/>
              <a:gd name="T30" fmla="*/ 85 w 92"/>
              <a:gd name="T31" fmla="*/ 29 h 92"/>
              <a:gd name="T32" fmla="*/ 91 w 92"/>
              <a:gd name="T33" fmla="*/ 29 h 92"/>
              <a:gd name="T34" fmla="*/ 91 w 92"/>
              <a:gd name="T35" fmla="*/ 24 h 92"/>
              <a:gd name="T36" fmla="*/ 46 w 92"/>
              <a:gd name="T37" fmla="*/ 36 h 92"/>
              <a:gd name="T38" fmla="*/ 45 w 92"/>
              <a:gd name="T39" fmla="*/ 36 h 92"/>
              <a:gd name="T40" fmla="*/ 39 w 92"/>
              <a:gd name="T41" fmla="*/ 34 h 92"/>
              <a:gd name="T42" fmla="*/ 31 w 92"/>
              <a:gd name="T43" fmla="*/ 37 h 92"/>
              <a:gd name="T44" fmla="*/ 30 w 92"/>
              <a:gd name="T45" fmla="*/ 38 h 92"/>
              <a:gd name="T46" fmla="*/ 25 w 92"/>
              <a:gd name="T47" fmla="*/ 32 h 92"/>
              <a:gd name="T48" fmla="*/ 26 w 92"/>
              <a:gd name="T49" fmla="*/ 32 h 92"/>
              <a:gd name="T50" fmla="*/ 35 w 92"/>
              <a:gd name="T51" fmla="*/ 28 h 92"/>
              <a:gd name="T52" fmla="*/ 43 w 92"/>
              <a:gd name="T53" fmla="*/ 32 h 92"/>
              <a:gd name="T54" fmla="*/ 47 w 92"/>
              <a:gd name="T55" fmla="*/ 35 h 92"/>
              <a:gd name="T56" fmla="*/ 46 w 92"/>
              <a:gd name="T57" fmla="*/ 36 h 92"/>
              <a:gd name="T58" fmla="*/ 51 w 92"/>
              <a:gd name="T59" fmla="*/ 36 h 92"/>
              <a:gd name="T60" fmla="*/ 47 w 92"/>
              <a:gd name="T61" fmla="*/ 32 h 92"/>
              <a:gd name="T62" fmla="*/ 68 w 92"/>
              <a:gd name="T63" fmla="*/ 11 h 92"/>
              <a:gd name="T64" fmla="*/ 72 w 92"/>
              <a:gd name="T65" fmla="*/ 15 h 92"/>
              <a:gd name="T66" fmla="*/ 51 w 92"/>
              <a:gd name="T67"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92">
                <a:moveTo>
                  <a:pt x="91" y="24"/>
                </a:moveTo>
                <a:cubicBezTo>
                  <a:pt x="68" y="1"/>
                  <a:pt x="68" y="1"/>
                  <a:pt x="68" y="1"/>
                </a:cubicBezTo>
                <a:cubicBezTo>
                  <a:pt x="67" y="0"/>
                  <a:pt x="64" y="0"/>
                  <a:pt x="63" y="1"/>
                </a:cubicBezTo>
                <a:cubicBezTo>
                  <a:pt x="61" y="3"/>
                  <a:pt x="61" y="5"/>
                  <a:pt x="63" y="7"/>
                </a:cubicBezTo>
                <a:cubicBezTo>
                  <a:pt x="65" y="10"/>
                  <a:pt x="65" y="10"/>
                  <a:pt x="65" y="10"/>
                </a:cubicBezTo>
                <a:cubicBezTo>
                  <a:pt x="46" y="29"/>
                  <a:pt x="46" y="29"/>
                  <a:pt x="46" y="29"/>
                </a:cubicBezTo>
                <a:cubicBezTo>
                  <a:pt x="39" y="23"/>
                  <a:pt x="29" y="24"/>
                  <a:pt x="20" y="32"/>
                </a:cubicBezTo>
                <a:cubicBezTo>
                  <a:pt x="37" y="49"/>
                  <a:pt x="37" y="49"/>
                  <a:pt x="37" y="49"/>
                </a:cubicBezTo>
                <a:cubicBezTo>
                  <a:pt x="3" y="83"/>
                  <a:pt x="3" y="83"/>
                  <a:pt x="3" y="83"/>
                </a:cubicBezTo>
                <a:cubicBezTo>
                  <a:pt x="0" y="92"/>
                  <a:pt x="0" y="92"/>
                  <a:pt x="0" y="92"/>
                </a:cubicBezTo>
                <a:cubicBezTo>
                  <a:pt x="9" y="89"/>
                  <a:pt x="9" y="89"/>
                  <a:pt x="9" y="89"/>
                </a:cubicBezTo>
                <a:cubicBezTo>
                  <a:pt x="43" y="55"/>
                  <a:pt x="43" y="55"/>
                  <a:pt x="43" y="55"/>
                </a:cubicBezTo>
                <a:cubicBezTo>
                  <a:pt x="60" y="72"/>
                  <a:pt x="60" y="72"/>
                  <a:pt x="60" y="72"/>
                </a:cubicBezTo>
                <a:cubicBezTo>
                  <a:pt x="68" y="63"/>
                  <a:pt x="69" y="53"/>
                  <a:pt x="63" y="46"/>
                </a:cubicBezTo>
                <a:cubicBezTo>
                  <a:pt x="82" y="27"/>
                  <a:pt x="82" y="27"/>
                  <a:pt x="82" y="27"/>
                </a:cubicBezTo>
                <a:cubicBezTo>
                  <a:pt x="85" y="29"/>
                  <a:pt x="85" y="29"/>
                  <a:pt x="85" y="29"/>
                </a:cubicBezTo>
                <a:cubicBezTo>
                  <a:pt x="87" y="31"/>
                  <a:pt x="89" y="31"/>
                  <a:pt x="91" y="29"/>
                </a:cubicBezTo>
                <a:cubicBezTo>
                  <a:pt x="92" y="28"/>
                  <a:pt x="92" y="25"/>
                  <a:pt x="91" y="24"/>
                </a:cubicBezTo>
                <a:moveTo>
                  <a:pt x="46" y="36"/>
                </a:moveTo>
                <a:cubicBezTo>
                  <a:pt x="45" y="36"/>
                  <a:pt x="45" y="36"/>
                  <a:pt x="45" y="36"/>
                </a:cubicBezTo>
                <a:cubicBezTo>
                  <a:pt x="43" y="35"/>
                  <a:pt x="42" y="34"/>
                  <a:pt x="39" y="34"/>
                </a:cubicBezTo>
                <a:cubicBezTo>
                  <a:pt x="37" y="34"/>
                  <a:pt x="34" y="35"/>
                  <a:pt x="31" y="37"/>
                </a:cubicBezTo>
                <a:cubicBezTo>
                  <a:pt x="30" y="38"/>
                  <a:pt x="30" y="38"/>
                  <a:pt x="30" y="38"/>
                </a:cubicBezTo>
                <a:cubicBezTo>
                  <a:pt x="25" y="32"/>
                  <a:pt x="25" y="32"/>
                  <a:pt x="25" y="32"/>
                </a:cubicBezTo>
                <a:cubicBezTo>
                  <a:pt x="26" y="32"/>
                  <a:pt x="26" y="32"/>
                  <a:pt x="26" y="32"/>
                </a:cubicBezTo>
                <a:cubicBezTo>
                  <a:pt x="29" y="30"/>
                  <a:pt x="32" y="28"/>
                  <a:pt x="35" y="28"/>
                </a:cubicBezTo>
                <a:cubicBezTo>
                  <a:pt x="38" y="28"/>
                  <a:pt x="41" y="30"/>
                  <a:pt x="43" y="32"/>
                </a:cubicBezTo>
                <a:cubicBezTo>
                  <a:pt x="47" y="35"/>
                  <a:pt x="47" y="35"/>
                  <a:pt x="47" y="35"/>
                </a:cubicBezTo>
                <a:cubicBezTo>
                  <a:pt x="46" y="36"/>
                  <a:pt x="46" y="36"/>
                  <a:pt x="46" y="36"/>
                </a:cubicBezTo>
                <a:moveTo>
                  <a:pt x="51" y="36"/>
                </a:moveTo>
                <a:cubicBezTo>
                  <a:pt x="47" y="32"/>
                  <a:pt x="47" y="32"/>
                  <a:pt x="47" y="32"/>
                </a:cubicBezTo>
                <a:cubicBezTo>
                  <a:pt x="68" y="11"/>
                  <a:pt x="68" y="11"/>
                  <a:pt x="68" y="11"/>
                </a:cubicBezTo>
                <a:cubicBezTo>
                  <a:pt x="72" y="15"/>
                  <a:pt x="72" y="15"/>
                  <a:pt x="72" y="15"/>
                </a:cubicBezTo>
                <a:cubicBezTo>
                  <a:pt x="51" y="36"/>
                  <a:pt x="51" y="36"/>
                  <a:pt x="51" y="36"/>
                </a:cubicBezTo>
              </a:path>
            </a:pathLst>
          </a:custGeom>
          <a:solidFill>
            <a:srgbClr val="8B8B9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D28C83E0-1BD1-D357-5194-73820145FF41}"/>
              </a:ext>
            </a:extLst>
          </p:cNvPr>
          <p:cNvSpPr/>
          <p:nvPr/>
        </p:nvSpPr>
        <p:spPr>
          <a:xfrm>
            <a:off x="472435" y="2467537"/>
            <a:ext cx="3427184" cy="2729410"/>
          </a:xfrm>
          <a:prstGeom prst="rect">
            <a:avLst/>
          </a:prstGeom>
          <a:solidFill>
            <a:schemeClr val="bg1">
              <a:lumMod val="95000"/>
              <a:alpha val="10000"/>
            </a:schemeClr>
          </a:solidFill>
          <a:ln w="28575">
            <a:solidFill>
              <a:srgbClr val="002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1" name="TextBox 20">
            <a:extLst>
              <a:ext uri="{FF2B5EF4-FFF2-40B4-BE49-F238E27FC236}">
                <a16:creationId xmlns:a16="http://schemas.microsoft.com/office/drawing/2014/main" id="{8D7083D8-99E4-B23D-8A09-C4916F5CBC3E}"/>
              </a:ext>
            </a:extLst>
          </p:cNvPr>
          <p:cNvSpPr txBox="1"/>
          <p:nvPr/>
        </p:nvSpPr>
        <p:spPr>
          <a:xfrm>
            <a:off x="523162" y="3217260"/>
            <a:ext cx="332573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mj-lt"/>
                <a:ea typeface="+mn-ea"/>
                <a:cs typeface="+mn-cs"/>
              </a:rPr>
              <a:t>ODM sends a daily Provider Master File (PMF) to all the MCEs.</a:t>
            </a:r>
          </a:p>
        </p:txBody>
      </p:sp>
      <p:sp>
        <p:nvSpPr>
          <p:cNvPr id="24" name="Freeform 88">
            <a:extLst>
              <a:ext uri="{FF2B5EF4-FFF2-40B4-BE49-F238E27FC236}">
                <a16:creationId xmlns:a16="http://schemas.microsoft.com/office/drawing/2014/main" id="{52F94319-64DE-EC93-4CCF-D4DA4BB75362}"/>
              </a:ext>
            </a:extLst>
          </p:cNvPr>
          <p:cNvSpPr>
            <a:spLocks noEditPoints="1"/>
          </p:cNvSpPr>
          <p:nvPr/>
        </p:nvSpPr>
        <p:spPr bwMode="auto">
          <a:xfrm>
            <a:off x="2162825" y="2089068"/>
            <a:ext cx="435272" cy="514983"/>
          </a:xfrm>
          <a:custGeom>
            <a:avLst/>
            <a:gdLst>
              <a:gd name="T0" fmla="*/ 91 w 92"/>
              <a:gd name="T1" fmla="*/ 24 h 92"/>
              <a:gd name="T2" fmla="*/ 68 w 92"/>
              <a:gd name="T3" fmla="*/ 1 h 92"/>
              <a:gd name="T4" fmla="*/ 63 w 92"/>
              <a:gd name="T5" fmla="*/ 1 h 92"/>
              <a:gd name="T6" fmla="*/ 63 w 92"/>
              <a:gd name="T7" fmla="*/ 7 h 92"/>
              <a:gd name="T8" fmla="*/ 65 w 92"/>
              <a:gd name="T9" fmla="*/ 10 h 92"/>
              <a:gd name="T10" fmla="*/ 46 w 92"/>
              <a:gd name="T11" fmla="*/ 29 h 92"/>
              <a:gd name="T12" fmla="*/ 20 w 92"/>
              <a:gd name="T13" fmla="*/ 32 h 92"/>
              <a:gd name="T14" fmla="*/ 37 w 92"/>
              <a:gd name="T15" fmla="*/ 49 h 92"/>
              <a:gd name="T16" fmla="*/ 3 w 92"/>
              <a:gd name="T17" fmla="*/ 83 h 92"/>
              <a:gd name="T18" fmla="*/ 0 w 92"/>
              <a:gd name="T19" fmla="*/ 92 h 92"/>
              <a:gd name="T20" fmla="*/ 9 w 92"/>
              <a:gd name="T21" fmla="*/ 89 h 92"/>
              <a:gd name="T22" fmla="*/ 43 w 92"/>
              <a:gd name="T23" fmla="*/ 55 h 92"/>
              <a:gd name="T24" fmla="*/ 60 w 92"/>
              <a:gd name="T25" fmla="*/ 72 h 92"/>
              <a:gd name="T26" fmla="*/ 63 w 92"/>
              <a:gd name="T27" fmla="*/ 46 h 92"/>
              <a:gd name="T28" fmla="*/ 82 w 92"/>
              <a:gd name="T29" fmla="*/ 27 h 92"/>
              <a:gd name="T30" fmla="*/ 85 w 92"/>
              <a:gd name="T31" fmla="*/ 29 h 92"/>
              <a:gd name="T32" fmla="*/ 91 w 92"/>
              <a:gd name="T33" fmla="*/ 29 h 92"/>
              <a:gd name="T34" fmla="*/ 91 w 92"/>
              <a:gd name="T35" fmla="*/ 24 h 92"/>
              <a:gd name="T36" fmla="*/ 46 w 92"/>
              <a:gd name="T37" fmla="*/ 36 h 92"/>
              <a:gd name="T38" fmla="*/ 45 w 92"/>
              <a:gd name="T39" fmla="*/ 36 h 92"/>
              <a:gd name="T40" fmla="*/ 39 w 92"/>
              <a:gd name="T41" fmla="*/ 34 h 92"/>
              <a:gd name="T42" fmla="*/ 31 w 92"/>
              <a:gd name="T43" fmla="*/ 37 h 92"/>
              <a:gd name="T44" fmla="*/ 30 w 92"/>
              <a:gd name="T45" fmla="*/ 38 h 92"/>
              <a:gd name="T46" fmla="*/ 25 w 92"/>
              <a:gd name="T47" fmla="*/ 32 h 92"/>
              <a:gd name="T48" fmla="*/ 26 w 92"/>
              <a:gd name="T49" fmla="*/ 32 h 92"/>
              <a:gd name="T50" fmla="*/ 35 w 92"/>
              <a:gd name="T51" fmla="*/ 28 h 92"/>
              <a:gd name="T52" fmla="*/ 43 w 92"/>
              <a:gd name="T53" fmla="*/ 32 h 92"/>
              <a:gd name="T54" fmla="*/ 47 w 92"/>
              <a:gd name="T55" fmla="*/ 35 h 92"/>
              <a:gd name="T56" fmla="*/ 46 w 92"/>
              <a:gd name="T57" fmla="*/ 36 h 92"/>
              <a:gd name="T58" fmla="*/ 51 w 92"/>
              <a:gd name="T59" fmla="*/ 36 h 92"/>
              <a:gd name="T60" fmla="*/ 47 w 92"/>
              <a:gd name="T61" fmla="*/ 32 h 92"/>
              <a:gd name="T62" fmla="*/ 68 w 92"/>
              <a:gd name="T63" fmla="*/ 11 h 92"/>
              <a:gd name="T64" fmla="*/ 72 w 92"/>
              <a:gd name="T65" fmla="*/ 15 h 92"/>
              <a:gd name="T66" fmla="*/ 51 w 92"/>
              <a:gd name="T67"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92">
                <a:moveTo>
                  <a:pt x="91" y="24"/>
                </a:moveTo>
                <a:cubicBezTo>
                  <a:pt x="68" y="1"/>
                  <a:pt x="68" y="1"/>
                  <a:pt x="68" y="1"/>
                </a:cubicBezTo>
                <a:cubicBezTo>
                  <a:pt x="67" y="0"/>
                  <a:pt x="64" y="0"/>
                  <a:pt x="63" y="1"/>
                </a:cubicBezTo>
                <a:cubicBezTo>
                  <a:pt x="61" y="3"/>
                  <a:pt x="61" y="5"/>
                  <a:pt x="63" y="7"/>
                </a:cubicBezTo>
                <a:cubicBezTo>
                  <a:pt x="65" y="10"/>
                  <a:pt x="65" y="10"/>
                  <a:pt x="65" y="10"/>
                </a:cubicBezTo>
                <a:cubicBezTo>
                  <a:pt x="46" y="29"/>
                  <a:pt x="46" y="29"/>
                  <a:pt x="46" y="29"/>
                </a:cubicBezTo>
                <a:cubicBezTo>
                  <a:pt x="39" y="23"/>
                  <a:pt x="29" y="24"/>
                  <a:pt x="20" y="32"/>
                </a:cubicBezTo>
                <a:cubicBezTo>
                  <a:pt x="37" y="49"/>
                  <a:pt x="37" y="49"/>
                  <a:pt x="37" y="49"/>
                </a:cubicBezTo>
                <a:cubicBezTo>
                  <a:pt x="3" y="83"/>
                  <a:pt x="3" y="83"/>
                  <a:pt x="3" y="83"/>
                </a:cubicBezTo>
                <a:cubicBezTo>
                  <a:pt x="0" y="92"/>
                  <a:pt x="0" y="92"/>
                  <a:pt x="0" y="92"/>
                </a:cubicBezTo>
                <a:cubicBezTo>
                  <a:pt x="9" y="89"/>
                  <a:pt x="9" y="89"/>
                  <a:pt x="9" y="89"/>
                </a:cubicBezTo>
                <a:cubicBezTo>
                  <a:pt x="43" y="55"/>
                  <a:pt x="43" y="55"/>
                  <a:pt x="43" y="55"/>
                </a:cubicBezTo>
                <a:cubicBezTo>
                  <a:pt x="60" y="72"/>
                  <a:pt x="60" y="72"/>
                  <a:pt x="60" y="72"/>
                </a:cubicBezTo>
                <a:cubicBezTo>
                  <a:pt x="68" y="63"/>
                  <a:pt x="69" y="53"/>
                  <a:pt x="63" y="46"/>
                </a:cubicBezTo>
                <a:cubicBezTo>
                  <a:pt x="82" y="27"/>
                  <a:pt x="82" y="27"/>
                  <a:pt x="82" y="27"/>
                </a:cubicBezTo>
                <a:cubicBezTo>
                  <a:pt x="85" y="29"/>
                  <a:pt x="85" y="29"/>
                  <a:pt x="85" y="29"/>
                </a:cubicBezTo>
                <a:cubicBezTo>
                  <a:pt x="87" y="31"/>
                  <a:pt x="89" y="31"/>
                  <a:pt x="91" y="29"/>
                </a:cubicBezTo>
                <a:cubicBezTo>
                  <a:pt x="92" y="28"/>
                  <a:pt x="92" y="25"/>
                  <a:pt x="91" y="24"/>
                </a:cubicBezTo>
                <a:moveTo>
                  <a:pt x="46" y="36"/>
                </a:moveTo>
                <a:cubicBezTo>
                  <a:pt x="45" y="36"/>
                  <a:pt x="45" y="36"/>
                  <a:pt x="45" y="36"/>
                </a:cubicBezTo>
                <a:cubicBezTo>
                  <a:pt x="43" y="35"/>
                  <a:pt x="42" y="34"/>
                  <a:pt x="39" y="34"/>
                </a:cubicBezTo>
                <a:cubicBezTo>
                  <a:pt x="37" y="34"/>
                  <a:pt x="34" y="35"/>
                  <a:pt x="31" y="37"/>
                </a:cubicBezTo>
                <a:cubicBezTo>
                  <a:pt x="30" y="38"/>
                  <a:pt x="30" y="38"/>
                  <a:pt x="30" y="38"/>
                </a:cubicBezTo>
                <a:cubicBezTo>
                  <a:pt x="25" y="32"/>
                  <a:pt x="25" y="32"/>
                  <a:pt x="25" y="32"/>
                </a:cubicBezTo>
                <a:cubicBezTo>
                  <a:pt x="26" y="32"/>
                  <a:pt x="26" y="32"/>
                  <a:pt x="26" y="32"/>
                </a:cubicBezTo>
                <a:cubicBezTo>
                  <a:pt x="29" y="30"/>
                  <a:pt x="32" y="28"/>
                  <a:pt x="35" y="28"/>
                </a:cubicBezTo>
                <a:cubicBezTo>
                  <a:pt x="38" y="28"/>
                  <a:pt x="41" y="30"/>
                  <a:pt x="43" y="32"/>
                </a:cubicBezTo>
                <a:cubicBezTo>
                  <a:pt x="47" y="35"/>
                  <a:pt x="47" y="35"/>
                  <a:pt x="47" y="35"/>
                </a:cubicBezTo>
                <a:cubicBezTo>
                  <a:pt x="46" y="36"/>
                  <a:pt x="46" y="36"/>
                  <a:pt x="46" y="36"/>
                </a:cubicBezTo>
                <a:moveTo>
                  <a:pt x="51" y="36"/>
                </a:moveTo>
                <a:cubicBezTo>
                  <a:pt x="47" y="32"/>
                  <a:pt x="47" y="32"/>
                  <a:pt x="47" y="32"/>
                </a:cubicBezTo>
                <a:cubicBezTo>
                  <a:pt x="68" y="11"/>
                  <a:pt x="68" y="11"/>
                  <a:pt x="68" y="11"/>
                </a:cubicBezTo>
                <a:cubicBezTo>
                  <a:pt x="72" y="15"/>
                  <a:pt x="72" y="15"/>
                  <a:pt x="72" y="15"/>
                </a:cubicBezTo>
                <a:cubicBezTo>
                  <a:pt x="51" y="36"/>
                  <a:pt x="51" y="36"/>
                  <a:pt x="51" y="36"/>
                </a:cubicBezTo>
              </a:path>
            </a:pathLst>
          </a:custGeom>
          <a:solidFill>
            <a:srgbClr val="8B8B9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39979E88-91C0-B698-A2C5-A5B7306765A9}"/>
              </a:ext>
            </a:extLst>
          </p:cNvPr>
          <p:cNvSpPr/>
          <p:nvPr/>
        </p:nvSpPr>
        <p:spPr>
          <a:xfrm>
            <a:off x="8319260" y="2473628"/>
            <a:ext cx="3427184" cy="2723319"/>
          </a:xfrm>
          <a:prstGeom prst="rect">
            <a:avLst/>
          </a:prstGeom>
          <a:solidFill>
            <a:schemeClr val="bg1">
              <a:lumMod val="95000"/>
              <a:alpha val="10000"/>
            </a:schemeClr>
          </a:solidFill>
          <a:ln w="28575">
            <a:solidFill>
              <a:srgbClr val="002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6" name="TextBox 15">
            <a:extLst>
              <a:ext uri="{FF2B5EF4-FFF2-40B4-BE49-F238E27FC236}">
                <a16:creationId xmlns:a16="http://schemas.microsoft.com/office/drawing/2014/main" id="{C5475ED3-9DAA-9723-A155-1FAB82C12A6C}"/>
              </a:ext>
            </a:extLst>
          </p:cNvPr>
          <p:cNvSpPr txBox="1"/>
          <p:nvPr/>
        </p:nvSpPr>
        <p:spPr>
          <a:xfrm>
            <a:off x="8369987" y="2862125"/>
            <a:ext cx="332573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mj-lt"/>
                <a:ea typeface="+mn-ea"/>
                <a:cs typeface="+mn-cs"/>
              </a:rPr>
              <a:t>ODM also sends a daily Credentialing File to include all the practice information, and other information necessary for provider directories. </a:t>
            </a:r>
          </a:p>
        </p:txBody>
      </p:sp>
      <p:sp>
        <p:nvSpPr>
          <p:cNvPr id="19" name="Freeform 88">
            <a:extLst>
              <a:ext uri="{FF2B5EF4-FFF2-40B4-BE49-F238E27FC236}">
                <a16:creationId xmlns:a16="http://schemas.microsoft.com/office/drawing/2014/main" id="{4697C56D-D183-4D33-C94E-DBC441E417BE}"/>
              </a:ext>
            </a:extLst>
          </p:cNvPr>
          <p:cNvSpPr>
            <a:spLocks noEditPoints="1"/>
          </p:cNvSpPr>
          <p:nvPr/>
        </p:nvSpPr>
        <p:spPr bwMode="auto">
          <a:xfrm>
            <a:off x="10029175" y="2089068"/>
            <a:ext cx="435272" cy="513834"/>
          </a:xfrm>
          <a:custGeom>
            <a:avLst/>
            <a:gdLst>
              <a:gd name="T0" fmla="*/ 91 w 92"/>
              <a:gd name="T1" fmla="*/ 24 h 92"/>
              <a:gd name="T2" fmla="*/ 68 w 92"/>
              <a:gd name="T3" fmla="*/ 1 h 92"/>
              <a:gd name="T4" fmla="*/ 63 w 92"/>
              <a:gd name="T5" fmla="*/ 1 h 92"/>
              <a:gd name="T6" fmla="*/ 63 w 92"/>
              <a:gd name="T7" fmla="*/ 7 h 92"/>
              <a:gd name="T8" fmla="*/ 65 w 92"/>
              <a:gd name="T9" fmla="*/ 10 h 92"/>
              <a:gd name="T10" fmla="*/ 46 w 92"/>
              <a:gd name="T11" fmla="*/ 29 h 92"/>
              <a:gd name="T12" fmla="*/ 20 w 92"/>
              <a:gd name="T13" fmla="*/ 32 h 92"/>
              <a:gd name="T14" fmla="*/ 37 w 92"/>
              <a:gd name="T15" fmla="*/ 49 h 92"/>
              <a:gd name="T16" fmla="*/ 3 w 92"/>
              <a:gd name="T17" fmla="*/ 83 h 92"/>
              <a:gd name="T18" fmla="*/ 0 w 92"/>
              <a:gd name="T19" fmla="*/ 92 h 92"/>
              <a:gd name="T20" fmla="*/ 9 w 92"/>
              <a:gd name="T21" fmla="*/ 89 h 92"/>
              <a:gd name="T22" fmla="*/ 43 w 92"/>
              <a:gd name="T23" fmla="*/ 55 h 92"/>
              <a:gd name="T24" fmla="*/ 60 w 92"/>
              <a:gd name="T25" fmla="*/ 72 h 92"/>
              <a:gd name="T26" fmla="*/ 63 w 92"/>
              <a:gd name="T27" fmla="*/ 46 h 92"/>
              <a:gd name="T28" fmla="*/ 82 w 92"/>
              <a:gd name="T29" fmla="*/ 27 h 92"/>
              <a:gd name="T30" fmla="*/ 85 w 92"/>
              <a:gd name="T31" fmla="*/ 29 h 92"/>
              <a:gd name="T32" fmla="*/ 91 w 92"/>
              <a:gd name="T33" fmla="*/ 29 h 92"/>
              <a:gd name="T34" fmla="*/ 91 w 92"/>
              <a:gd name="T35" fmla="*/ 24 h 92"/>
              <a:gd name="T36" fmla="*/ 46 w 92"/>
              <a:gd name="T37" fmla="*/ 36 h 92"/>
              <a:gd name="T38" fmla="*/ 45 w 92"/>
              <a:gd name="T39" fmla="*/ 36 h 92"/>
              <a:gd name="T40" fmla="*/ 39 w 92"/>
              <a:gd name="T41" fmla="*/ 34 h 92"/>
              <a:gd name="T42" fmla="*/ 31 w 92"/>
              <a:gd name="T43" fmla="*/ 37 h 92"/>
              <a:gd name="T44" fmla="*/ 30 w 92"/>
              <a:gd name="T45" fmla="*/ 38 h 92"/>
              <a:gd name="T46" fmla="*/ 25 w 92"/>
              <a:gd name="T47" fmla="*/ 32 h 92"/>
              <a:gd name="T48" fmla="*/ 26 w 92"/>
              <a:gd name="T49" fmla="*/ 32 h 92"/>
              <a:gd name="T50" fmla="*/ 35 w 92"/>
              <a:gd name="T51" fmla="*/ 28 h 92"/>
              <a:gd name="T52" fmla="*/ 43 w 92"/>
              <a:gd name="T53" fmla="*/ 32 h 92"/>
              <a:gd name="T54" fmla="*/ 47 w 92"/>
              <a:gd name="T55" fmla="*/ 35 h 92"/>
              <a:gd name="T56" fmla="*/ 46 w 92"/>
              <a:gd name="T57" fmla="*/ 36 h 92"/>
              <a:gd name="T58" fmla="*/ 51 w 92"/>
              <a:gd name="T59" fmla="*/ 36 h 92"/>
              <a:gd name="T60" fmla="*/ 47 w 92"/>
              <a:gd name="T61" fmla="*/ 32 h 92"/>
              <a:gd name="T62" fmla="*/ 68 w 92"/>
              <a:gd name="T63" fmla="*/ 11 h 92"/>
              <a:gd name="T64" fmla="*/ 72 w 92"/>
              <a:gd name="T65" fmla="*/ 15 h 92"/>
              <a:gd name="T66" fmla="*/ 51 w 92"/>
              <a:gd name="T67"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92">
                <a:moveTo>
                  <a:pt x="91" y="24"/>
                </a:moveTo>
                <a:cubicBezTo>
                  <a:pt x="68" y="1"/>
                  <a:pt x="68" y="1"/>
                  <a:pt x="68" y="1"/>
                </a:cubicBezTo>
                <a:cubicBezTo>
                  <a:pt x="67" y="0"/>
                  <a:pt x="64" y="0"/>
                  <a:pt x="63" y="1"/>
                </a:cubicBezTo>
                <a:cubicBezTo>
                  <a:pt x="61" y="3"/>
                  <a:pt x="61" y="5"/>
                  <a:pt x="63" y="7"/>
                </a:cubicBezTo>
                <a:cubicBezTo>
                  <a:pt x="65" y="10"/>
                  <a:pt x="65" y="10"/>
                  <a:pt x="65" y="10"/>
                </a:cubicBezTo>
                <a:cubicBezTo>
                  <a:pt x="46" y="29"/>
                  <a:pt x="46" y="29"/>
                  <a:pt x="46" y="29"/>
                </a:cubicBezTo>
                <a:cubicBezTo>
                  <a:pt x="39" y="23"/>
                  <a:pt x="29" y="24"/>
                  <a:pt x="20" y="32"/>
                </a:cubicBezTo>
                <a:cubicBezTo>
                  <a:pt x="37" y="49"/>
                  <a:pt x="37" y="49"/>
                  <a:pt x="37" y="49"/>
                </a:cubicBezTo>
                <a:cubicBezTo>
                  <a:pt x="3" y="83"/>
                  <a:pt x="3" y="83"/>
                  <a:pt x="3" y="83"/>
                </a:cubicBezTo>
                <a:cubicBezTo>
                  <a:pt x="0" y="92"/>
                  <a:pt x="0" y="92"/>
                  <a:pt x="0" y="92"/>
                </a:cubicBezTo>
                <a:cubicBezTo>
                  <a:pt x="9" y="89"/>
                  <a:pt x="9" y="89"/>
                  <a:pt x="9" y="89"/>
                </a:cubicBezTo>
                <a:cubicBezTo>
                  <a:pt x="43" y="55"/>
                  <a:pt x="43" y="55"/>
                  <a:pt x="43" y="55"/>
                </a:cubicBezTo>
                <a:cubicBezTo>
                  <a:pt x="60" y="72"/>
                  <a:pt x="60" y="72"/>
                  <a:pt x="60" y="72"/>
                </a:cubicBezTo>
                <a:cubicBezTo>
                  <a:pt x="68" y="63"/>
                  <a:pt x="69" y="53"/>
                  <a:pt x="63" y="46"/>
                </a:cubicBezTo>
                <a:cubicBezTo>
                  <a:pt x="82" y="27"/>
                  <a:pt x="82" y="27"/>
                  <a:pt x="82" y="27"/>
                </a:cubicBezTo>
                <a:cubicBezTo>
                  <a:pt x="85" y="29"/>
                  <a:pt x="85" y="29"/>
                  <a:pt x="85" y="29"/>
                </a:cubicBezTo>
                <a:cubicBezTo>
                  <a:pt x="87" y="31"/>
                  <a:pt x="89" y="31"/>
                  <a:pt x="91" y="29"/>
                </a:cubicBezTo>
                <a:cubicBezTo>
                  <a:pt x="92" y="28"/>
                  <a:pt x="92" y="25"/>
                  <a:pt x="91" y="24"/>
                </a:cubicBezTo>
                <a:moveTo>
                  <a:pt x="46" y="36"/>
                </a:moveTo>
                <a:cubicBezTo>
                  <a:pt x="45" y="36"/>
                  <a:pt x="45" y="36"/>
                  <a:pt x="45" y="36"/>
                </a:cubicBezTo>
                <a:cubicBezTo>
                  <a:pt x="43" y="35"/>
                  <a:pt x="42" y="34"/>
                  <a:pt x="39" y="34"/>
                </a:cubicBezTo>
                <a:cubicBezTo>
                  <a:pt x="37" y="34"/>
                  <a:pt x="34" y="35"/>
                  <a:pt x="31" y="37"/>
                </a:cubicBezTo>
                <a:cubicBezTo>
                  <a:pt x="30" y="38"/>
                  <a:pt x="30" y="38"/>
                  <a:pt x="30" y="38"/>
                </a:cubicBezTo>
                <a:cubicBezTo>
                  <a:pt x="25" y="32"/>
                  <a:pt x="25" y="32"/>
                  <a:pt x="25" y="32"/>
                </a:cubicBezTo>
                <a:cubicBezTo>
                  <a:pt x="26" y="32"/>
                  <a:pt x="26" y="32"/>
                  <a:pt x="26" y="32"/>
                </a:cubicBezTo>
                <a:cubicBezTo>
                  <a:pt x="29" y="30"/>
                  <a:pt x="32" y="28"/>
                  <a:pt x="35" y="28"/>
                </a:cubicBezTo>
                <a:cubicBezTo>
                  <a:pt x="38" y="28"/>
                  <a:pt x="41" y="30"/>
                  <a:pt x="43" y="32"/>
                </a:cubicBezTo>
                <a:cubicBezTo>
                  <a:pt x="47" y="35"/>
                  <a:pt x="47" y="35"/>
                  <a:pt x="47" y="35"/>
                </a:cubicBezTo>
                <a:cubicBezTo>
                  <a:pt x="46" y="36"/>
                  <a:pt x="46" y="36"/>
                  <a:pt x="46" y="36"/>
                </a:cubicBezTo>
                <a:moveTo>
                  <a:pt x="51" y="36"/>
                </a:moveTo>
                <a:cubicBezTo>
                  <a:pt x="47" y="32"/>
                  <a:pt x="47" y="32"/>
                  <a:pt x="47" y="32"/>
                </a:cubicBezTo>
                <a:cubicBezTo>
                  <a:pt x="68" y="11"/>
                  <a:pt x="68" y="11"/>
                  <a:pt x="68" y="11"/>
                </a:cubicBezTo>
                <a:cubicBezTo>
                  <a:pt x="72" y="15"/>
                  <a:pt x="72" y="15"/>
                  <a:pt x="72" y="15"/>
                </a:cubicBezTo>
                <a:cubicBezTo>
                  <a:pt x="51" y="36"/>
                  <a:pt x="51" y="36"/>
                  <a:pt x="51" y="36"/>
                </a:cubicBezTo>
              </a:path>
            </a:pathLst>
          </a:custGeom>
          <a:solidFill>
            <a:srgbClr val="8B8B9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Tree>
    <p:extLst>
      <p:ext uri="{BB962C8B-B14F-4D97-AF65-F5344CB8AC3E}">
        <p14:creationId xmlns:p14="http://schemas.microsoft.com/office/powerpoint/2010/main" val="2250815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5F4510-5E5F-4BF9-850A-A8C017DC41D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5" name="Title 4">
            <a:extLst>
              <a:ext uri="{FF2B5EF4-FFF2-40B4-BE49-F238E27FC236}">
                <a16:creationId xmlns:a16="http://schemas.microsoft.com/office/drawing/2014/main" id="{6350EEEE-D2EC-4A40-9DFE-F19EF8860002}"/>
              </a:ext>
            </a:extLst>
          </p:cNvPr>
          <p:cNvSpPr>
            <a:spLocks noGrp="1"/>
          </p:cNvSpPr>
          <p:nvPr>
            <p:ph type="title"/>
          </p:nvPr>
        </p:nvSpPr>
        <p:spPr>
          <a:xfrm>
            <a:off x="203200" y="3028072"/>
            <a:ext cx="11785600" cy="617706"/>
          </a:xfrm>
        </p:spPr>
        <p:txBody>
          <a:bodyPr lIns="91440" tIns="45720" rIns="91440" bIns="45720" anchor="t"/>
          <a:lstStyle/>
          <a:p>
            <a:r>
              <a:rPr lang="en-US" dirty="0"/>
              <a:t>Provider Resource Information</a:t>
            </a:r>
          </a:p>
        </p:txBody>
      </p:sp>
    </p:spTree>
    <p:extLst>
      <p:ext uri="{BB962C8B-B14F-4D97-AF65-F5344CB8AC3E}">
        <p14:creationId xmlns:p14="http://schemas.microsoft.com/office/powerpoint/2010/main" val="4277996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DBF2-62E9-4AB8-8668-0FC271F032B7}"/>
              </a:ext>
            </a:extLst>
          </p:cNvPr>
          <p:cNvSpPr>
            <a:spLocks noGrp="1"/>
          </p:cNvSpPr>
          <p:nvPr>
            <p:ph type="title"/>
          </p:nvPr>
        </p:nvSpPr>
        <p:spPr>
          <a:xfrm>
            <a:off x="159748" y="669944"/>
            <a:ext cx="10363200" cy="417312"/>
          </a:xfrm>
        </p:spPr>
        <p:txBody>
          <a:bodyPr lIns="91440" rIns="91440" bIns="45720"/>
          <a:lstStyle/>
          <a:p>
            <a:pPr algn="l"/>
            <a:r>
              <a:rPr lang="en-US" sz="3200" b="1">
                <a:solidFill>
                  <a:srgbClr val="435363"/>
                </a:solidFill>
                <a:latin typeface="+mn-lt"/>
              </a:rPr>
              <a:t>Accessing Provider Network Management Resources</a:t>
            </a:r>
            <a:endParaRPr lang="en-US" sz="2000">
              <a:solidFill>
                <a:srgbClr val="8CB7F2"/>
              </a:solidFill>
              <a:latin typeface="+mn-lt"/>
              <a:cs typeface="Calibri"/>
            </a:endParaRPr>
          </a:p>
        </p:txBody>
      </p:sp>
      <p:grpSp>
        <p:nvGrpSpPr>
          <p:cNvPr id="17" name="Group 16">
            <a:extLst>
              <a:ext uri="{FF2B5EF4-FFF2-40B4-BE49-F238E27FC236}">
                <a16:creationId xmlns:a16="http://schemas.microsoft.com/office/drawing/2014/main" id="{AB674550-BE1F-D6E7-CD4F-79EEB7CB2A5E}"/>
              </a:ext>
            </a:extLst>
          </p:cNvPr>
          <p:cNvGrpSpPr/>
          <p:nvPr/>
        </p:nvGrpSpPr>
        <p:grpSpPr>
          <a:xfrm>
            <a:off x="146872" y="2123058"/>
            <a:ext cx="3057462" cy="2779963"/>
            <a:chOff x="146872" y="2123058"/>
            <a:chExt cx="3057462" cy="2779963"/>
          </a:xfrm>
        </p:grpSpPr>
        <p:grpSp>
          <p:nvGrpSpPr>
            <p:cNvPr id="5" name="Group 4">
              <a:extLst>
                <a:ext uri="{FF2B5EF4-FFF2-40B4-BE49-F238E27FC236}">
                  <a16:creationId xmlns:a16="http://schemas.microsoft.com/office/drawing/2014/main" id="{6A6B8CD3-F482-4D0F-8874-0866799DC5DA}"/>
                </a:ext>
              </a:extLst>
            </p:cNvPr>
            <p:cNvGrpSpPr/>
            <p:nvPr/>
          </p:nvGrpSpPr>
          <p:grpSpPr>
            <a:xfrm>
              <a:off x="352541" y="2123058"/>
              <a:ext cx="2540230" cy="2257950"/>
              <a:chOff x="1279711" y="1203364"/>
              <a:chExt cx="2042400" cy="1885179"/>
            </a:xfrm>
          </p:grpSpPr>
          <p:pic>
            <p:nvPicPr>
              <p:cNvPr id="6" name="Graphic 5" descr="Monitor with solid fill">
                <a:extLst>
                  <a:ext uri="{FF2B5EF4-FFF2-40B4-BE49-F238E27FC236}">
                    <a16:creationId xmlns:a16="http://schemas.microsoft.com/office/drawing/2014/main" id="{066D7D77-32A6-495B-A70E-F939F5F613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9711" y="1203364"/>
                <a:ext cx="1885179" cy="1885179"/>
              </a:xfrm>
              <a:prstGeom prst="rect">
                <a:avLst/>
              </a:prstGeom>
            </p:spPr>
          </p:pic>
          <p:sp>
            <p:nvSpPr>
              <p:cNvPr id="7" name="TextBox 6">
                <a:extLst>
                  <a:ext uri="{FF2B5EF4-FFF2-40B4-BE49-F238E27FC236}">
                    <a16:creationId xmlns:a16="http://schemas.microsoft.com/office/drawing/2014/main" id="{66C602E8-811E-4127-A417-D6AFD507DEF8}"/>
                  </a:ext>
                </a:extLst>
              </p:cNvPr>
              <p:cNvSpPr txBox="1"/>
              <p:nvPr/>
            </p:nvSpPr>
            <p:spPr>
              <a:xfrm>
                <a:off x="1783654" y="1673902"/>
                <a:ext cx="819455" cy="6681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Source Sans Pro" panose="020B0503030403020204" pitchFamily="34" charset="0"/>
                    <a:cs typeface="+mn-cs"/>
                  </a:rPr>
                  <a:t>PNM</a:t>
                </a:r>
                <a:endParaRPr kumimoji="0" lang="en-US" sz="2000" b="1" i="0" u="none" strike="noStrike" kern="1200" cap="none" spc="0" normalizeH="0" baseline="0" noProof="0">
                  <a:ln>
                    <a:noFill/>
                  </a:ln>
                  <a:solidFill>
                    <a:prstClr val="black"/>
                  </a:solidFill>
                  <a:effectLst/>
                  <a:uLnTx/>
                  <a:uFillTx/>
                  <a:latin typeface="Calibri" panose="020F0502020204030204" pitchFamily="34" charset="0"/>
                  <a:ea typeface="Source Sans Pro" panose="020B0503030403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Source Sans Pro" panose="020B0503030403020204" pitchFamily="34" charset="0"/>
                    <a:cs typeface="+mn-cs"/>
                  </a:rPr>
                  <a:t>Module</a:t>
                </a:r>
                <a:endParaRPr kumimoji="0" lang="en-US" sz="2000" b="1" i="0" u="none" strike="noStrike" kern="1200" cap="none" spc="0" normalizeH="0" baseline="0" noProof="0">
                  <a:ln>
                    <a:noFill/>
                  </a:ln>
                  <a:solidFill>
                    <a:prstClr val="black"/>
                  </a:solidFill>
                  <a:effectLst/>
                  <a:uLnTx/>
                  <a:uFillTx/>
                  <a:latin typeface="Calibri" panose="020F0502020204030204" pitchFamily="34" charset="0"/>
                  <a:ea typeface="Source Sans Pro" panose="020B0503030403020204" pitchFamily="34" charset="0"/>
                  <a:cs typeface="+mn-cs"/>
                </a:endParaRPr>
              </a:p>
            </p:txBody>
          </p:sp>
          <p:pic>
            <p:nvPicPr>
              <p:cNvPr id="8" name="Graphic 7" descr="Cursor with solid fill">
                <a:extLst>
                  <a:ext uri="{FF2B5EF4-FFF2-40B4-BE49-F238E27FC236}">
                    <a16:creationId xmlns:a16="http://schemas.microsoft.com/office/drawing/2014/main" id="{4B38D00D-B9B2-4330-8FFA-D360AD32F2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57293" y="2109734"/>
                <a:ext cx="764818" cy="764818"/>
              </a:xfrm>
              <a:prstGeom prst="rect">
                <a:avLst/>
              </a:prstGeom>
            </p:spPr>
          </p:pic>
        </p:grpSp>
        <p:sp>
          <p:nvSpPr>
            <p:cNvPr id="9" name="Rectangle 8">
              <a:extLst>
                <a:ext uri="{FF2B5EF4-FFF2-40B4-BE49-F238E27FC236}">
                  <a16:creationId xmlns:a16="http://schemas.microsoft.com/office/drawing/2014/main" id="{7D51216B-5779-41EB-A750-05C10209B918}"/>
                </a:ext>
              </a:extLst>
            </p:cNvPr>
            <p:cNvSpPr/>
            <p:nvPr/>
          </p:nvSpPr>
          <p:spPr>
            <a:xfrm>
              <a:off x="146872" y="4379801"/>
              <a:ext cx="3057462" cy="52322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prstClr val="black">
                      <a:lumMod val="65000"/>
                      <a:lumOff val="35000"/>
                    </a:prstClr>
                  </a:solidFill>
                  <a:latin typeface="Calibri"/>
                  <a:cs typeface="Calibri"/>
                </a:rPr>
                <a:t>1. Navigate to the Provider Network Management (PNM) Module.</a:t>
              </a:r>
            </a:p>
          </p:txBody>
        </p:sp>
      </p:grpSp>
      <p:sp>
        <p:nvSpPr>
          <p:cNvPr id="82" name="Rectangle 81">
            <a:extLst>
              <a:ext uri="{FF2B5EF4-FFF2-40B4-BE49-F238E27FC236}">
                <a16:creationId xmlns:a16="http://schemas.microsoft.com/office/drawing/2014/main" id="{F6B2D996-FEE2-48B8-873D-2698122128E5}"/>
              </a:ext>
            </a:extLst>
          </p:cNvPr>
          <p:cNvSpPr/>
          <p:nvPr/>
        </p:nvSpPr>
        <p:spPr>
          <a:xfrm>
            <a:off x="4003904" y="4385310"/>
            <a:ext cx="3179867" cy="52322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lumMod val="65000"/>
                    <a:lumOff val="35000"/>
                  </a:prstClr>
                </a:solidFill>
                <a:effectLst/>
                <a:uLnTx/>
                <a:uFillTx/>
                <a:latin typeface="Calibri"/>
                <a:ea typeface="+mn-ea"/>
                <a:cs typeface="Calibri"/>
              </a:rPr>
              <a:t>2. Click on the “Learning” button in the top navigation bar.</a:t>
            </a:r>
          </a:p>
        </p:txBody>
      </p:sp>
      <p:grpSp>
        <p:nvGrpSpPr>
          <p:cNvPr id="83" name="Group 82">
            <a:extLst>
              <a:ext uri="{FF2B5EF4-FFF2-40B4-BE49-F238E27FC236}">
                <a16:creationId xmlns:a16="http://schemas.microsoft.com/office/drawing/2014/main" id="{D6617663-6E3D-45FB-9133-A445784B4833}"/>
              </a:ext>
            </a:extLst>
          </p:cNvPr>
          <p:cNvGrpSpPr/>
          <p:nvPr/>
        </p:nvGrpSpPr>
        <p:grpSpPr>
          <a:xfrm>
            <a:off x="7693358" y="3058865"/>
            <a:ext cx="620518" cy="512296"/>
            <a:chOff x="3667125" y="3350419"/>
            <a:chExt cx="620518" cy="512296"/>
          </a:xfrm>
        </p:grpSpPr>
        <p:sp>
          <p:nvSpPr>
            <p:cNvPr id="84" name="Arrow: Right 83">
              <a:extLst>
                <a:ext uri="{FF2B5EF4-FFF2-40B4-BE49-F238E27FC236}">
                  <a16:creationId xmlns:a16="http://schemas.microsoft.com/office/drawing/2014/main" id="{CB29B67D-0F31-4AA1-9B1D-BAF4C82E46A4}"/>
                </a:ext>
              </a:extLst>
            </p:cNvPr>
            <p:cNvSpPr/>
            <p:nvPr/>
          </p:nvSpPr>
          <p:spPr>
            <a:xfrm>
              <a:off x="3695319" y="3378083"/>
              <a:ext cx="592324" cy="484632"/>
            </a:xfrm>
            <a:prstGeom prst="rightArrow">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Arrow: Right 84">
              <a:extLst>
                <a:ext uri="{FF2B5EF4-FFF2-40B4-BE49-F238E27FC236}">
                  <a16:creationId xmlns:a16="http://schemas.microsoft.com/office/drawing/2014/main" id="{55488441-04B8-4706-99CC-ECBF08EF3BFB}"/>
                </a:ext>
              </a:extLst>
            </p:cNvPr>
            <p:cNvSpPr/>
            <p:nvPr/>
          </p:nvSpPr>
          <p:spPr>
            <a:xfrm>
              <a:off x="3667125" y="3350419"/>
              <a:ext cx="592324" cy="484632"/>
            </a:xfrm>
            <a:prstGeom prst="rightArrow">
              <a:avLst/>
            </a:prstGeom>
            <a:solidFill>
              <a:srgbClr val="86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8" name="Group 57">
            <a:extLst>
              <a:ext uri="{FF2B5EF4-FFF2-40B4-BE49-F238E27FC236}">
                <a16:creationId xmlns:a16="http://schemas.microsoft.com/office/drawing/2014/main" id="{CD5F129A-C38C-D15B-BC93-F1CDF755B141}"/>
              </a:ext>
            </a:extLst>
          </p:cNvPr>
          <p:cNvGrpSpPr/>
          <p:nvPr/>
        </p:nvGrpSpPr>
        <p:grpSpPr>
          <a:xfrm>
            <a:off x="8584462" y="2636637"/>
            <a:ext cx="3138146" cy="1329087"/>
            <a:chOff x="8584462" y="2614046"/>
            <a:chExt cx="3138146" cy="1329087"/>
          </a:xfrm>
        </p:grpSpPr>
        <p:grpSp>
          <p:nvGrpSpPr>
            <p:cNvPr id="36" name="Group 35">
              <a:extLst>
                <a:ext uri="{FF2B5EF4-FFF2-40B4-BE49-F238E27FC236}">
                  <a16:creationId xmlns:a16="http://schemas.microsoft.com/office/drawing/2014/main" id="{B47FC532-E5DD-FD1D-4639-884978CA312F}"/>
                </a:ext>
              </a:extLst>
            </p:cNvPr>
            <p:cNvGrpSpPr/>
            <p:nvPr/>
          </p:nvGrpSpPr>
          <p:grpSpPr>
            <a:xfrm>
              <a:off x="8584462" y="2614046"/>
              <a:ext cx="942574" cy="548640"/>
              <a:chOff x="8319728" y="2592069"/>
              <a:chExt cx="942574" cy="548640"/>
            </a:xfrm>
          </p:grpSpPr>
          <p:sp>
            <p:nvSpPr>
              <p:cNvPr id="87" name="Rectangle 86">
                <a:extLst>
                  <a:ext uri="{FF2B5EF4-FFF2-40B4-BE49-F238E27FC236}">
                    <a16:creationId xmlns:a16="http://schemas.microsoft.com/office/drawing/2014/main" id="{3BCD51D2-5944-4071-9E7B-06EDED9674A8}"/>
                  </a:ext>
                </a:extLst>
              </p:cNvPr>
              <p:cNvSpPr/>
              <p:nvPr/>
            </p:nvSpPr>
            <p:spPr>
              <a:xfrm>
                <a:off x="8320478" y="2592069"/>
                <a:ext cx="932688" cy="548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id="{5A765DBE-D6FD-49D3-AE0F-5F83B703ACED}"/>
                  </a:ext>
                </a:extLst>
              </p:cNvPr>
              <p:cNvSpPr/>
              <p:nvPr/>
            </p:nvSpPr>
            <p:spPr>
              <a:xfrm>
                <a:off x="8319728" y="2601588"/>
                <a:ext cx="932688" cy="118619"/>
              </a:xfrm>
              <a:prstGeom prst="rect">
                <a:avLst/>
              </a:prstGeom>
              <a:solidFill>
                <a:srgbClr val="8CB7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TextBox 107">
                <a:extLst>
                  <a:ext uri="{FF2B5EF4-FFF2-40B4-BE49-F238E27FC236}">
                    <a16:creationId xmlns:a16="http://schemas.microsoft.com/office/drawing/2014/main" id="{3721F768-F371-4315-B6A3-AEB59B9D747C}"/>
                  </a:ext>
                </a:extLst>
              </p:cNvPr>
              <p:cNvSpPr txBox="1"/>
              <p:nvPr/>
            </p:nvSpPr>
            <p:spPr>
              <a:xfrm>
                <a:off x="8320478" y="2756000"/>
                <a:ext cx="9418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pitchFamily="34" charset="0"/>
                    <a:ea typeface="Source Sans Pro" panose="020B0503030403020204" pitchFamily="34" charset="0"/>
                    <a:cs typeface="+mn-cs"/>
                  </a:rPr>
                  <a:t>Adding a Hospital Affiliation</a:t>
                </a:r>
              </a:p>
            </p:txBody>
          </p:sp>
        </p:grpSp>
        <p:grpSp>
          <p:nvGrpSpPr>
            <p:cNvPr id="37" name="Group 36">
              <a:extLst>
                <a:ext uri="{FF2B5EF4-FFF2-40B4-BE49-F238E27FC236}">
                  <a16:creationId xmlns:a16="http://schemas.microsoft.com/office/drawing/2014/main" id="{10FEE67C-42EF-0203-2A05-165F559A16D1}"/>
                </a:ext>
              </a:extLst>
            </p:cNvPr>
            <p:cNvGrpSpPr/>
            <p:nvPr/>
          </p:nvGrpSpPr>
          <p:grpSpPr>
            <a:xfrm>
              <a:off x="9705615" y="3374136"/>
              <a:ext cx="935222" cy="568997"/>
              <a:chOff x="8320478" y="3288796"/>
              <a:chExt cx="935222" cy="568997"/>
            </a:xfrm>
          </p:grpSpPr>
          <p:sp>
            <p:nvSpPr>
              <p:cNvPr id="88" name="Rectangle 87">
                <a:extLst>
                  <a:ext uri="{FF2B5EF4-FFF2-40B4-BE49-F238E27FC236}">
                    <a16:creationId xmlns:a16="http://schemas.microsoft.com/office/drawing/2014/main" id="{DFA0F8EA-C7AC-4D3D-B097-41246861E8A5}"/>
                  </a:ext>
                </a:extLst>
              </p:cNvPr>
              <p:cNvSpPr/>
              <p:nvPr/>
            </p:nvSpPr>
            <p:spPr>
              <a:xfrm>
                <a:off x="8320478" y="3288796"/>
                <a:ext cx="932688" cy="548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id="{4DEFB992-92C0-4B74-AB8E-AC47692FD551}"/>
                  </a:ext>
                </a:extLst>
              </p:cNvPr>
              <p:cNvSpPr/>
              <p:nvPr/>
            </p:nvSpPr>
            <p:spPr>
              <a:xfrm>
                <a:off x="8324870" y="3295864"/>
                <a:ext cx="928296" cy="118619"/>
              </a:xfrm>
              <a:prstGeom prst="rect">
                <a:avLst/>
              </a:prstGeom>
              <a:solidFill>
                <a:srgbClr val="435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TextBox 108">
                <a:extLst>
                  <a:ext uri="{FF2B5EF4-FFF2-40B4-BE49-F238E27FC236}">
                    <a16:creationId xmlns:a16="http://schemas.microsoft.com/office/drawing/2014/main" id="{29AFEB33-BC58-4868-AED5-41F5367CD414}"/>
                  </a:ext>
                </a:extLst>
              </p:cNvPr>
              <p:cNvSpPr txBox="1"/>
              <p:nvPr/>
            </p:nvSpPr>
            <p:spPr>
              <a:xfrm>
                <a:off x="8336161" y="3396128"/>
                <a:ext cx="91953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pitchFamily="34" charset="0"/>
                    <a:ea typeface="Source Sans Pro" panose="020B0503030403020204" pitchFamily="34" charset="0"/>
                    <a:cs typeface="+mn-cs"/>
                  </a:rPr>
                  <a:t>Updating or Adding Practice Locations</a:t>
                </a:r>
              </a:p>
            </p:txBody>
          </p:sp>
        </p:grpSp>
        <p:grpSp>
          <p:nvGrpSpPr>
            <p:cNvPr id="32" name="Group 31">
              <a:extLst>
                <a:ext uri="{FF2B5EF4-FFF2-40B4-BE49-F238E27FC236}">
                  <a16:creationId xmlns:a16="http://schemas.microsoft.com/office/drawing/2014/main" id="{A2B840EF-534C-4F45-A322-2A3BF3D1CCC7}"/>
                </a:ext>
              </a:extLst>
            </p:cNvPr>
            <p:cNvGrpSpPr/>
            <p:nvPr/>
          </p:nvGrpSpPr>
          <p:grpSpPr>
            <a:xfrm>
              <a:off x="9705615" y="2617675"/>
              <a:ext cx="932688" cy="548640"/>
              <a:chOff x="9273682" y="2582345"/>
              <a:chExt cx="932688" cy="548640"/>
            </a:xfrm>
          </p:grpSpPr>
          <p:sp>
            <p:nvSpPr>
              <p:cNvPr id="89" name="Rectangle 88">
                <a:extLst>
                  <a:ext uri="{FF2B5EF4-FFF2-40B4-BE49-F238E27FC236}">
                    <a16:creationId xmlns:a16="http://schemas.microsoft.com/office/drawing/2014/main" id="{53D62015-D9CF-43D1-AE0B-0E7F8F505862}"/>
                  </a:ext>
                </a:extLst>
              </p:cNvPr>
              <p:cNvSpPr/>
              <p:nvPr/>
            </p:nvSpPr>
            <p:spPr>
              <a:xfrm>
                <a:off x="9273682" y="2582345"/>
                <a:ext cx="932688" cy="548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E07DD82C-68B7-41D5-82CE-DF348485F924}"/>
                  </a:ext>
                </a:extLst>
              </p:cNvPr>
              <p:cNvSpPr/>
              <p:nvPr/>
            </p:nvSpPr>
            <p:spPr>
              <a:xfrm>
                <a:off x="9282460" y="2601588"/>
                <a:ext cx="920910" cy="118619"/>
              </a:xfrm>
              <a:prstGeom prst="rect">
                <a:avLst/>
              </a:prstGeom>
              <a:solidFill>
                <a:srgbClr val="435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TextBox 109">
                <a:extLst>
                  <a:ext uri="{FF2B5EF4-FFF2-40B4-BE49-F238E27FC236}">
                    <a16:creationId xmlns:a16="http://schemas.microsoft.com/office/drawing/2014/main" id="{FBD0D5CC-9F93-4665-A3D4-72E675DCD28B}"/>
                  </a:ext>
                </a:extLst>
              </p:cNvPr>
              <p:cNvSpPr txBox="1"/>
              <p:nvPr/>
            </p:nvSpPr>
            <p:spPr>
              <a:xfrm>
                <a:off x="9359610" y="2816861"/>
                <a:ext cx="76991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pitchFamily="34" charset="0"/>
                    <a:ea typeface="Source Sans Pro" panose="020B0503030403020204" pitchFamily="34" charset="0"/>
                    <a:cs typeface="+mn-cs"/>
                  </a:rPr>
                  <a:t>Affiliations</a:t>
                </a:r>
              </a:p>
            </p:txBody>
          </p:sp>
        </p:grpSp>
        <p:grpSp>
          <p:nvGrpSpPr>
            <p:cNvPr id="33" name="Group 32">
              <a:extLst>
                <a:ext uri="{FF2B5EF4-FFF2-40B4-BE49-F238E27FC236}">
                  <a16:creationId xmlns:a16="http://schemas.microsoft.com/office/drawing/2014/main" id="{ADD5FB02-42D6-DF2D-F3CE-53433CCB8A21}"/>
                </a:ext>
              </a:extLst>
            </p:cNvPr>
            <p:cNvGrpSpPr/>
            <p:nvPr/>
          </p:nvGrpSpPr>
          <p:grpSpPr>
            <a:xfrm>
              <a:off x="10789920" y="3374136"/>
              <a:ext cx="932688" cy="548640"/>
              <a:chOff x="10203370" y="3277509"/>
              <a:chExt cx="932688" cy="548640"/>
            </a:xfrm>
          </p:grpSpPr>
          <p:sp>
            <p:nvSpPr>
              <p:cNvPr id="90" name="Rectangle 89">
                <a:extLst>
                  <a:ext uri="{FF2B5EF4-FFF2-40B4-BE49-F238E27FC236}">
                    <a16:creationId xmlns:a16="http://schemas.microsoft.com/office/drawing/2014/main" id="{39928194-61C7-4C82-B7C6-73AAF5261F27}"/>
                  </a:ext>
                </a:extLst>
              </p:cNvPr>
              <p:cNvSpPr/>
              <p:nvPr/>
            </p:nvSpPr>
            <p:spPr>
              <a:xfrm>
                <a:off x="10203370" y="3277509"/>
                <a:ext cx="932688" cy="548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Rectangle 102">
                <a:extLst>
                  <a:ext uri="{FF2B5EF4-FFF2-40B4-BE49-F238E27FC236}">
                    <a16:creationId xmlns:a16="http://schemas.microsoft.com/office/drawing/2014/main" id="{C94C6E66-A336-45F9-AD3E-56C62781D9D7}"/>
                  </a:ext>
                </a:extLst>
              </p:cNvPr>
              <p:cNvSpPr/>
              <p:nvPr/>
            </p:nvSpPr>
            <p:spPr>
              <a:xfrm>
                <a:off x="10203370" y="3277509"/>
                <a:ext cx="919539" cy="118619"/>
              </a:xfrm>
              <a:prstGeom prst="rect">
                <a:avLst/>
              </a:prstGeom>
              <a:solidFill>
                <a:srgbClr val="E46C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TextBox 110">
                <a:extLst>
                  <a:ext uri="{FF2B5EF4-FFF2-40B4-BE49-F238E27FC236}">
                    <a16:creationId xmlns:a16="http://schemas.microsoft.com/office/drawing/2014/main" id="{39FB9E4A-4086-43F0-ACB2-667E514B75D3}"/>
                  </a:ext>
                </a:extLst>
              </p:cNvPr>
              <p:cNvSpPr txBox="1"/>
              <p:nvPr/>
            </p:nvSpPr>
            <p:spPr>
              <a:xfrm>
                <a:off x="10222186" y="3415316"/>
                <a:ext cx="9072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pitchFamily="34" charset="0"/>
                    <a:ea typeface="Source Sans Pro" panose="020B0503030403020204" pitchFamily="34" charset="0"/>
                    <a:cs typeface="+mn-cs"/>
                  </a:rPr>
                  <a:t>Converting ORP to Standard (FFS)</a:t>
                </a:r>
              </a:p>
            </p:txBody>
          </p:sp>
        </p:grpSp>
        <p:grpSp>
          <p:nvGrpSpPr>
            <p:cNvPr id="34" name="Group 33">
              <a:extLst>
                <a:ext uri="{FF2B5EF4-FFF2-40B4-BE49-F238E27FC236}">
                  <a16:creationId xmlns:a16="http://schemas.microsoft.com/office/drawing/2014/main" id="{D2197420-BFD0-9C1F-3831-42CCE65929DA}"/>
                </a:ext>
              </a:extLst>
            </p:cNvPr>
            <p:cNvGrpSpPr/>
            <p:nvPr/>
          </p:nvGrpSpPr>
          <p:grpSpPr>
            <a:xfrm>
              <a:off x="10786328" y="2614147"/>
              <a:ext cx="932688" cy="549677"/>
              <a:chOff x="10235967" y="2591032"/>
              <a:chExt cx="932688" cy="549677"/>
            </a:xfrm>
          </p:grpSpPr>
          <p:sp>
            <p:nvSpPr>
              <p:cNvPr id="95" name="Rectangle 94">
                <a:extLst>
                  <a:ext uri="{FF2B5EF4-FFF2-40B4-BE49-F238E27FC236}">
                    <a16:creationId xmlns:a16="http://schemas.microsoft.com/office/drawing/2014/main" id="{306CDC17-B111-4076-9D46-6B0D0EDD01DC}"/>
                  </a:ext>
                </a:extLst>
              </p:cNvPr>
              <p:cNvSpPr/>
              <p:nvPr/>
            </p:nvSpPr>
            <p:spPr>
              <a:xfrm>
                <a:off x="10235967" y="2592069"/>
                <a:ext cx="932688" cy="548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Rectangle 103">
                <a:extLst>
                  <a:ext uri="{FF2B5EF4-FFF2-40B4-BE49-F238E27FC236}">
                    <a16:creationId xmlns:a16="http://schemas.microsoft.com/office/drawing/2014/main" id="{9F80B98D-1B97-48FE-B562-1B221B274B03}"/>
                  </a:ext>
                </a:extLst>
              </p:cNvPr>
              <p:cNvSpPr/>
              <p:nvPr/>
            </p:nvSpPr>
            <p:spPr>
              <a:xfrm>
                <a:off x="10239559" y="2591032"/>
                <a:ext cx="923607" cy="118619"/>
              </a:xfrm>
              <a:prstGeom prst="rect">
                <a:avLst/>
              </a:prstGeom>
              <a:solidFill>
                <a:srgbClr val="E46C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TextBox 111">
                <a:extLst>
                  <a:ext uri="{FF2B5EF4-FFF2-40B4-BE49-F238E27FC236}">
                    <a16:creationId xmlns:a16="http://schemas.microsoft.com/office/drawing/2014/main" id="{3AB8B0A4-FE78-46E6-92FE-2FAE18EEA070}"/>
                  </a:ext>
                </a:extLst>
              </p:cNvPr>
              <p:cNvSpPr txBox="1"/>
              <p:nvPr/>
            </p:nvSpPr>
            <p:spPr>
              <a:xfrm>
                <a:off x="10319842" y="2817458"/>
                <a:ext cx="75585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pitchFamily="34" charset="0"/>
                    <a:ea typeface="Source Sans Pro" panose="020B0503030403020204" pitchFamily="34" charset="0"/>
                    <a:cs typeface="+mn-cs"/>
                  </a:rPr>
                  <a:t>Revalidation</a:t>
                </a:r>
              </a:p>
            </p:txBody>
          </p:sp>
        </p:grpSp>
        <p:grpSp>
          <p:nvGrpSpPr>
            <p:cNvPr id="30" name="Group 29">
              <a:extLst>
                <a:ext uri="{FF2B5EF4-FFF2-40B4-BE49-F238E27FC236}">
                  <a16:creationId xmlns:a16="http://schemas.microsoft.com/office/drawing/2014/main" id="{00176C13-35FB-03B8-5D51-EEEBE77FDC82}"/>
                </a:ext>
              </a:extLst>
            </p:cNvPr>
            <p:cNvGrpSpPr/>
            <p:nvPr/>
          </p:nvGrpSpPr>
          <p:grpSpPr>
            <a:xfrm>
              <a:off x="8584977" y="3371098"/>
              <a:ext cx="932688" cy="548640"/>
              <a:chOff x="11189171" y="2593718"/>
              <a:chExt cx="932688" cy="548640"/>
            </a:xfrm>
          </p:grpSpPr>
          <p:sp>
            <p:nvSpPr>
              <p:cNvPr id="97" name="Rectangle 96">
                <a:extLst>
                  <a:ext uri="{FF2B5EF4-FFF2-40B4-BE49-F238E27FC236}">
                    <a16:creationId xmlns:a16="http://schemas.microsoft.com/office/drawing/2014/main" id="{202BB096-3F24-48EC-86E8-C6BF1371679D}"/>
                  </a:ext>
                </a:extLst>
              </p:cNvPr>
              <p:cNvSpPr/>
              <p:nvPr/>
            </p:nvSpPr>
            <p:spPr>
              <a:xfrm>
                <a:off x="11189171" y="2593718"/>
                <a:ext cx="932688" cy="548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 name="Rectangle 105">
                <a:extLst>
                  <a:ext uri="{FF2B5EF4-FFF2-40B4-BE49-F238E27FC236}">
                    <a16:creationId xmlns:a16="http://schemas.microsoft.com/office/drawing/2014/main" id="{B8FB8509-DE50-418A-9B9F-4E1C97D9538E}"/>
                  </a:ext>
                </a:extLst>
              </p:cNvPr>
              <p:cNvSpPr/>
              <p:nvPr/>
            </p:nvSpPr>
            <p:spPr>
              <a:xfrm>
                <a:off x="11198027" y="2594709"/>
                <a:ext cx="923832" cy="118619"/>
              </a:xfrm>
              <a:prstGeom prst="rect">
                <a:avLst/>
              </a:prstGeom>
              <a:solidFill>
                <a:srgbClr val="8CB7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TextBox 113">
                <a:extLst>
                  <a:ext uri="{FF2B5EF4-FFF2-40B4-BE49-F238E27FC236}">
                    <a16:creationId xmlns:a16="http://schemas.microsoft.com/office/drawing/2014/main" id="{C5EA6411-6D3E-436D-86F2-2105804D1A68}"/>
                  </a:ext>
                </a:extLst>
              </p:cNvPr>
              <p:cNvSpPr txBox="1"/>
              <p:nvPr/>
            </p:nvSpPr>
            <p:spPr>
              <a:xfrm>
                <a:off x="11244186" y="2755820"/>
                <a:ext cx="8226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pitchFamily="34" charset="0"/>
                    <a:ea typeface="Source Sans Pro" panose="020B0503030403020204" pitchFamily="34" charset="0"/>
                    <a:cs typeface="+mn-cs"/>
                  </a:rPr>
                  <a:t>Self-Service Functions</a:t>
                </a:r>
              </a:p>
            </p:txBody>
          </p:sp>
        </p:grpSp>
      </p:grpSp>
      <p:sp>
        <p:nvSpPr>
          <p:cNvPr id="133" name="Rectangle 132">
            <a:extLst>
              <a:ext uri="{FF2B5EF4-FFF2-40B4-BE49-F238E27FC236}">
                <a16:creationId xmlns:a16="http://schemas.microsoft.com/office/drawing/2014/main" id="{3C2BA1E6-D8F8-4287-9796-DACF27FDF07D}"/>
              </a:ext>
            </a:extLst>
          </p:cNvPr>
          <p:cNvSpPr/>
          <p:nvPr/>
        </p:nvSpPr>
        <p:spPr>
          <a:xfrm>
            <a:off x="8213680" y="4198609"/>
            <a:ext cx="3934774" cy="738664"/>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lumMod val="65000"/>
                    <a:lumOff val="35000"/>
                  </a:prstClr>
                </a:solidFill>
                <a:effectLst/>
                <a:uLnTx/>
                <a:uFillTx/>
                <a:latin typeface="Calibri"/>
                <a:ea typeface="+mn-ea"/>
                <a:cs typeface="Calibri"/>
              </a:rPr>
              <a:t>3. Select the resource you are needing. Listed above are some of the most popular resources available to providers regarding the PNM module.</a:t>
            </a:r>
          </a:p>
        </p:txBody>
      </p:sp>
      <p:grpSp>
        <p:nvGrpSpPr>
          <p:cNvPr id="116" name="Group 115">
            <a:extLst>
              <a:ext uri="{FF2B5EF4-FFF2-40B4-BE49-F238E27FC236}">
                <a16:creationId xmlns:a16="http://schemas.microsoft.com/office/drawing/2014/main" id="{3624E431-D942-3E69-255C-F2B831A046D2}"/>
              </a:ext>
            </a:extLst>
          </p:cNvPr>
          <p:cNvGrpSpPr/>
          <p:nvPr/>
        </p:nvGrpSpPr>
        <p:grpSpPr>
          <a:xfrm>
            <a:off x="2914708" y="3059141"/>
            <a:ext cx="620518" cy="512296"/>
            <a:chOff x="3667125" y="3350419"/>
            <a:chExt cx="620518" cy="512296"/>
          </a:xfrm>
        </p:grpSpPr>
        <p:sp>
          <p:nvSpPr>
            <p:cNvPr id="118" name="Arrow: Right 117">
              <a:extLst>
                <a:ext uri="{FF2B5EF4-FFF2-40B4-BE49-F238E27FC236}">
                  <a16:creationId xmlns:a16="http://schemas.microsoft.com/office/drawing/2014/main" id="{155DE785-8112-669B-B8AF-26C0623086AE}"/>
                </a:ext>
              </a:extLst>
            </p:cNvPr>
            <p:cNvSpPr/>
            <p:nvPr/>
          </p:nvSpPr>
          <p:spPr>
            <a:xfrm>
              <a:off x="3695319" y="3378083"/>
              <a:ext cx="592324" cy="484632"/>
            </a:xfrm>
            <a:prstGeom prst="rightArrow">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Arrow: Right 119">
              <a:extLst>
                <a:ext uri="{FF2B5EF4-FFF2-40B4-BE49-F238E27FC236}">
                  <a16:creationId xmlns:a16="http://schemas.microsoft.com/office/drawing/2014/main" id="{33B8D901-A688-2AF8-BB72-3E1D75962F72}"/>
                </a:ext>
              </a:extLst>
            </p:cNvPr>
            <p:cNvSpPr/>
            <p:nvPr/>
          </p:nvSpPr>
          <p:spPr>
            <a:xfrm>
              <a:off x="3667125" y="3350419"/>
              <a:ext cx="592324" cy="484632"/>
            </a:xfrm>
            <a:prstGeom prst="rightArrow">
              <a:avLst/>
            </a:prstGeom>
            <a:solidFill>
              <a:srgbClr val="86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7" name="Picture 26">
            <a:extLst>
              <a:ext uri="{FF2B5EF4-FFF2-40B4-BE49-F238E27FC236}">
                <a16:creationId xmlns:a16="http://schemas.microsoft.com/office/drawing/2014/main" id="{253E4962-4506-FA19-C9BD-83EC1FDE57E5}"/>
              </a:ext>
            </a:extLst>
          </p:cNvPr>
          <p:cNvPicPr>
            <a:picLocks noChangeAspect="1"/>
          </p:cNvPicPr>
          <p:nvPr/>
        </p:nvPicPr>
        <p:blipFill rotWithShape="1">
          <a:blip r:embed="rId7"/>
          <a:srcRect r="206" b="6351"/>
          <a:stretch/>
        </p:blipFill>
        <p:spPr>
          <a:xfrm>
            <a:off x="3665467" y="2405504"/>
            <a:ext cx="3867638" cy="1875970"/>
          </a:xfrm>
          <a:prstGeom prst="rect">
            <a:avLst/>
          </a:prstGeom>
        </p:spPr>
      </p:pic>
      <p:grpSp>
        <p:nvGrpSpPr>
          <p:cNvPr id="18" name="Group 17">
            <a:extLst>
              <a:ext uri="{FF2B5EF4-FFF2-40B4-BE49-F238E27FC236}">
                <a16:creationId xmlns:a16="http://schemas.microsoft.com/office/drawing/2014/main" id="{89710CA6-6E78-0D40-99CD-A8F82FE99136}"/>
              </a:ext>
            </a:extLst>
          </p:cNvPr>
          <p:cNvGrpSpPr/>
          <p:nvPr/>
        </p:nvGrpSpPr>
        <p:grpSpPr>
          <a:xfrm>
            <a:off x="3654443" y="2151979"/>
            <a:ext cx="3886642" cy="2143128"/>
            <a:chOff x="3715642" y="2349936"/>
            <a:chExt cx="3886642" cy="2143128"/>
          </a:xfrm>
          <a:noFill/>
        </p:grpSpPr>
        <p:sp>
          <p:nvSpPr>
            <p:cNvPr id="24" name="Rectangle 23">
              <a:extLst>
                <a:ext uri="{FF2B5EF4-FFF2-40B4-BE49-F238E27FC236}">
                  <a16:creationId xmlns:a16="http://schemas.microsoft.com/office/drawing/2014/main" id="{767B1131-A59E-4558-92C3-133C863051E3}"/>
                </a:ext>
              </a:extLst>
            </p:cNvPr>
            <p:cNvSpPr/>
            <p:nvPr/>
          </p:nvSpPr>
          <p:spPr>
            <a:xfrm>
              <a:off x="3715642" y="2349936"/>
              <a:ext cx="3878790" cy="214312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6701268C-2408-6BA8-0EC5-F403B5335D37}"/>
                </a:ext>
              </a:extLst>
            </p:cNvPr>
            <p:cNvPicPr>
              <a:picLocks noChangeAspect="1"/>
            </p:cNvPicPr>
            <p:nvPr/>
          </p:nvPicPr>
          <p:blipFill rotWithShape="1">
            <a:blip r:embed="rId8"/>
            <a:srcRect t="1" r="16413" b="4478"/>
            <a:stretch/>
          </p:blipFill>
          <p:spPr>
            <a:xfrm>
              <a:off x="3715944" y="2358492"/>
              <a:ext cx="3878359" cy="243096"/>
            </a:xfrm>
            <a:prstGeom prst="rect">
              <a:avLst/>
            </a:prstGeom>
            <a:grpFill/>
          </p:spPr>
        </p:pic>
        <p:sp>
          <p:nvSpPr>
            <p:cNvPr id="69" name="TextBox 68">
              <a:extLst>
                <a:ext uri="{FF2B5EF4-FFF2-40B4-BE49-F238E27FC236}">
                  <a16:creationId xmlns:a16="http://schemas.microsoft.com/office/drawing/2014/main" id="{ACDAF2ED-1A4F-4462-8336-4214CBFE6337}"/>
                </a:ext>
              </a:extLst>
            </p:cNvPr>
            <p:cNvSpPr txBox="1"/>
            <p:nvPr/>
          </p:nvSpPr>
          <p:spPr>
            <a:xfrm>
              <a:off x="7212192" y="2368624"/>
              <a:ext cx="390092" cy="174943"/>
            </a:xfrm>
            <a:prstGeom prst="rect">
              <a:avLst/>
            </a:prstGeom>
            <a:grpFill/>
            <a:ln w="28575">
              <a:solidFill>
                <a:srgbClr val="E46C0A"/>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8" name="Graphic 67" descr="Cursor with solid fill">
              <a:extLst>
                <a:ext uri="{FF2B5EF4-FFF2-40B4-BE49-F238E27FC236}">
                  <a16:creationId xmlns:a16="http://schemas.microsoft.com/office/drawing/2014/main" id="{F636CB07-F5E6-4D0F-85C1-1CEF85A324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666976">
              <a:off x="6988206" y="2413431"/>
              <a:ext cx="441334" cy="425008"/>
            </a:xfrm>
            <a:prstGeom prst="rect">
              <a:avLst/>
            </a:prstGeom>
          </p:spPr>
        </p:pic>
      </p:grpSp>
      <p:sp>
        <p:nvSpPr>
          <p:cNvPr id="28" name="Text Placeholder 7">
            <a:extLst>
              <a:ext uri="{FF2B5EF4-FFF2-40B4-BE49-F238E27FC236}">
                <a16:creationId xmlns:a16="http://schemas.microsoft.com/office/drawing/2014/main" id="{AF046F1A-07DB-FADC-9888-34AB6FCE2457}"/>
              </a:ext>
            </a:extLst>
          </p:cNvPr>
          <p:cNvSpPr txBox="1">
            <a:spLocks/>
          </p:cNvSpPr>
          <p:nvPr/>
        </p:nvSpPr>
        <p:spPr>
          <a:xfrm>
            <a:off x="79018" y="6047902"/>
            <a:ext cx="12192000" cy="678721"/>
          </a:xfrm>
          <a:prstGeom prst="rect">
            <a:avLst/>
          </a:prstGeom>
          <a:solidFill>
            <a:schemeClr val="accent1">
              <a:lumMod val="20000"/>
              <a:lumOff val="80000"/>
            </a:schemeClr>
          </a:solidFill>
          <a:ln>
            <a:noFill/>
          </a:ln>
        </p:spPr>
        <p:txBody>
          <a:bodyPr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tx1"/>
                </a:solidFill>
              </a:rPr>
              <a:t>Access the Provider Network Management module at</a:t>
            </a:r>
          </a:p>
          <a:p>
            <a:pPr marL="0" indent="0" algn="ctr">
              <a:spcBef>
                <a:spcPts val="0"/>
              </a:spcBef>
              <a:buNone/>
            </a:pPr>
            <a:r>
              <a:rPr lang="en-US" sz="1800" dirty="0">
                <a:solidFill>
                  <a:schemeClr val="tx2"/>
                </a:solidFill>
                <a:hlinkClick r:id="rId10">
                  <a:extLst>
                    <a:ext uri="{A12FA001-AC4F-418D-AE19-62706E023703}">
                      <ahyp:hlinkClr xmlns:ahyp="http://schemas.microsoft.com/office/drawing/2018/hyperlinkcolor" val="tx"/>
                    </a:ext>
                  </a:extLst>
                </a:hlinkClick>
              </a:rPr>
              <a:t>https://ohpnm.omes.maximus.com/OH_PNM_PROD</a:t>
            </a:r>
            <a:endParaRPr lang="en-US" sz="1800" dirty="0">
              <a:solidFill>
                <a:schemeClr val="tx2"/>
              </a:solidFill>
            </a:endParaRPr>
          </a:p>
        </p:txBody>
      </p:sp>
      <p:sp>
        <p:nvSpPr>
          <p:cNvPr id="3" name="Slide Number Placeholder 3">
            <a:extLst>
              <a:ext uri="{FF2B5EF4-FFF2-40B4-BE49-F238E27FC236}">
                <a16:creationId xmlns:a16="http://schemas.microsoft.com/office/drawing/2014/main" id="{EAF107ED-6AA9-B944-B113-74E32526A9DB}"/>
              </a:ext>
            </a:extLst>
          </p:cNvPr>
          <p:cNvSpPr txBox="1">
            <a:spLocks/>
          </p:cNvSpPr>
          <p:nvPr/>
        </p:nvSpPr>
        <p:spPr>
          <a:xfrm>
            <a:off x="9042400" y="635635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E0F7AD5-E45F-4736-83CE-D8C26C993A39}" type="slidenum">
              <a:rPr lang="en-US" sz="900" smtClean="0">
                <a:solidFill>
                  <a:prstClr val="black">
                    <a:tint val="75000"/>
                  </a:prstClr>
                </a:solidFill>
                <a:latin typeface="Calibri"/>
              </a:rPr>
              <a:pPr algn="r">
                <a:defRPr/>
              </a:pPr>
              <a:t>43</a:t>
            </a:fld>
            <a:endParaRPr lang="en-US" sz="900">
              <a:solidFill>
                <a:prstClr val="black">
                  <a:tint val="75000"/>
                </a:prstClr>
              </a:solidFill>
              <a:latin typeface="Calibri"/>
            </a:endParaRPr>
          </a:p>
        </p:txBody>
      </p:sp>
    </p:spTree>
    <p:extLst>
      <p:ext uri="{BB962C8B-B14F-4D97-AF65-F5344CB8AC3E}">
        <p14:creationId xmlns:p14="http://schemas.microsoft.com/office/powerpoint/2010/main" val="3908669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224DEC-9C33-4E42-80BF-B3E463023C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Title 4">
            <a:extLst>
              <a:ext uri="{FF2B5EF4-FFF2-40B4-BE49-F238E27FC236}">
                <a16:creationId xmlns:a16="http://schemas.microsoft.com/office/drawing/2014/main" id="{BDC7E1F0-29BF-46DE-9281-2DCE11C554D8}"/>
              </a:ext>
            </a:extLst>
          </p:cNvPr>
          <p:cNvSpPr>
            <a:spLocks noGrp="1"/>
          </p:cNvSpPr>
          <p:nvPr>
            <p:ph type="title"/>
          </p:nvPr>
        </p:nvSpPr>
        <p:spPr>
          <a:xfrm>
            <a:off x="203200" y="484905"/>
            <a:ext cx="11785600" cy="532087"/>
          </a:xfrm>
        </p:spPr>
        <p:txBody>
          <a:bodyPr lIns="91440" tIns="45720" rIns="91440" bIns="45720" anchor="t"/>
          <a:lstStyle/>
          <a:p>
            <a:r>
              <a:rPr lang="en-US"/>
              <a:t>Who can providers reach out to if they need help?</a:t>
            </a:r>
          </a:p>
        </p:txBody>
      </p:sp>
      <p:graphicFrame>
        <p:nvGraphicFramePr>
          <p:cNvPr id="13" name="Table 5">
            <a:extLst>
              <a:ext uri="{FF2B5EF4-FFF2-40B4-BE49-F238E27FC236}">
                <a16:creationId xmlns:a16="http://schemas.microsoft.com/office/drawing/2014/main" id="{8E1025D6-A7EE-434F-B6EA-246C0AB2939B}"/>
              </a:ext>
            </a:extLst>
          </p:cNvPr>
          <p:cNvGraphicFramePr>
            <a:graphicFrameLocks noGrp="1"/>
          </p:cNvGraphicFramePr>
          <p:nvPr/>
        </p:nvGraphicFramePr>
        <p:xfrm>
          <a:off x="121428" y="1472673"/>
          <a:ext cx="11949142" cy="4119880"/>
        </p:xfrm>
        <a:graphic>
          <a:graphicData uri="http://schemas.openxmlformats.org/drawingml/2006/table">
            <a:tbl>
              <a:tblPr firstRow="1" bandRow="1">
                <a:tableStyleId>{5C22544A-7EE6-4342-B048-85BDC9FD1C3A}</a:tableStyleId>
              </a:tblPr>
              <a:tblGrid>
                <a:gridCol w="3773815">
                  <a:extLst>
                    <a:ext uri="{9D8B030D-6E8A-4147-A177-3AD203B41FA5}">
                      <a16:colId xmlns:a16="http://schemas.microsoft.com/office/drawing/2014/main" val="28893069"/>
                    </a:ext>
                  </a:extLst>
                </a:gridCol>
                <a:gridCol w="3878007">
                  <a:extLst>
                    <a:ext uri="{9D8B030D-6E8A-4147-A177-3AD203B41FA5}">
                      <a16:colId xmlns:a16="http://schemas.microsoft.com/office/drawing/2014/main" val="3976671353"/>
                    </a:ext>
                  </a:extLst>
                </a:gridCol>
                <a:gridCol w="4297320">
                  <a:extLst>
                    <a:ext uri="{9D8B030D-6E8A-4147-A177-3AD203B41FA5}">
                      <a16:colId xmlns:a16="http://schemas.microsoft.com/office/drawing/2014/main" val="1457589984"/>
                    </a:ext>
                  </a:extLst>
                </a:gridCol>
              </a:tblGrid>
              <a:tr h="370840">
                <a:tc>
                  <a:txBody>
                    <a:bodyPr/>
                    <a:lstStyle/>
                    <a:p>
                      <a:r>
                        <a:rPr lang="en-US"/>
                        <a:t>Help Desk</a:t>
                      </a:r>
                    </a:p>
                  </a:txBody>
                  <a:tcPr>
                    <a:solidFill>
                      <a:schemeClr val="accent6">
                        <a:lumMod val="75000"/>
                      </a:schemeClr>
                    </a:solidFill>
                  </a:tcPr>
                </a:tc>
                <a:tc>
                  <a:txBody>
                    <a:bodyPr/>
                    <a:lstStyle/>
                    <a:p>
                      <a:r>
                        <a:rPr lang="en-US"/>
                        <a:t>Who Should Call?</a:t>
                      </a:r>
                    </a:p>
                  </a:txBody>
                  <a:tcPr>
                    <a:solidFill>
                      <a:schemeClr val="accent6">
                        <a:lumMod val="75000"/>
                      </a:schemeClr>
                    </a:solidFill>
                  </a:tcPr>
                </a:tc>
                <a:tc>
                  <a:txBody>
                    <a:bodyPr/>
                    <a:lstStyle/>
                    <a:p>
                      <a:r>
                        <a:rPr lang="en-US"/>
                        <a:t>Types of Issues/Questions Supported</a:t>
                      </a:r>
                    </a:p>
                  </a:txBody>
                  <a:tcPr>
                    <a:solidFill>
                      <a:schemeClr val="accent6">
                        <a:lumMod val="75000"/>
                      </a:schemeClr>
                    </a:solidFill>
                  </a:tcPr>
                </a:tc>
                <a:extLst>
                  <a:ext uri="{0D108BD9-81ED-4DB2-BD59-A6C34878D82A}">
                    <a16:rowId xmlns:a16="http://schemas.microsoft.com/office/drawing/2014/main" val="4216367613"/>
                  </a:ext>
                </a:extLst>
              </a:tr>
              <a:tr h="370840">
                <a:tc>
                  <a:txBody>
                    <a:bodyPr/>
                    <a:lstStyle/>
                    <a:p>
                      <a:r>
                        <a:rPr lang="en-US" sz="1200" b="1">
                          <a:latin typeface="+mn-lt"/>
                        </a:rPr>
                        <a:t>ODM Integrated Helpdesk (IHD)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mn-lt"/>
                        </a:rPr>
                        <a:t>800-686-1516 </a:t>
                      </a:r>
                      <a:r>
                        <a:rPr lang="en-US" sz="1200" u="none">
                          <a:latin typeface="+mn-lt"/>
                        </a:rPr>
                        <a:t>or </a:t>
                      </a:r>
                      <a:r>
                        <a:rPr lang="en-US" sz="1200" b="0" i="0" u="none" strike="noStrike" noProof="0">
                          <a:latin typeface="+mn-lt"/>
                          <a:hlinkClick r:id="rId3"/>
                        </a:rPr>
                        <a:t>IHD@medicaid.ohio.gov</a:t>
                      </a:r>
                      <a:endParaRPr lang="en-US" sz="1200">
                        <a:latin typeface="+mn-lt"/>
                      </a:endParaRP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i="0" u="none" strike="noStrike" noProof="0">
                          <a:latin typeface="Calibri"/>
                        </a:rPr>
                        <a:t>Provider representatives are available </a:t>
                      </a:r>
                      <a:r>
                        <a:rPr lang="en-US" sz="1200" b="0" i="0" u="none" strike="noStrike" noProof="0">
                          <a:latin typeface="+mn-lt"/>
                        </a:rPr>
                        <a:t>Monday - Friday 8 a.m.-4:30 p.m.</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u="none" kern="1200">
                          <a:solidFill>
                            <a:schemeClr val="dk1"/>
                          </a:solidFill>
                          <a:latin typeface="+mn-lt"/>
                          <a:ea typeface="+mn-ea"/>
                          <a:cs typeface="+mn-cs"/>
                        </a:rPr>
                        <a:t>Interactive Voice Response System (IVR) provides 24/7/365 access to information regarding client eligibility, claim and payment status, and provider information.</a:t>
                      </a:r>
                    </a:p>
                  </a:txBody>
                  <a:tcPr>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200">
                          <a:latin typeface="+mn-lt"/>
                        </a:rPr>
                        <a:t>Current Ohio Medicaid providers/prescribers</a:t>
                      </a:r>
                    </a:p>
                    <a:p>
                      <a:pPr marL="285750" indent="-285750">
                        <a:buFont typeface="Arial" panose="020B0604020202020204" pitchFamily="34" charset="0"/>
                        <a:buChar char="•"/>
                      </a:pPr>
                      <a:r>
                        <a:rPr lang="en-US" sz="1200">
                          <a:latin typeface="+mn-lt"/>
                        </a:rPr>
                        <a:t>Current </a:t>
                      </a:r>
                      <a:r>
                        <a:rPr lang="en-US" sz="1200" err="1">
                          <a:latin typeface="+mn-lt"/>
                        </a:rPr>
                        <a:t>OhioRISE</a:t>
                      </a:r>
                      <a:r>
                        <a:rPr lang="en-US" sz="1200">
                          <a:latin typeface="+mn-lt"/>
                        </a:rPr>
                        <a:t> providers/prescribers</a:t>
                      </a:r>
                    </a:p>
                    <a:p>
                      <a:pPr marL="285750" indent="-285750">
                        <a:buFont typeface="Arial" panose="020B0604020202020204" pitchFamily="34" charset="0"/>
                        <a:buChar char="•"/>
                      </a:pPr>
                      <a:r>
                        <a:rPr lang="en-US" sz="1200">
                          <a:latin typeface="+mn-lt"/>
                        </a:rPr>
                        <a:t>Providers interested in enrolling with Ohio Medicaid</a:t>
                      </a:r>
                    </a:p>
                  </a:txBody>
                  <a:tcPr>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200" b="0" i="0" u="none" strike="noStrike" noProof="0">
                          <a:latin typeface="Calibri"/>
                        </a:rPr>
                        <a:t>OMES submitted claims, prior authorization, and other administrative tasks</a:t>
                      </a:r>
                      <a:endParaRPr lang="en-US" sz="1200">
                        <a:latin typeface="+mn-lt"/>
                      </a:endParaRPr>
                    </a:p>
                    <a:p>
                      <a:pPr marL="285750" lvl="0" indent="-285750">
                        <a:buClr>
                          <a:srgbClr val="000000"/>
                        </a:buClr>
                        <a:buFont typeface="Arial,Sans-Serif" panose="020B0604020202020204" pitchFamily="34" charset="0"/>
                        <a:buChar char="•"/>
                      </a:pPr>
                      <a:r>
                        <a:rPr lang="en-US" sz="1200" b="0" i="0" u="none" strike="noStrike" noProof="0">
                          <a:latin typeface="Calibri"/>
                        </a:rPr>
                        <a:t>General Medicaid member eligibility questions</a:t>
                      </a:r>
                      <a:endParaRPr lang="en-US" sz="1200" b="0" i="0" u="none" strike="noStrike" noProof="0"/>
                    </a:p>
                    <a:p>
                      <a:pPr marL="285750" lvl="0" indent="-285750">
                        <a:buClr>
                          <a:srgbClr val="000000"/>
                        </a:buClr>
                        <a:buFont typeface="Arial,Sans-Serif" panose="020B0604020202020204" pitchFamily="34" charset="0"/>
                        <a:buChar char="•"/>
                      </a:pPr>
                      <a:r>
                        <a:rPr lang="en-US" sz="1200" b="0" i="0" u="none" strike="noStrike" noProof="0">
                          <a:latin typeface="Calibri"/>
                        </a:rPr>
                        <a:t>General Medicaid payment/billing questions and issues</a:t>
                      </a:r>
                      <a:endParaRPr lang="en-US" sz="1200" b="0" i="0" u="none" strike="noStrike" noProof="0"/>
                    </a:p>
                    <a:p>
                      <a:pPr marL="285750" lvl="0" indent="-285750">
                        <a:buClr>
                          <a:srgbClr val="000000"/>
                        </a:buClr>
                        <a:buFont typeface="Arial,Sans-Serif" panose="020B0604020202020204" pitchFamily="34" charset="0"/>
                        <a:buChar char="•"/>
                      </a:pPr>
                      <a:r>
                        <a:rPr lang="en-US" sz="1200" b="0" i="0" u="none" strike="noStrike" noProof="0">
                          <a:latin typeface="Calibri"/>
                        </a:rPr>
                        <a:t>Enrolling as an Ohio Medicaid provider</a:t>
                      </a:r>
                      <a:endParaRPr lang="en-US"/>
                    </a:p>
                    <a:p>
                      <a:pPr marL="285750" indent="-285750">
                        <a:buFont typeface="Arial" panose="020B0604020202020204" pitchFamily="34" charset="0"/>
                        <a:buChar char="•"/>
                      </a:pPr>
                      <a:r>
                        <a:rPr lang="en-US" sz="1200">
                          <a:latin typeface="+mn-lt"/>
                        </a:rPr>
                        <a:t>Provider Network Management (PNM) module</a:t>
                      </a:r>
                    </a:p>
                    <a:p>
                      <a:pPr marL="285750" indent="-285750">
                        <a:buFont typeface="Arial" panose="020B0604020202020204" pitchFamily="34" charset="0"/>
                        <a:buChar char="•"/>
                      </a:pPr>
                      <a:r>
                        <a:rPr lang="en-US" sz="1200">
                          <a:latin typeface="+mn-lt"/>
                        </a:rPr>
                        <a:t>OH|ID or portal password support</a:t>
                      </a:r>
                    </a:p>
                    <a:p>
                      <a:pPr marL="285750" lvl="0" indent="-285750">
                        <a:buClr>
                          <a:srgbClr val="000000"/>
                        </a:buClr>
                        <a:buFont typeface="Arial,Sans-Serif" panose="020B0604020202020204" pitchFamily="34" charset="0"/>
                        <a:buChar char="•"/>
                      </a:pPr>
                      <a:r>
                        <a:rPr lang="en-US" sz="1200" b="0" i="0" u="none" strike="noStrike" noProof="0">
                          <a:latin typeface="Calibri"/>
                        </a:rPr>
                        <a:t>Centralized credentialing</a:t>
                      </a:r>
                      <a:endParaRPr lang="en-US" sz="1200" b="0" i="0" u="none" strike="noStrike" noProof="0"/>
                    </a:p>
                    <a:p>
                      <a:pPr marL="285750" indent="-285750">
                        <a:buFont typeface="Arial" panose="020B0604020202020204" pitchFamily="34" charset="0"/>
                        <a:buChar char="•"/>
                      </a:pPr>
                      <a:r>
                        <a:rPr lang="en-US" sz="1200">
                          <a:latin typeface="+mn-lt"/>
                        </a:rPr>
                        <a:t>Using the CANS assessment tool and CANS IT system</a:t>
                      </a:r>
                    </a:p>
                    <a:p>
                      <a:pPr marL="285750" indent="-285750">
                        <a:buFont typeface="Arial" panose="020B0604020202020204" pitchFamily="34" charset="0"/>
                        <a:buChar char="•"/>
                      </a:pPr>
                      <a:endParaRPr lang="en-US" sz="1200">
                        <a:latin typeface="+mn-lt"/>
                      </a:endParaRPr>
                    </a:p>
                  </a:txBody>
                  <a:tcPr>
                    <a:lnB w="12700" cap="flat" cmpd="sng" algn="ctr">
                      <a:solidFill>
                        <a:schemeClr val="bg1">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85668192"/>
                  </a:ext>
                </a:extLst>
              </a:tr>
              <a:tr h="370840">
                <a:tc>
                  <a:txBody>
                    <a:bodyPr/>
                    <a:lstStyle/>
                    <a:p>
                      <a:r>
                        <a:rPr lang="en-US" sz="1200" b="1">
                          <a:latin typeface="+mn-lt"/>
                        </a:rPr>
                        <a:t>Managed Care Entity (MCE) Provider Hotlines </a:t>
                      </a:r>
                      <a:r>
                        <a:rPr lang="en-US" sz="1200" b="1" i="1">
                          <a:latin typeface="+mn-lt"/>
                        </a:rPr>
                        <a:t>(includes Aetna </a:t>
                      </a:r>
                      <a:r>
                        <a:rPr lang="en-US" sz="1200" b="1" i="1" err="1">
                          <a:latin typeface="+mn-lt"/>
                        </a:rPr>
                        <a:t>OhioRISE</a:t>
                      </a:r>
                      <a:r>
                        <a:rPr lang="en-US" sz="1200" b="1" i="1">
                          <a:latin typeface="+mn-lt"/>
                        </a:rPr>
                        <a:t> plan)</a:t>
                      </a:r>
                    </a:p>
                    <a:p>
                      <a:pPr lvl="0">
                        <a:buNone/>
                      </a:pPr>
                      <a:r>
                        <a:rPr lang="en-US" sz="1200" b="0" i="1" u="none" strike="noStrike" noProof="0">
                          <a:latin typeface="+mn-lt"/>
                        </a:rPr>
                        <a:t>Contact information and hours vary by MCE, information is available on page 2. </a:t>
                      </a:r>
                      <a:endParaRPr lang="en-US" sz="1200">
                        <a:latin typeface="+mn-lt"/>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200">
                          <a:latin typeface="+mn-lt"/>
                        </a:rPr>
                        <a:t>Current Ohio Medicaid providers contracted with the MCE</a:t>
                      </a:r>
                    </a:p>
                    <a:p>
                      <a:pPr marL="285750" indent="-285750">
                        <a:buFont typeface="Arial" panose="020B0604020202020204" pitchFamily="34" charset="0"/>
                        <a:buChar char="•"/>
                      </a:pPr>
                      <a:r>
                        <a:rPr lang="en-US" sz="1200">
                          <a:latin typeface="+mn-lt"/>
                        </a:rPr>
                        <a:t>Providers interested in contracting with the MCE</a:t>
                      </a:r>
                    </a:p>
                    <a:p>
                      <a:pPr marL="285750" indent="-285750">
                        <a:buFont typeface="Arial" panose="020B0604020202020204" pitchFamily="34" charset="0"/>
                        <a:buChar char="•"/>
                      </a:pPr>
                      <a:r>
                        <a:rPr lang="en-US" sz="1200">
                          <a:latin typeface="+mn-lt"/>
                        </a:rPr>
                        <a:t>Providers with questions about claims, billing </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200">
                          <a:latin typeface="+mn-lt"/>
                        </a:rPr>
                        <a:t>MCE member claims, payment/billing questions and issues</a:t>
                      </a:r>
                    </a:p>
                    <a:p>
                      <a:pPr marL="285750" indent="-285750">
                        <a:buFont typeface="Arial" panose="020B0604020202020204" pitchFamily="34" charset="0"/>
                        <a:buChar char="•"/>
                      </a:pPr>
                      <a:r>
                        <a:rPr lang="en-US" sz="1200">
                          <a:latin typeface="+mn-lt"/>
                        </a:rPr>
                        <a:t>MCE prior authorization for a member with the MCE</a:t>
                      </a:r>
                    </a:p>
                    <a:p>
                      <a:pPr marL="285750" indent="-285750">
                        <a:buFont typeface="Arial" panose="020B0604020202020204" pitchFamily="34" charset="0"/>
                        <a:buChar char="•"/>
                      </a:pPr>
                      <a:r>
                        <a:rPr lang="en-US" sz="1200">
                          <a:latin typeface="+mn-lt"/>
                        </a:rPr>
                        <a:t>Verifying a member’s MCE eligibility</a:t>
                      </a:r>
                    </a:p>
                    <a:p>
                      <a:pPr marL="285750" indent="-285750">
                        <a:buFont typeface="Arial" panose="020B0604020202020204" pitchFamily="34" charset="0"/>
                        <a:buChar char="•"/>
                      </a:pPr>
                      <a:r>
                        <a:rPr lang="en-US" sz="1200">
                          <a:latin typeface="+mn-lt"/>
                        </a:rPr>
                        <a:t>Contracting with the MCE</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787396923"/>
                  </a:ext>
                </a:extLst>
              </a:tr>
              <a:tr h="370840">
                <a:tc>
                  <a:txBody>
                    <a:bodyPr/>
                    <a:lstStyle/>
                    <a:p>
                      <a:r>
                        <a:rPr lang="en-US" sz="1200" b="1" i="0">
                          <a:latin typeface="+mn-lt"/>
                        </a:rPr>
                        <a:t>Gainwell Single Pharmacy Benefit Manager (SPBM) Customer Support Center</a:t>
                      </a:r>
                    </a:p>
                    <a:p>
                      <a:r>
                        <a:rPr lang="en-US" sz="1200" b="0" i="0">
                          <a:latin typeface="+mn-lt"/>
                        </a:rPr>
                        <a:t>833-491-0344 or </a:t>
                      </a:r>
                      <a:r>
                        <a:rPr lang="en-US" sz="1200" b="0" i="0" u="none" strike="noStrike" noProof="0">
                          <a:latin typeface="+mn-lt"/>
                          <a:hlinkClick r:id="rId4"/>
                        </a:rPr>
                        <a:t>OH_MCD_PBM@GainwellTechnologies.com</a:t>
                      </a:r>
                      <a:r>
                        <a:rPr lang="en-US" sz="1200" b="0" i="0" u="none" strike="noStrike" noProof="0">
                          <a:latin typeface="+mn-lt"/>
                        </a:rPr>
                        <a:t> </a:t>
                      </a:r>
                    </a:p>
                    <a:p>
                      <a:pPr marL="285750" indent="-285750">
                        <a:buFont typeface="Arial" panose="020B0604020202020204" pitchFamily="34" charset="0"/>
                        <a:buChar char="•"/>
                      </a:pPr>
                      <a:r>
                        <a:rPr lang="en-US" sz="1200" b="0" i="0">
                          <a:latin typeface="+mn-lt"/>
                        </a:rPr>
                        <a:t>24 hours a day, 7 days a week</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Gainwell-contracted pharmacists and pharmacy staff</a:t>
                      </a:r>
                    </a:p>
                    <a:p>
                      <a:pPr marL="285750" indent="-285750">
                        <a:buFont typeface="Arial" panose="020B0604020202020204" pitchFamily="34" charset="0"/>
                        <a:buChar char="•"/>
                      </a:pPr>
                      <a:r>
                        <a:rPr lang="en-US" sz="1200">
                          <a:latin typeface="+mn-lt"/>
                        </a:rPr>
                        <a:t>Current Ohio Medicaid providers/prescribers</a:t>
                      </a:r>
                    </a:p>
                    <a:p>
                      <a:pPr marL="285750" indent="-285750">
                        <a:buFont typeface="Arial" panose="020B0604020202020204" pitchFamily="34" charset="0"/>
                        <a:buChar char="•"/>
                      </a:pPr>
                      <a:r>
                        <a:rPr lang="en-US" sz="1200">
                          <a:latin typeface="+mn-lt"/>
                        </a:rPr>
                        <a:t>Current </a:t>
                      </a:r>
                      <a:r>
                        <a:rPr lang="en-US" sz="1200" err="1">
                          <a:latin typeface="+mn-lt"/>
                        </a:rPr>
                        <a:t>OhioRISE</a:t>
                      </a:r>
                      <a:r>
                        <a:rPr lang="en-US" sz="1200">
                          <a:latin typeface="+mn-lt"/>
                        </a:rPr>
                        <a:t> providers/prescribers</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285750" lvl="0" indent="-285750">
                        <a:buFont typeface="Arial" panose="020B0604020202020204" pitchFamily="34" charset="0"/>
                        <a:buChar char="•"/>
                      </a:pPr>
                      <a:r>
                        <a:rPr lang="en-US" sz="1200">
                          <a:latin typeface="+mn-lt"/>
                        </a:rPr>
                        <a:t>Assistance or issues with pharmacy claims, prior authorizations, and/or other administrative pharmacy tasks</a:t>
                      </a:r>
                    </a:p>
                    <a:p>
                      <a:pPr marL="285750" lvl="0" indent="-285750">
                        <a:buFont typeface="Arial" panose="020B0604020202020204" pitchFamily="34" charset="0"/>
                        <a:buChar char="•"/>
                      </a:pPr>
                      <a:r>
                        <a:rPr lang="en-US" sz="1200" b="0" i="0" u="none" strike="noStrike" noProof="0">
                          <a:latin typeface="Calibri"/>
                        </a:rPr>
                        <a:t>Information about Ohio Medicaid’s SPBM and pharmacy program</a:t>
                      </a:r>
                      <a:endParaRPr lang="en-US" sz="1200">
                        <a:latin typeface="+mn-lt"/>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609149291"/>
                  </a:ext>
                </a:extLst>
              </a:tr>
            </a:tbl>
          </a:graphicData>
        </a:graphic>
      </p:graphicFrame>
    </p:spTree>
    <p:extLst>
      <p:ext uri="{BB962C8B-B14F-4D97-AF65-F5344CB8AC3E}">
        <p14:creationId xmlns:p14="http://schemas.microsoft.com/office/powerpoint/2010/main" val="3425690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224DEC-9C33-4E42-80BF-B3E463023C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itle 4">
            <a:extLst>
              <a:ext uri="{FF2B5EF4-FFF2-40B4-BE49-F238E27FC236}">
                <a16:creationId xmlns:a16="http://schemas.microsoft.com/office/drawing/2014/main" id="{F69F1441-FF74-4A74-B4E9-F795052A2B76}"/>
              </a:ext>
            </a:extLst>
          </p:cNvPr>
          <p:cNvSpPr>
            <a:spLocks noGrp="1"/>
          </p:cNvSpPr>
          <p:nvPr>
            <p:ph type="title"/>
          </p:nvPr>
        </p:nvSpPr>
        <p:spPr>
          <a:xfrm>
            <a:off x="203200" y="484905"/>
            <a:ext cx="11785600" cy="532087"/>
          </a:xfrm>
        </p:spPr>
        <p:txBody>
          <a:bodyPr lIns="91440" tIns="45720" rIns="91440" bIns="45720" anchor="t"/>
          <a:lstStyle/>
          <a:p>
            <a:r>
              <a:rPr lang="en-US"/>
              <a:t>Who can providers reach out to if they need help? Continued.</a:t>
            </a:r>
          </a:p>
        </p:txBody>
      </p:sp>
      <p:graphicFrame>
        <p:nvGraphicFramePr>
          <p:cNvPr id="9" name="Table 5">
            <a:extLst>
              <a:ext uri="{FF2B5EF4-FFF2-40B4-BE49-F238E27FC236}">
                <a16:creationId xmlns:a16="http://schemas.microsoft.com/office/drawing/2014/main" id="{F905EA77-6239-4B2F-A12F-9090FD21145C}"/>
              </a:ext>
            </a:extLst>
          </p:cNvPr>
          <p:cNvGraphicFramePr>
            <a:graphicFrameLocks noGrp="1"/>
          </p:cNvGraphicFramePr>
          <p:nvPr/>
        </p:nvGraphicFramePr>
        <p:xfrm>
          <a:off x="245772" y="1472672"/>
          <a:ext cx="11700456" cy="4725400"/>
        </p:xfrm>
        <a:graphic>
          <a:graphicData uri="http://schemas.openxmlformats.org/drawingml/2006/table">
            <a:tbl>
              <a:tblPr firstRow="1" bandRow="1">
                <a:tableStyleId>{5C22544A-7EE6-4342-B048-85BDC9FD1C3A}</a:tableStyleId>
              </a:tblPr>
              <a:tblGrid>
                <a:gridCol w="1777511">
                  <a:extLst>
                    <a:ext uri="{9D8B030D-6E8A-4147-A177-3AD203B41FA5}">
                      <a16:colId xmlns:a16="http://schemas.microsoft.com/office/drawing/2014/main" val="28893069"/>
                    </a:ext>
                  </a:extLst>
                </a:gridCol>
                <a:gridCol w="1826589">
                  <a:extLst>
                    <a:ext uri="{9D8B030D-6E8A-4147-A177-3AD203B41FA5}">
                      <a16:colId xmlns:a16="http://schemas.microsoft.com/office/drawing/2014/main" val="3976671353"/>
                    </a:ext>
                  </a:extLst>
                </a:gridCol>
                <a:gridCol w="2024089">
                  <a:extLst>
                    <a:ext uri="{9D8B030D-6E8A-4147-A177-3AD203B41FA5}">
                      <a16:colId xmlns:a16="http://schemas.microsoft.com/office/drawing/2014/main" val="1457589984"/>
                    </a:ext>
                  </a:extLst>
                </a:gridCol>
                <a:gridCol w="2024089">
                  <a:extLst>
                    <a:ext uri="{9D8B030D-6E8A-4147-A177-3AD203B41FA5}">
                      <a16:colId xmlns:a16="http://schemas.microsoft.com/office/drawing/2014/main" val="1803359638"/>
                    </a:ext>
                  </a:extLst>
                </a:gridCol>
                <a:gridCol w="1757579">
                  <a:extLst>
                    <a:ext uri="{9D8B030D-6E8A-4147-A177-3AD203B41FA5}">
                      <a16:colId xmlns:a16="http://schemas.microsoft.com/office/drawing/2014/main" val="1420098605"/>
                    </a:ext>
                  </a:extLst>
                </a:gridCol>
                <a:gridCol w="2290599">
                  <a:extLst>
                    <a:ext uri="{9D8B030D-6E8A-4147-A177-3AD203B41FA5}">
                      <a16:colId xmlns:a16="http://schemas.microsoft.com/office/drawing/2014/main" val="2618228400"/>
                    </a:ext>
                  </a:extLst>
                </a:gridCol>
              </a:tblGrid>
              <a:tr h="532855">
                <a:tc>
                  <a:txBody>
                    <a:bodyPr/>
                    <a:lstStyle/>
                    <a:p>
                      <a:pPr marL="0" marR="0" lvl="0">
                        <a:spcBef>
                          <a:spcPts val="0"/>
                        </a:spcBef>
                        <a:spcAft>
                          <a:spcPts val="0"/>
                        </a:spcAft>
                        <a:buNone/>
                      </a:pPr>
                      <a:r>
                        <a:rPr lang="en-US" sz="1350" b="1" i="0" u="none" strike="noStrike" noProof="0">
                          <a:effectLst/>
                        </a:rPr>
                        <a:t>Manage Care Entity</a:t>
                      </a:r>
                      <a:endParaRPr lang="en-US" sz="1350"/>
                    </a:p>
                  </a:txBody>
                  <a:tcPr marR="0" marT="0" marB="0" anchor="ctr">
                    <a:solidFill>
                      <a:schemeClr val="accent6">
                        <a:lumMod val="75000"/>
                      </a:schemeClr>
                    </a:solidFill>
                  </a:tcPr>
                </a:tc>
                <a:tc>
                  <a:txBody>
                    <a:bodyPr/>
                    <a:lstStyle/>
                    <a:p>
                      <a:pPr marL="0" marR="0">
                        <a:spcBef>
                          <a:spcPts val="0"/>
                        </a:spcBef>
                        <a:spcAft>
                          <a:spcPts val="0"/>
                        </a:spcAft>
                      </a:pPr>
                      <a:r>
                        <a:rPr lang="en-US" sz="1350">
                          <a:effectLst/>
                          <a:latin typeface="+mn-lt"/>
                        </a:rPr>
                        <a:t>General Provider Inquiry Phone Number</a:t>
                      </a:r>
                      <a:endParaRPr lang="en-US" sz="1350">
                        <a:effectLst/>
                        <a:latin typeface="+mn-lt"/>
                        <a:ea typeface="Calibri" panose="020F0502020204030204" pitchFamily="34" charset="0"/>
                      </a:endParaRPr>
                    </a:p>
                  </a:txBody>
                  <a:tcPr marR="0" marT="0" marB="0" anchor="ctr">
                    <a:solidFill>
                      <a:schemeClr val="accent6">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effectLst/>
                          <a:uLnTx/>
                          <a:uFillTx/>
                          <a:latin typeface="+mn-lt"/>
                          <a:ea typeface="+mn-ea"/>
                          <a:cs typeface="+mn-cs"/>
                        </a:rPr>
                        <a:t>General Provider Inquiry Email</a:t>
                      </a:r>
                      <a:endParaRPr kumimoji="0" lang="en-US" sz="1350" b="1" i="0" u="none" strike="noStrike" kern="1200" cap="none" spc="0" normalizeH="0" baseline="0" noProof="0">
                        <a:ln>
                          <a:noFill/>
                        </a:ln>
                        <a:effectLst/>
                        <a:uLnTx/>
                        <a:uFillTx/>
                        <a:latin typeface="+mn-lt"/>
                        <a:ea typeface="Calibri" panose="020F0502020204030204" pitchFamily="34" charset="0"/>
                        <a:cs typeface="+mn-cs"/>
                      </a:endParaRPr>
                    </a:p>
                  </a:txBody>
                  <a:tcPr marR="0" marT="0" marB="0" anchor="ctr">
                    <a:solidFill>
                      <a:schemeClr val="accent6">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effectLst/>
                          <a:uLnTx/>
                          <a:uFillTx/>
                          <a:latin typeface="+mn-lt"/>
                          <a:ea typeface="Calibri" panose="020F0502020204030204" pitchFamily="34" charset="0"/>
                          <a:cs typeface="+mn-cs"/>
                        </a:rPr>
                        <a:t>Web Portal</a:t>
                      </a:r>
                    </a:p>
                  </a:txBody>
                  <a:tcPr marR="0" marT="0" marB="0" anchor="ctr">
                    <a:solidFill>
                      <a:schemeClr val="accent6">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effectLst/>
                          <a:uLnTx/>
                          <a:uFillTx/>
                          <a:latin typeface="+mn-lt"/>
                          <a:ea typeface="+mn-ea"/>
                          <a:cs typeface="+mn-cs"/>
                        </a:rPr>
                        <a:t>Provider Contracting Phone Number</a:t>
                      </a:r>
                      <a:endParaRPr kumimoji="0" lang="en-US" sz="1350" b="1" i="0" u="none" strike="noStrike" kern="1200" cap="none" spc="0" normalizeH="0" baseline="0" noProof="0">
                        <a:ln>
                          <a:noFill/>
                        </a:ln>
                        <a:effectLst/>
                        <a:uLnTx/>
                        <a:uFillTx/>
                        <a:latin typeface="+mn-lt"/>
                        <a:ea typeface="Calibri" panose="020F0502020204030204" pitchFamily="34" charset="0"/>
                        <a:cs typeface="+mn-cs"/>
                      </a:endParaRPr>
                    </a:p>
                  </a:txBody>
                  <a:tcPr marR="0" marT="0" marB="0" anchor="ctr">
                    <a:solidFill>
                      <a:schemeClr val="accent6">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effectLst/>
                          <a:uLnTx/>
                          <a:uFillTx/>
                          <a:latin typeface="+mn-lt"/>
                          <a:ea typeface="+mn-ea"/>
                          <a:cs typeface="+mn-cs"/>
                        </a:rPr>
                        <a:t>Provider Contracting Email</a:t>
                      </a:r>
                      <a:endParaRPr kumimoji="0" lang="en-US" sz="1350" b="1" i="0" u="none" strike="noStrike" kern="1200" cap="none" spc="0" normalizeH="0" baseline="0" noProof="0">
                        <a:ln>
                          <a:noFill/>
                        </a:ln>
                        <a:effectLst/>
                        <a:uLnTx/>
                        <a:uFillTx/>
                        <a:latin typeface="+mn-lt"/>
                        <a:ea typeface="Calibri" panose="020F0502020204030204" pitchFamily="34" charset="0"/>
                        <a:cs typeface="+mn-cs"/>
                      </a:endParaRPr>
                    </a:p>
                  </a:txBody>
                  <a:tcPr marR="0" marT="0" marB="0" anchor="ctr">
                    <a:solidFill>
                      <a:schemeClr val="accent6">
                        <a:lumMod val="75000"/>
                      </a:schemeClr>
                    </a:solidFill>
                  </a:tcPr>
                </a:tc>
                <a:extLst>
                  <a:ext uri="{0D108BD9-81ED-4DB2-BD59-A6C34878D82A}">
                    <a16:rowId xmlns:a16="http://schemas.microsoft.com/office/drawing/2014/main" val="4216367613"/>
                  </a:ext>
                </a:extLst>
              </a:tr>
              <a:tr h="480227">
                <a:tc>
                  <a:txBody>
                    <a:bodyPr/>
                    <a:lstStyle/>
                    <a:p>
                      <a:pPr algn="l" fontAlgn="ctr"/>
                      <a:r>
                        <a:rPr lang="en-US" sz="1200" b="1" i="0" u="none" strike="noStrike">
                          <a:solidFill>
                            <a:srgbClr val="000000"/>
                          </a:solidFill>
                          <a:effectLst/>
                          <a:latin typeface="Calibri"/>
                        </a:rPr>
                        <a:t>AmeriHealth Caritas Ohio, Inc.</a:t>
                      </a:r>
                    </a:p>
                  </a:txBody>
                  <a:tcPr marL="6350" marR="6350" marT="6350" anchor="ctr">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a:rPr>
                        <a:t>1-833-644-6001</a:t>
                      </a:r>
                    </a:p>
                  </a:txBody>
                  <a:tcPr marL="6350" marR="6350" marT="6350" anchor="ctr">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b"/>
                      <a:r>
                        <a:rPr lang="en-US" sz="1200" b="0" i="0" u="sng" strike="noStrike">
                          <a:solidFill>
                            <a:srgbClr val="0563C1"/>
                          </a:solidFill>
                          <a:effectLst/>
                          <a:latin typeface="Calibri"/>
                          <a:hlinkClick r:id="rId3"/>
                        </a:rPr>
                        <a:t>OhioProviderServices@amerihealthcaritasoh.com</a:t>
                      </a:r>
                      <a:endParaRPr lang="en-US" sz="1200" b="0" i="0" u="sng" strike="noStrike">
                        <a:solidFill>
                          <a:srgbClr val="0563C1"/>
                        </a:solidFill>
                        <a:effectLst/>
                        <a:latin typeface="Calibri"/>
                      </a:endParaRPr>
                    </a:p>
                  </a:txBody>
                  <a:tcPr marL="6350" marR="6350" marT="6350" anchor="b">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b"/>
                      <a:r>
                        <a:rPr lang="en-US" sz="1200" b="0" i="0" u="sng" strike="noStrike">
                          <a:solidFill>
                            <a:srgbClr val="0563C1"/>
                          </a:solidFill>
                          <a:effectLst/>
                          <a:latin typeface="Calibri"/>
                          <a:hlinkClick r:id="rId4"/>
                        </a:rPr>
                        <a:t>https://navinet.navimedix.com/plan-central/acoh</a:t>
                      </a:r>
                      <a:endParaRPr lang="en-US" sz="1200" b="0" i="0" u="sng" strike="noStrike">
                        <a:solidFill>
                          <a:srgbClr val="0563C1"/>
                        </a:solidFill>
                        <a:effectLst/>
                        <a:latin typeface="Calibri"/>
                      </a:endParaRPr>
                    </a:p>
                  </a:txBody>
                  <a:tcPr marL="6350" marR="6350" marT="6350" anchor="b">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mn-lt"/>
                          <a:ea typeface="Calibri" panose="020F0502020204030204" pitchFamily="34" charset="0"/>
                        </a:rPr>
                        <a:t>1-833-296-2259​ </a:t>
                      </a:r>
                      <a:endParaRPr lang="en-US" sz="1200">
                        <a:effectLst/>
                        <a:latin typeface="+mn-lt"/>
                        <a:ea typeface="Calibri" panose="020F0502020204030204" pitchFamily="34" charset="0"/>
                      </a:endParaRPr>
                    </a:p>
                  </a:txBody>
                  <a:tcPr marR="0" marT="0" marB="0" anchor="ctr">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0" marR="0">
                        <a:spcBef>
                          <a:spcPts val="0"/>
                        </a:spcBef>
                        <a:spcAft>
                          <a:spcPts val="0"/>
                        </a:spcAft>
                      </a:pPr>
                      <a:r>
                        <a:rPr lang="en-US" sz="1200" u="sng">
                          <a:solidFill>
                            <a:srgbClr val="700017"/>
                          </a:solidFill>
                          <a:effectLst/>
                          <a:latin typeface="+mn-lt"/>
                          <a:ea typeface="Calibri" panose="020F0502020204030204" pitchFamily="34" charset="0"/>
                          <a:hlinkClick r:id="rId5"/>
                        </a:rPr>
                        <a:t>ProviderRecruitmentOH@amerihealthcaritas.com</a:t>
                      </a:r>
                      <a:r>
                        <a:rPr lang="en-US" sz="1200">
                          <a:solidFill>
                            <a:srgbClr val="000000"/>
                          </a:solidFill>
                          <a:effectLst/>
                          <a:latin typeface="+mn-lt"/>
                          <a:ea typeface="Calibri" panose="020F0502020204030204" pitchFamily="34" charset="0"/>
                        </a:rPr>
                        <a:t> </a:t>
                      </a:r>
                      <a:endParaRPr lang="en-US" sz="1200">
                        <a:effectLst/>
                        <a:latin typeface="+mn-lt"/>
                        <a:ea typeface="Calibri" panose="020F0502020204030204" pitchFamily="34" charset="0"/>
                      </a:endParaRPr>
                    </a:p>
                  </a:txBody>
                  <a:tcPr marR="0" marT="0" marB="0" anchor="ctr">
                    <a:lnB w="12700" cap="flat" cmpd="sng" algn="ctr">
                      <a:solidFill>
                        <a:schemeClr val="bg1">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85668192"/>
                  </a:ext>
                </a:extLst>
              </a:tr>
              <a:tr h="480227">
                <a:tc>
                  <a:txBody>
                    <a:bodyPr/>
                    <a:lstStyle/>
                    <a:p>
                      <a:pPr algn="l" fontAlgn="ctr"/>
                      <a:r>
                        <a:rPr lang="en-US" sz="1200" b="1" i="0" u="none" strike="noStrike">
                          <a:solidFill>
                            <a:srgbClr val="000000"/>
                          </a:solidFill>
                          <a:effectLst/>
                          <a:latin typeface="Calibri"/>
                        </a:rPr>
                        <a:t>Anthem Blue Cross and Blue Shield</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a:rPr>
                        <a:t>1-844-912-1226</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sng" strike="noStrike">
                          <a:solidFill>
                            <a:srgbClr val="0563C1"/>
                          </a:solidFill>
                          <a:effectLst/>
                          <a:latin typeface="Calibri"/>
                          <a:hlinkClick r:id="rId6"/>
                        </a:rPr>
                        <a:t>OhioMedicaidProvider@anthem.com</a:t>
                      </a:r>
                      <a:endParaRPr lang="en-US" sz="1200" b="0" i="0" u="sng" strike="noStrike">
                        <a:solidFill>
                          <a:srgbClr val="0563C1"/>
                        </a:solidFill>
                        <a:effectLst/>
                        <a:latin typeface="Calibri"/>
                      </a:endParaRP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sng" strike="noStrike">
                          <a:solidFill>
                            <a:srgbClr val="0563C1"/>
                          </a:solidFill>
                          <a:effectLst/>
                          <a:latin typeface="Calibri"/>
                          <a:hlinkClick r:id="rId7"/>
                        </a:rPr>
                        <a:t>https://apps.availity.com/availity/web/public.elegant.login</a:t>
                      </a:r>
                      <a:endParaRPr lang="en-US" sz="1200" b="0" i="0" u="sng" strike="noStrike">
                        <a:solidFill>
                          <a:srgbClr val="0563C1"/>
                        </a:solidFill>
                        <a:effectLst/>
                        <a:latin typeface="Calibri"/>
                      </a:endParaRP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mn-lt"/>
                          <a:ea typeface="Calibri" panose="020F0502020204030204" pitchFamily="34" charset="0"/>
                        </a:rPr>
                        <a:t>1-800-462-3589</a:t>
                      </a:r>
                      <a:endParaRPr lang="en-US" sz="1200">
                        <a:effectLst/>
                        <a:latin typeface="+mn-lt"/>
                        <a:ea typeface="Calibri" panose="020F0502020204030204" pitchFamily="34" charset="0"/>
                      </a:endParaRPr>
                    </a:p>
                  </a:txBody>
                  <a:tcPr marR="0" marT="0" marB="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0" marR="0" lvl="0" indent="0" algn="l" defTabSz="685800">
                        <a:lnSpc>
                          <a:spcPct val="100000"/>
                        </a:lnSpc>
                        <a:spcBef>
                          <a:spcPts val="0"/>
                        </a:spcBef>
                        <a:spcAft>
                          <a:spcPts val="0"/>
                        </a:spcAft>
                        <a:buNone/>
                        <a:tabLst/>
                        <a:defRPr/>
                      </a:pPr>
                      <a:r>
                        <a:rPr lang="en-US" sz="1200" b="0" i="0" u="sng" strike="noStrike" noProof="0">
                          <a:effectLst/>
                          <a:hlinkClick r:id="rId6"/>
                        </a:rPr>
                        <a:t>OhioMedicaidProvider@anthem.com</a:t>
                      </a:r>
                      <a:endParaRPr lang="en-US" sz="1200" b="0" i="0" strike="noStrike" noProof="0">
                        <a:effectLst/>
                      </a:endParaRPr>
                    </a:p>
                  </a:txBody>
                  <a:tcPr marR="0" marT="0" marB="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787396923"/>
                  </a:ext>
                </a:extLst>
              </a:tr>
              <a:tr h="480227">
                <a:tc>
                  <a:txBody>
                    <a:bodyPr/>
                    <a:lstStyle/>
                    <a:p>
                      <a:pPr algn="l" fontAlgn="ctr"/>
                      <a:r>
                        <a:rPr lang="en-US" sz="1200" b="1" i="0" u="none" strike="noStrike">
                          <a:solidFill>
                            <a:srgbClr val="000000"/>
                          </a:solidFill>
                          <a:effectLst/>
                          <a:latin typeface="Calibri"/>
                        </a:rPr>
                        <a:t>Buckeye Health Plan</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a:rPr>
                        <a:t>1-866-296-8731</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a:rPr>
                        <a:t>N/A</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sng" strike="noStrike">
                          <a:solidFill>
                            <a:srgbClr val="0563C1"/>
                          </a:solidFill>
                          <a:effectLst/>
                          <a:latin typeface="Calibri"/>
                          <a:hlinkClick r:id="rId8"/>
                        </a:rPr>
                        <a:t>https://www.buckeyehealthplan.com/login.html</a:t>
                      </a:r>
                      <a:endParaRPr lang="en-US" sz="1200" b="0" i="0" u="sng" strike="noStrike">
                        <a:solidFill>
                          <a:srgbClr val="0563C1"/>
                        </a:solidFill>
                        <a:effectLst/>
                        <a:latin typeface="Calibri"/>
                      </a:endParaRP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mn-lt"/>
                          <a:ea typeface="Calibri" panose="020F0502020204030204" pitchFamily="34" charset="0"/>
                        </a:rPr>
                        <a:t>1-866-246-4358</a:t>
                      </a:r>
                      <a:endParaRPr lang="en-US" sz="1200">
                        <a:effectLst/>
                        <a:latin typeface="+mn-lt"/>
                        <a:ea typeface="Calibri" panose="020F0502020204030204" pitchFamily="34" charset="0"/>
                      </a:endParaRPr>
                    </a:p>
                  </a:txBody>
                  <a:tcPr marR="0" marT="0" marB="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0" marR="0">
                        <a:spcBef>
                          <a:spcPts val="0"/>
                        </a:spcBef>
                        <a:spcAft>
                          <a:spcPts val="0"/>
                        </a:spcAft>
                      </a:pPr>
                      <a:r>
                        <a:rPr lang="en-US" sz="1200" u="sng" kern="1200">
                          <a:solidFill>
                            <a:schemeClr val="dk1"/>
                          </a:solidFill>
                          <a:effectLst/>
                          <a:latin typeface="+mn-lt"/>
                          <a:ea typeface="+mn-ea"/>
                          <a:cs typeface="+mn-cs"/>
                          <a:hlinkClick r:id="rId9"/>
                        </a:rPr>
                        <a:t>OHNegotiators@CENTENE.COM</a:t>
                      </a:r>
                      <a:r>
                        <a:rPr lang="en-US" sz="1200" kern="1200">
                          <a:solidFill>
                            <a:schemeClr val="dk1"/>
                          </a:solidFill>
                          <a:effectLst/>
                          <a:latin typeface="+mn-lt"/>
                          <a:ea typeface="+mn-ea"/>
                          <a:cs typeface="+mn-cs"/>
                        </a:rPr>
                        <a:t> </a:t>
                      </a:r>
                      <a:endParaRPr lang="en-US" sz="1200">
                        <a:effectLst/>
                        <a:latin typeface="+mn-lt"/>
                        <a:ea typeface="Calibri" panose="020F0502020204030204" pitchFamily="34" charset="0"/>
                      </a:endParaRPr>
                    </a:p>
                  </a:txBody>
                  <a:tcPr marR="0" marT="0" marB="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837224271"/>
                  </a:ext>
                </a:extLst>
              </a:tr>
              <a:tr h="480227">
                <a:tc>
                  <a:txBody>
                    <a:bodyPr/>
                    <a:lstStyle/>
                    <a:p>
                      <a:pPr algn="l" fontAlgn="ctr"/>
                      <a:r>
                        <a:rPr lang="en-US" sz="1200" b="1" i="0" u="none" strike="noStrike">
                          <a:solidFill>
                            <a:srgbClr val="000000"/>
                          </a:solidFill>
                          <a:effectLst/>
                          <a:latin typeface="Calibri"/>
                        </a:rPr>
                        <a:t>CareSource Ohio, Inc.</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a:rPr>
                        <a:t>1-800-488-0134</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sng" strike="noStrike">
                          <a:solidFill>
                            <a:srgbClr val="0563C1"/>
                          </a:solidFill>
                          <a:effectLst/>
                          <a:latin typeface="Calibri"/>
                          <a:hlinkClick r:id="rId10"/>
                        </a:rPr>
                        <a:t>CustomerAdvocacyCommunication@CareSource.com</a:t>
                      </a:r>
                      <a:endParaRPr lang="en-US" sz="1200" b="0" i="0" u="sng" strike="noStrike">
                        <a:solidFill>
                          <a:srgbClr val="0563C1"/>
                        </a:solidFill>
                        <a:effectLst/>
                        <a:latin typeface="Calibri"/>
                      </a:endParaRP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sng" strike="noStrike">
                          <a:solidFill>
                            <a:srgbClr val="0563C1"/>
                          </a:solidFill>
                          <a:effectLst/>
                          <a:latin typeface="Calibri"/>
                          <a:hlinkClick r:id="rId11"/>
                        </a:rPr>
                        <a:t>https://providerportal.caresource.com/GL/SelectPlan.aspx</a:t>
                      </a:r>
                      <a:endParaRPr lang="en-US" sz="1200" b="0" i="0" u="sng" strike="noStrike">
                        <a:solidFill>
                          <a:srgbClr val="0563C1"/>
                        </a:solidFill>
                        <a:effectLst/>
                        <a:latin typeface="Calibri"/>
                      </a:endParaRP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mn-lt"/>
                          <a:ea typeface="Calibri" panose="020F0502020204030204" pitchFamily="34" charset="0"/>
                        </a:rPr>
                        <a:t>1-800-488-0134</a:t>
                      </a:r>
                      <a:endParaRPr lang="en-US" sz="1200">
                        <a:effectLst/>
                        <a:latin typeface="+mn-lt"/>
                        <a:ea typeface="Calibri" panose="020F0502020204030204" pitchFamily="34" charset="0"/>
                      </a:endParaRPr>
                    </a:p>
                  </a:txBody>
                  <a:tcPr marR="0" marT="0" marB="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0" marR="0">
                        <a:spcBef>
                          <a:spcPts val="0"/>
                        </a:spcBef>
                        <a:spcAft>
                          <a:spcPts val="0"/>
                        </a:spcAft>
                      </a:pPr>
                      <a:r>
                        <a:rPr lang="en-US" sz="1200" u="sng">
                          <a:solidFill>
                            <a:srgbClr val="700017"/>
                          </a:solidFill>
                          <a:effectLst/>
                          <a:latin typeface="+mn-lt"/>
                          <a:ea typeface="Calibri" panose="020F0502020204030204" pitchFamily="34" charset="0"/>
                          <a:hlinkClick r:id="rId12"/>
                        </a:rPr>
                        <a:t>Ohio_Provider_Contracting@caresource.com</a:t>
                      </a:r>
                      <a:r>
                        <a:rPr lang="en-US" sz="1200">
                          <a:solidFill>
                            <a:srgbClr val="000000"/>
                          </a:solidFill>
                          <a:effectLst/>
                          <a:latin typeface="+mn-lt"/>
                          <a:ea typeface="Calibri" panose="020F0502020204030204" pitchFamily="34" charset="0"/>
                        </a:rPr>
                        <a:t>  ​</a:t>
                      </a:r>
                      <a:endParaRPr lang="en-US" sz="1200">
                        <a:effectLst/>
                        <a:latin typeface="+mn-lt"/>
                        <a:ea typeface="Calibri" panose="020F0502020204030204" pitchFamily="34" charset="0"/>
                      </a:endParaRPr>
                    </a:p>
                  </a:txBody>
                  <a:tcPr marR="0" marT="0" marB="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609149291"/>
                  </a:ext>
                </a:extLst>
              </a:tr>
              <a:tr h="710473">
                <a:tc>
                  <a:txBody>
                    <a:bodyPr/>
                    <a:lstStyle/>
                    <a:p>
                      <a:pPr algn="l" fontAlgn="ctr"/>
                      <a:r>
                        <a:rPr lang="en-US" sz="1200" b="1" i="0" u="none" strike="noStrike">
                          <a:solidFill>
                            <a:srgbClr val="000000"/>
                          </a:solidFill>
                          <a:effectLst/>
                          <a:latin typeface="Calibri"/>
                        </a:rPr>
                        <a:t>Humana Healthy Horizons in Ohio</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a:rPr>
                        <a:t>1-877-856-5707</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a:rPr>
                        <a:t>N/A</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sng" strike="noStrike">
                          <a:solidFill>
                            <a:srgbClr val="0563C1"/>
                          </a:solidFill>
                          <a:effectLst/>
                          <a:latin typeface="Calibri"/>
                          <a:hlinkClick r:id="rId13"/>
                        </a:rPr>
                        <a:t>https://www.availity.com</a:t>
                      </a:r>
                      <a:endParaRPr lang="en-US" sz="1200" b="0" i="0" u="sng" strike="noStrike">
                        <a:solidFill>
                          <a:srgbClr val="0563C1"/>
                        </a:solidFill>
                        <a:effectLst/>
                        <a:latin typeface="Calibri"/>
                      </a:endParaRP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mn-lt"/>
                          <a:ea typeface="Calibri" panose="020F0502020204030204" pitchFamily="34" charset="0"/>
                        </a:rPr>
                        <a:t>1-877-856-5707</a:t>
                      </a:r>
                      <a:endParaRPr lang="en-US" sz="1200">
                        <a:effectLst/>
                        <a:latin typeface="+mn-lt"/>
                        <a:ea typeface="Calibri" panose="020F0502020204030204" pitchFamily="34" charset="0"/>
                      </a:endParaRPr>
                    </a:p>
                  </a:txBody>
                  <a:tcPr marR="0" marT="0" marB="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0" marR="0" lvl="0">
                        <a:spcBef>
                          <a:spcPts val="0"/>
                        </a:spcBef>
                        <a:spcAft>
                          <a:spcPts val="0"/>
                        </a:spcAft>
                        <a:buNone/>
                      </a:pPr>
                      <a:r>
                        <a:rPr lang="en-US" sz="1200" b="0" i="0" u="sng" strike="noStrike" noProof="0">
                          <a:effectLst/>
                          <a:hlinkClick r:id="rId14"/>
                        </a:rPr>
                        <a:t>ohionetworkspecialist@humana.com</a:t>
                      </a:r>
                      <a:endParaRPr lang="en-US" b="0" i="0" strike="noStrike" noProof="0"/>
                    </a:p>
                  </a:txBody>
                  <a:tcPr marR="0" marT="0" marB="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06467775"/>
                  </a:ext>
                </a:extLst>
              </a:tr>
              <a:tr h="480227">
                <a:tc>
                  <a:txBody>
                    <a:bodyPr/>
                    <a:lstStyle/>
                    <a:p>
                      <a:pPr algn="l" fontAlgn="ctr"/>
                      <a:r>
                        <a:rPr lang="en-US" sz="1200" b="1" i="0" u="none" strike="noStrike">
                          <a:solidFill>
                            <a:srgbClr val="000000"/>
                          </a:solidFill>
                          <a:effectLst/>
                          <a:latin typeface="Calibri"/>
                        </a:rPr>
                        <a:t>Molina Healthcare of Ohio, Inc.</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a:rPr>
                        <a:t>1-855-322-4079</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a:rPr>
                        <a:t>N/A</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sng" strike="noStrike">
                          <a:solidFill>
                            <a:srgbClr val="0563C1"/>
                          </a:solidFill>
                          <a:effectLst/>
                          <a:latin typeface="Calibri"/>
                          <a:hlinkClick r:id="rId15"/>
                        </a:rPr>
                        <a:t>https://provider.molinahealthcare.com</a:t>
                      </a:r>
                      <a:endParaRPr lang="en-US" sz="1200" b="0" i="0" u="sng" strike="noStrike">
                        <a:solidFill>
                          <a:srgbClr val="0563C1"/>
                        </a:solidFill>
                        <a:effectLst/>
                        <a:latin typeface="Calibri"/>
                      </a:endParaRP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mn-lt"/>
                          <a:ea typeface="Calibri" panose="020F0502020204030204" pitchFamily="34" charset="0"/>
                        </a:rPr>
                        <a:t>1-855-322-4079​</a:t>
                      </a:r>
                      <a:endParaRPr lang="en-US" sz="1200">
                        <a:effectLst/>
                        <a:latin typeface="+mn-lt"/>
                        <a:ea typeface="Calibri" panose="020F0502020204030204" pitchFamily="34" charset="0"/>
                      </a:endParaRPr>
                    </a:p>
                  </a:txBody>
                  <a:tcPr marR="0" marT="0" marB="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0" marR="0">
                        <a:spcBef>
                          <a:spcPts val="0"/>
                        </a:spcBef>
                        <a:spcAft>
                          <a:spcPts val="0"/>
                        </a:spcAft>
                      </a:pPr>
                      <a:r>
                        <a:rPr lang="en-US" sz="1200" u="sng">
                          <a:solidFill>
                            <a:srgbClr val="700017"/>
                          </a:solidFill>
                          <a:effectLst/>
                          <a:latin typeface="+mn-lt"/>
                          <a:ea typeface="Calibri" panose="020F0502020204030204" pitchFamily="34" charset="0"/>
                          <a:hlinkClick r:id="rId16"/>
                        </a:rPr>
                        <a:t>OHContractRequests@MolinaHealthCare.com</a:t>
                      </a:r>
                      <a:r>
                        <a:rPr lang="en-US" sz="1200">
                          <a:solidFill>
                            <a:srgbClr val="000000"/>
                          </a:solidFill>
                          <a:effectLst/>
                          <a:latin typeface="+mn-lt"/>
                          <a:ea typeface="Calibri" panose="020F0502020204030204" pitchFamily="34" charset="0"/>
                        </a:rPr>
                        <a:t>  ​</a:t>
                      </a:r>
                      <a:endParaRPr lang="en-US" sz="1200">
                        <a:effectLst/>
                        <a:latin typeface="+mn-lt"/>
                        <a:ea typeface="Calibri" panose="020F0502020204030204" pitchFamily="34" charset="0"/>
                      </a:endParaRPr>
                    </a:p>
                  </a:txBody>
                  <a:tcPr marR="0" marT="0" marB="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492056750"/>
                  </a:ext>
                </a:extLst>
              </a:tr>
              <a:tr h="480227">
                <a:tc>
                  <a:txBody>
                    <a:bodyPr/>
                    <a:lstStyle/>
                    <a:p>
                      <a:pPr algn="l" fontAlgn="ctr"/>
                      <a:r>
                        <a:rPr lang="en-US" sz="1200" b="1" i="0" u="none" strike="noStrike">
                          <a:solidFill>
                            <a:srgbClr val="000000"/>
                          </a:solidFill>
                          <a:effectLst/>
                          <a:latin typeface="Calibri"/>
                        </a:rPr>
                        <a:t>UnitedHealthcare Community Plan of Ohio, Inc.</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a:rPr>
                        <a:t>1-800-600-9007</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sng" strike="noStrike">
                          <a:solidFill>
                            <a:srgbClr val="0563C1"/>
                          </a:solidFill>
                          <a:effectLst/>
                          <a:latin typeface="Calibri"/>
                          <a:hlinkClick r:id="rId17"/>
                        </a:rPr>
                        <a:t>ODMEDI_HELPDESK@uhc.com</a:t>
                      </a:r>
                      <a:endParaRPr lang="en-US" sz="1200" b="0" i="0" u="sng" strike="noStrike">
                        <a:solidFill>
                          <a:srgbClr val="0563C1"/>
                        </a:solidFill>
                        <a:effectLst/>
                        <a:latin typeface="Calibri"/>
                      </a:endParaRP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sng" strike="noStrike">
                          <a:solidFill>
                            <a:srgbClr val="0563C1"/>
                          </a:solidFill>
                          <a:effectLst/>
                          <a:latin typeface="Calibri"/>
                          <a:hlinkClick r:id="rId18"/>
                        </a:rPr>
                        <a:t>https://www.uhcprovider.com</a:t>
                      </a:r>
                      <a:endParaRPr lang="en-US" sz="1200" b="0" i="0" u="sng" strike="noStrike">
                        <a:solidFill>
                          <a:srgbClr val="0563C1"/>
                        </a:solidFill>
                        <a:effectLst/>
                        <a:latin typeface="Calibri"/>
                      </a:endParaRP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0" marR="0" indent="0">
                        <a:spcBef>
                          <a:spcPts val="0"/>
                        </a:spcBef>
                        <a:spcAft>
                          <a:spcPts val="0"/>
                        </a:spcAft>
                      </a:pPr>
                      <a:r>
                        <a:rPr lang="en-US" sz="1200">
                          <a:solidFill>
                            <a:srgbClr val="000000"/>
                          </a:solidFill>
                          <a:effectLst/>
                          <a:latin typeface="+mn-lt"/>
                          <a:ea typeface="Calibri" panose="020F0502020204030204" pitchFamily="34" charset="0"/>
                        </a:rPr>
                        <a:t>1-​800-600-9007​</a:t>
                      </a:r>
                      <a:endParaRPr lang="en-US" sz="1200">
                        <a:effectLst/>
                        <a:latin typeface="+mn-lt"/>
                        <a:ea typeface="Calibri" panose="020F0502020204030204" pitchFamily="34" charset="0"/>
                      </a:endParaRPr>
                    </a:p>
                  </a:txBody>
                  <a:tcPr marR="0" marT="0" marB="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0" marR="0" lvl="0">
                        <a:spcBef>
                          <a:spcPts val="0"/>
                        </a:spcBef>
                        <a:spcAft>
                          <a:spcPts val="0"/>
                        </a:spcAft>
                        <a:buNone/>
                      </a:pPr>
                      <a:r>
                        <a:rPr lang="en-US" sz="1200" u="sng" kern="1200" noProof="0">
                          <a:solidFill>
                            <a:srgbClr val="700017"/>
                          </a:solidFill>
                          <a:effectLst/>
                          <a:latin typeface="+mn-lt"/>
                          <a:cs typeface="+mn-cs"/>
                          <a:hlinkClick r:id="rId19"/>
                        </a:rPr>
                        <a:t>Governmentaffairsohio@uhc.com</a:t>
                      </a:r>
                      <a:endParaRPr lang="en-US" sz="1200" u="sng" kern="1200">
                        <a:solidFill>
                          <a:srgbClr val="700017"/>
                        </a:solidFill>
                        <a:effectLst/>
                        <a:latin typeface="+mn-lt"/>
                        <a:cs typeface="+mn-cs"/>
                      </a:endParaRPr>
                    </a:p>
                  </a:txBody>
                  <a:tcPr marR="0" marT="0" marB="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810427266"/>
                  </a:ext>
                </a:extLst>
              </a:tr>
              <a:tr h="480227">
                <a:tc>
                  <a:txBody>
                    <a:bodyPr/>
                    <a:lstStyle/>
                    <a:p>
                      <a:pPr algn="l" fontAlgn="ctr"/>
                      <a:r>
                        <a:rPr lang="en-US" sz="1200" b="1" i="0" u="none" strike="noStrike">
                          <a:solidFill>
                            <a:srgbClr val="000000"/>
                          </a:solidFill>
                          <a:effectLst/>
                          <a:latin typeface="Calibri"/>
                        </a:rPr>
                        <a:t>Aetna Better Health of Ohio</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a:rPr>
                        <a:t>1-833-711-0773</a:t>
                      </a: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sng" strike="noStrike">
                          <a:solidFill>
                            <a:srgbClr val="0563C1"/>
                          </a:solidFill>
                          <a:effectLst/>
                          <a:latin typeface="Calibri"/>
                          <a:hlinkClick r:id="rId20"/>
                        </a:rPr>
                        <a:t>OHRISE-Network@aetna.com</a:t>
                      </a:r>
                      <a:endParaRPr lang="en-US" sz="1200" b="0" i="0" u="sng" strike="noStrike">
                        <a:solidFill>
                          <a:srgbClr val="0563C1"/>
                        </a:solidFill>
                        <a:effectLst/>
                        <a:latin typeface="Calibri"/>
                      </a:endParaRP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l" fontAlgn="ctr"/>
                      <a:r>
                        <a:rPr lang="en-US" sz="1200" b="0" i="0" u="sng" strike="noStrike">
                          <a:solidFill>
                            <a:srgbClr val="0563C1"/>
                          </a:solidFill>
                          <a:effectLst/>
                          <a:latin typeface="Calibri"/>
                          <a:hlinkClick r:id="rId7"/>
                        </a:rPr>
                        <a:t>https://apps.availity.com/availity/web/public.elegant.login</a:t>
                      </a:r>
                      <a:endParaRPr lang="en-US" sz="1200" b="0" i="0" u="sng" strike="noStrike">
                        <a:solidFill>
                          <a:srgbClr val="0563C1"/>
                        </a:solidFill>
                        <a:effectLst/>
                        <a:latin typeface="Calibri"/>
                      </a:endParaRPr>
                    </a:p>
                  </a:txBody>
                  <a:tcPr marL="6350" marR="6350" marT="635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marL="0" indent="0" rtl="0"/>
                      <a:r>
                        <a:rPr lang="en-US" sz="1200">
                          <a:effectLst/>
                          <a:latin typeface="+mn-lt"/>
                        </a:rPr>
                        <a:t>1-855-364-0974</a:t>
                      </a:r>
                    </a:p>
                  </a:txBody>
                  <a:tcPr marR="0" marT="0" marB="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rtl="0"/>
                      <a:r>
                        <a:rPr lang="en-US" sz="1200" b="0" u="sng">
                          <a:solidFill>
                            <a:srgbClr val="700017"/>
                          </a:solidFill>
                          <a:effectLst/>
                          <a:latin typeface="+mn-lt"/>
                          <a:hlinkClick r:id="rId20"/>
                        </a:rPr>
                        <a:t>OHRISE-Network@aetna.com</a:t>
                      </a:r>
                      <a:endParaRPr lang="en-US" sz="1200">
                        <a:effectLst/>
                        <a:latin typeface="+mn-lt"/>
                      </a:endParaRPr>
                    </a:p>
                  </a:txBody>
                  <a:tcPr marR="0" marT="0" marB="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988107148"/>
                  </a:ext>
                </a:extLst>
              </a:tr>
            </a:tbl>
          </a:graphicData>
        </a:graphic>
      </p:graphicFrame>
    </p:spTree>
    <p:extLst>
      <p:ext uri="{BB962C8B-B14F-4D97-AF65-F5344CB8AC3E}">
        <p14:creationId xmlns:p14="http://schemas.microsoft.com/office/powerpoint/2010/main" val="1856468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24929-DE7B-9E93-EBDA-C94DF129752B}"/>
              </a:ext>
            </a:extLst>
          </p:cNvPr>
          <p:cNvSpPr/>
          <p:nvPr/>
        </p:nvSpPr>
        <p:spPr>
          <a:xfrm>
            <a:off x="0" y="2419867"/>
            <a:ext cx="12192000" cy="1555735"/>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400" y="2854834"/>
            <a:ext cx="11785600" cy="685800"/>
          </a:xfrm>
        </p:spPr>
        <p:txBody>
          <a:bodyPr/>
          <a:lstStyle/>
          <a:p>
            <a:r>
              <a:rPr lang="en-US" dirty="0">
                <a:solidFill>
                  <a:schemeClr val="bg1">
                    <a:lumMod val="95000"/>
                  </a:schemeClr>
                </a:solidFill>
              </a:rPr>
              <a:t>BUDGET AND OTHER BH RELATED POLICY</a:t>
            </a:r>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1816927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1F9762-9282-38E1-975C-00D8DD1D6EE4}"/>
              </a:ext>
            </a:extLst>
          </p:cNvPr>
          <p:cNvSpPr>
            <a:spLocks noGrp="1"/>
          </p:cNvSpPr>
          <p:nvPr>
            <p:ph type="sldNum" sz="quarter" idx="12"/>
          </p:nvPr>
        </p:nvSpPr>
        <p:spPr>
          <a:xfrm>
            <a:off x="9042400" y="6356355"/>
            <a:ext cx="2988232" cy="365125"/>
          </a:xfrm>
        </p:spPr>
        <p:txBody>
          <a:bodyPr/>
          <a:lstStyle/>
          <a:p>
            <a:fld id="{2E0F7AD5-E45F-4736-83CE-D8C26C993A39}" type="slidenum">
              <a:rPr lang="en-US" smtClean="0">
                <a:solidFill>
                  <a:prstClr val="black">
                    <a:tint val="75000"/>
                  </a:prstClr>
                </a:solidFill>
              </a:rPr>
              <a:pPr/>
              <a:t>47</a:t>
            </a:fld>
            <a:endParaRPr lang="en-US">
              <a:solidFill>
                <a:prstClr val="black">
                  <a:tint val="75000"/>
                </a:prstClr>
              </a:solidFill>
            </a:endParaRPr>
          </a:p>
        </p:txBody>
      </p:sp>
      <p:sp>
        <p:nvSpPr>
          <p:cNvPr id="8" name="Title 1">
            <a:extLst>
              <a:ext uri="{FF2B5EF4-FFF2-40B4-BE49-F238E27FC236}">
                <a16:creationId xmlns:a16="http://schemas.microsoft.com/office/drawing/2014/main" id="{2A7F0EE5-7466-A1E5-A428-3032B53AEA1C}"/>
              </a:ext>
            </a:extLst>
          </p:cNvPr>
          <p:cNvSpPr txBox="1">
            <a:spLocks/>
          </p:cNvSpPr>
          <p:nvPr/>
        </p:nvSpPr>
        <p:spPr>
          <a:xfrm>
            <a:off x="245032" y="510992"/>
            <a:ext cx="11785600" cy="685800"/>
          </a:xfrm>
          <a:prstGeom prst="rect">
            <a:avLst/>
          </a:prstGeom>
        </p:spPr>
        <p:txBody>
          <a:bodyPr/>
          <a:lstStyle>
            <a:lvl1pPr algn="l" defTabSz="685800" rtl="0" eaLnBrk="1" latinLnBrk="0" hangingPunct="1">
              <a:spcBef>
                <a:spcPct val="0"/>
              </a:spcBef>
              <a:buNone/>
              <a:defRPr sz="3000" b="1" kern="1200">
                <a:solidFill>
                  <a:srgbClr val="435363"/>
                </a:solidFill>
                <a:latin typeface="+mn-lt"/>
                <a:ea typeface="+mj-ea"/>
                <a:cs typeface="+mj-cs"/>
              </a:defRPr>
            </a:lvl1pPr>
          </a:lstStyle>
          <a:p>
            <a:pPr algn="ctr"/>
            <a:r>
              <a:rPr lang="en-US" dirty="0"/>
              <a:t>Other ODM BH Policy</a:t>
            </a:r>
          </a:p>
        </p:txBody>
      </p:sp>
      <p:sp>
        <p:nvSpPr>
          <p:cNvPr id="49" name="TextBox 48">
            <a:extLst>
              <a:ext uri="{FF2B5EF4-FFF2-40B4-BE49-F238E27FC236}">
                <a16:creationId xmlns:a16="http://schemas.microsoft.com/office/drawing/2014/main" id="{1390386D-B6E7-68EC-4B67-5D215A309FD6}"/>
              </a:ext>
            </a:extLst>
          </p:cNvPr>
          <p:cNvSpPr txBox="1"/>
          <p:nvPr/>
        </p:nvSpPr>
        <p:spPr>
          <a:xfrm>
            <a:off x="1465098" y="1716697"/>
            <a:ext cx="10565534" cy="400110"/>
          </a:xfrm>
          <a:prstGeom prst="rect">
            <a:avLst/>
          </a:prstGeom>
          <a:noFill/>
        </p:spPr>
        <p:txBody>
          <a:bodyPr wrap="square">
            <a:spAutoFit/>
          </a:bodyPr>
          <a:lstStyle/>
          <a:p>
            <a:r>
              <a:rPr lang="en-US" sz="2000" dirty="0">
                <a:solidFill>
                  <a:schemeClr val="tx1">
                    <a:lumMod val="65000"/>
                    <a:lumOff val="35000"/>
                  </a:schemeClr>
                </a:solidFill>
                <a:cs typeface="Calibri"/>
              </a:rPr>
              <a:t>MyCare</a:t>
            </a:r>
          </a:p>
        </p:txBody>
      </p:sp>
      <p:sp>
        <p:nvSpPr>
          <p:cNvPr id="51" name="TextBox 50">
            <a:extLst>
              <a:ext uri="{FF2B5EF4-FFF2-40B4-BE49-F238E27FC236}">
                <a16:creationId xmlns:a16="http://schemas.microsoft.com/office/drawing/2014/main" id="{A0B068D9-5FB0-7496-CA73-1E64EAE88553}"/>
              </a:ext>
            </a:extLst>
          </p:cNvPr>
          <p:cNvSpPr txBox="1"/>
          <p:nvPr/>
        </p:nvSpPr>
        <p:spPr>
          <a:xfrm>
            <a:off x="1423266" y="2327999"/>
            <a:ext cx="10565534" cy="400110"/>
          </a:xfrm>
          <a:prstGeom prst="rect">
            <a:avLst/>
          </a:prstGeom>
          <a:noFill/>
        </p:spPr>
        <p:txBody>
          <a:bodyPr wrap="square">
            <a:spAutoFit/>
          </a:bodyPr>
          <a:lstStyle/>
          <a:p>
            <a:r>
              <a:rPr lang="en-US" sz="2000" dirty="0">
                <a:solidFill>
                  <a:schemeClr val="tx1">
                    <a:lumMod val="65000"/>
                    <a:lumOff val="35000"/>
                  </a:schemeClr>
                </a:solidFill>
                <a:cs typeface="Calibri"/>
              </a:rPr>
              <a:t>MRSS &amp; crisis continuum</a:t>
            </a:r>
            <a:endParaRPr lang="en-US" dirty="0">
              <a:solidFill>
                <a:schemeClr val="tx1">
                  <a:lumMod val="65000"/>
                  <a:lumOff val="35000"/>
                </a:schemeClr>
              </a:solidFill>
              <a:cs typeface="Calibri"/>
            </a:endParaRPr>
          </a:p>
        </p:txBody>
      </p:sp>
      <p:sp>
        <p:nvSpPr>
          <p:cNvPr id="53" name="TextBox 52">
            <a:extLst>
              <a:ext uri="{FF2B5EF4-FFF2-40B4-BE49-F238E27FC236}">
                <a16:creationId xmlns:a16="http://schemas.microsoft.com/office/drawing/2014/main" id="{15E1A860-53D3-FB19-B74B-04FD99D643EA}"/>
              </a:ext>
            </a:extLst>
          </p:cNvPr>
          <p:cNvSpPr txBox="1"/>
          <p:nvPr/>
        </p:nvSpPr>
        <p:spPr>
          <a:xfrm>
            <a:off x="1465098" y="3031972"/>
            <a:ext cx="10565534" cy="400110"/>
          </a:xfrm>
          <a:prstGeom prst="rect">
            <a:avLst/>
          </a:prstGeom>
          <a:noFill/>
        </p:spPr>
        <p:txBody>
          <a:bodyPr wrap="square">
            <a:spAutoFit/>
          </a:bodyPr>
          <a:lstStyle/>
          <a:p>
            <a:r>
              <a:rPr lang="en-US" sz="2000" dirty="0">
                <a:solidFill>
                  <a:schemeClr val="tx1">
                    <a:lumMod val="65000"/>
                    <a:lumOff val="35000"/>
                  </a:schemeClr>
                </a:solidFill>
              </a:rPr>
              <a:t>SUD waiver and residential/treatment continuum</a:t>
            </a:r>
          </a:p>
        </p:txBody>
      </p:sp>
      <p:sp>
        <p:nvSpPr>
          <p:cNvPr id="55" name="TextBox 54">
            <a:extLst>
              <a:ext uri="{FF2B5EF4-FFF2-40B4-BE49-F238E27FC236}">
                <a16:creationId xmlns:a16="http://schemas.microsoft.com/office/drawing/2014/main" id="{F1F89D8A-E0BF-D729-CB41-B03D93A3A264}"/>
              </a:ext>
            </a:extLst>
          </p:cNvPr>
          <p:cNvSpPr txBox="1"/>
          <p:nvPr/>
        </p:nvSpPr>
        <p:spPr>
          <a:xfrm>
            <a:off x="1610389" y="3698774"/>
            <a:ext cx="10565534" cy="400110"/>
          </a:xfrm>
          <a:prstGeom prst="rect">
            <a:avLst/>
          </a:prstGeom>
          <a:noFill/>
        </p:spPr>
        <p:txBody>
          <a:bodyPr wrap="square">
            <a:spAutoFit/>
          </a:bodyPr>
          <a:lstStyle/>
          <a:p>
            <a:r>
              <a:rPr lang="en-US" sz="2000" dirty="0">
                <a:solidFill>
                  <a:schemeClr val="tx1">
                    <a:lumMod val="65000"/>
                    <a:lumOff val="35000"/>
                  </a:schemeClr>
                </a:solidFill>
                <a:cs typeface="Calibri"/>
              </a:rPr>
              <a:t>TT-TC and developing policy re: those incarcerated</a:t>
            </a:r>
            <a:endParaRPr lang="en-US" sz="2000" dirty="0">
              <a:solidFill>
                <a:schemeClr val="tx1">
                  <a:lumMod val="65000"/>
                  <a:lumOff val="35000"/>
                </a:schemeClr>
              </a:solidFill>
            </a:endParaRPr>
          </a:p>
        </p:txBody>
      </p:sp>
      <p:grpSp>
        <p:nvGrpSpPr>
          <p:cNvPr id="71" name="Group 70">
            <a:extLst>
              <a:ext uri="{FF2B5EF4-FFF2-40B4-BE49-F238E27FC236}">
                <a16:creationId xmlns:a16="http://schemas.microsoft.com/office/drawing/2014/main" id="{A1517182-8E40-1381-0963-409E6402670A}"/>
              </a:ext>
            </a:extLst>
          </p:cNvPr>
          <p:cNvGrpSpPr/>
          <p:nvPr/>
        </p:nvGrpSpPr>
        <p:grpSpPr>
          <a:xfrm>
            <a:off x="868999" y="1613917"/>
            <a:ext cx="441383" cy="457200"/>
            <a:chOff x="860037" y="1641481"/>
            <a:chExt cx="441383" cy="457200"/>
          </a:xfrm>
        </p:grpSpPr>
        <p:grpSp>
          <p:nvGrpSpPr>
            <p:cNvPr id="72" name="object 5">
              <a:extLst>
                <a:ext uri="{FF2B5EF4-FFF2-40B4-BE49-F238E27FC236}">
                  <a16:creationId xmlns:a16="http://schemas.microsoft.com/office/drawing/2014/main" id="{6CC7B71D-57BA-AE71-6003-E13D9ABB254B}"/>
                </a:ext>
              </a:extLst>
            </p:cNvPr>
            <p:cNvGrpSpPr/>
            <p:nvPr/>
          </p:nvGrpSpPr>
          <p:grpSpPr>
            <a:xfrm>
              <a:off x="860037" y="1925900"/>
              <a:ext cx="441383" cy="172781"/>
              <a:chOff x="4821935" y="2496311"/>
              <a:chExt cx="544195" cy="212090"/>
            </a:xfrm>
          </p:grpSpPr>
          <p:pic>
            <p:nvPicPr>
              <p:cNvPr id="74" name="object 6">
                <a:extLst>
                  <a:ext uri="{FF2B5EF4-FFF2-40B4-BE49-F238E27FC236}">
                    <a16:creationId xmlns:a16="http://schemas.microsoft.com/office/drawing/2014/main" id="{D79F5641-7D43-9E52-4A5B-E17DAD79CC61}"/>
                  </a:ext>
                </a:extLst>
              </p:cNvPr>
              <p:cNvPicPr/>
              <p:nvPr/>
            </p:nvPicPr>
            <p:blipFill>
              <a:blip r:embed="rId2" cstate="print"/>
              <a:stretch>
                <a:fillRect/>
              </a:stretch>
            </p:blipFill>
            <p:spPr>
              <a:xfrm>
                <a:off x="4821935" y="2496311"/>
                <a:ext cx="544067" cy="211835"/>
              </a:xfrm>
              <a:prstGeom prst="rect">
                <a:avLst/>
              </a:prstGeom>
            </p:spPr>
          </p:pic>
          <p:sp>
            <p:nvSpPr>
              <p:cNvPr id="75" name="object 7">
                <a:extLst>
                  <a:ext uri="{FF2B5EF4-FFF2-40B4-BE49-F238E27FC236}">
                    <a16:creationId xmlns:a16="http://schemas.microsoft.com/office/drawing/2014/main" id="{5B1826C0-E11F-EB5C-3C19-135F29832847}"/>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73" name="object 8">
              <a:extLst>
                <a:ext uri="{FF2B5EF4-FFF2-40B4-BE49-F238E27FC236}">
                  <a16:creationId xmlns:a16="http://schemas.microsoft.com/office/drawing/2014/main" id="{C5EBDC70-DFB1-FBCB-4877-AF8239529996}"/>
                </a:ext>
              </a:extLst>
            </p:cNvPr>
            <p:cNvPicPr/>
            <p:nvPr/>
          </p:nvPicPr>
          <p:blipFill>
            <a:blip r:embed="rId3" cstate="print"/>
            <a:stretch>
              <a:fillRect/>
            </a:stretch>
          </p:blipFill>
          <p:spPr>
            <a:xfrm>
              <a:off x="929257" y="1641481"/>
              <a:ext cx="372059" cy="372463"/>
            </a:xfrm>
            <a:prstGeom prst="rect">
              <a:avLst/>
            </a:prstGeom>
          </p:spPr>
        </p:pic>
      </p:grpSp>
      <p:grpSp>
        <p:nvGrpSpPr>
          <p:cNvPr id="76" name="Group 75">
            <a:extLst>
              <a:ext uri="{FF2B5EF4-FFF2-40B4-BE49-F238E27FC236}">
                <a16:creationId xmlns:a16="http://schemas.microsoft.com/office/drawing/2014/main" id="{55994963-4A8E-8145-FA14-1B6F6D1D27D0}"/>
              </a:ext>
            </a:extLst>
          </p:cNvPr>
          <p:cNvGrpSpPr/>
          <p:nvPr/>
        </p:nvGrpSpPr>
        <p:grpSpPr>
          <a:xfrm>
            <a:off x="868999" y="2271117"/>
            <a:ext cx="441383" cy="457200"/>
            <a:chOff x="860037" y="1641481"/>
            <a:chExt cx="441383" cy="457200"/>
          </a:xfrm>
        </p:grpSpPr>
        <p:grpSp>
          <p:nvGrpSpPr>
            <p:cNvPr id="77" name="object 5">
              <a:extLst>
                <a:ext uri="{FF2B5EF4-FFF2-40B4-BE49-F238E27FC236}">
                  <a16:creationId xmlns:a16="http://schemas.microsoft.com/office/drawing/2014/main" id="{5C0F4206-9D46-A3FC-F271-14C9ECDE73B7}"/>
                </a:ext>
              </a:extLst>
            </p:cNvPr>
            <p:cNvGrpSpPr/>
            <p:nvPr/>
          </p:nvGrpSpPr>
          <p:grpSpPr>
            <a:xfrm>
              <a:off x="860037" y="1925900"/>
              <a:ext cx="441383" cy="172781"/>
              <a:chOff x="4821935" y="2496311"/>
              <a:chExt cx="544195" cy="212090"/>
            </a:xfrm>
          </p:grpSpPr>
          <p:pic>
            <p:nvPicPr>
              <p:cNvPr id="79" name="object 6">
                <a:extLst>
                  <a:ext uri="{FF2B5EF4-FFF2-40B4-BE49-F238E27FC236}">
                    <a16:creationId xmlns:a16="http://schemas.microsoft.com/office/drawing/2014/main" id="{DC23CDF6-F3CC-19D4-5084-0CA4596AA78D}"/>
                  </a:ext>
                </a:extLst>
              </p:cNvPr>
              <p:cNvPicPr/>
              <p:nvPr/>
            </p:nvPicPr>
            <p:blipFill>
              <a:blip r:embed="rId2" cstate="print"/>
              <a:stretch>
                <a:fillRect/>
              </a:stretch>
            </p:blipFill>
            <p:spPr>
              <a:xfrm>
                <a:off x="4821935" y="2496311"/>
                <a:ext cx="544067" cy="211835"/>
              </a:xfrm>
              <a:prstGeom prst="rect">
                <a:avLst/>
              </a:prstGeom>
            </p:spPr>
          </p:pic>
          <p:sp>
            <p:nvSpPr>
              <p:cNvPr id="80" name="object 7">
                <a:extLst>
                  <a:ext uri="{FF2B5EF4-FFF2-40B4-BE49-F238E27FC236}">
                    <a16:creationId xmlns:a16="http://schemas.microsoft.com/office/drawing/2014/main" id="{B30ADBE2-07D0-52D4-E524-770C09C1F452}"/>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78" name="object 8">
              <a:extLst>
                <a:ext uri="{FF2B5EF4-FFF2-40B4-BE49-F238E27FC236}">
                  <a16:creationId xmlns:a16="http://schemas.microsoft.com/office/drawing/2014/main" id="{119D7B92-2EB8-0667-8418-E2E1D16BF86F}"/>
                </a:ext>
              </a:extLst>
            </p:cNvPr>
            <p:cNvPicPr/>
            <p:nvPr/>
          </p:nvPicPr>
          <p:blipFill>
            <a:blip r:embed="rId3" cstate="print"/>
            <a:stretch>
              <a:fillRect/>
            </a:stretch>
          </p:blipFill>
          <p:spPr>
            <a:xfrm>
              <a:off x="929257" y="1641481"/>
              <a:ext cx="372059" cy="372463"/>
            </a:xfrm>
            <a:prstGeom prst="rect">
              <a:avLst/>
            </a:prstGeom>
          </p:spPr>
        </p:pic>
      </p:grpSp>
      <p:grpSp>
        <p:nvGrpSpPr>
          <p:cNvPr id="81" name="Group 80">
            <a:extLst>
              <a:ext uri="{FF2B5EF4-FFF2-40B4-BE49-F238E27FC236}">
                <a16:creationId xmlns:a16="http://schemas.microsoft.com/office/drawing/2014/main" id="{84CD2C30-2820-D57D-F981-103EE008E6AF}"/>
              </a:ext>
            </a:extLst>
          </p:cNvPr>
          <p:cNvGrpSpPr/>
          <p:nvPr/>
        </p:nvGrpSpPr>
        <p:grpSpPr>
          <a:xfrm>
            <a:off x="868999" y="2922072"/>
            <a:ext cx="441383" cy="457200"/>
            <a:chOff x="860037" y="1641481"/>
            <a:chExt cx="441383" cy="457200"/>
          </a:xfrm>
        </p:grpSpPr>
        <p:grpSp>
          <p:nvGrpSpPr>
            <p:cNvPr id="82" name="object 5">
              <a:extLst>
                <a:ext uri="{FF2B5EF4-FFF2-40B4-BE49-F238E27FC236}">
                  <a16:creationId xmlns:a16="http://schemas.microsoft.com/office/drawing/2014/main" id="{55C8929C-A865-CA35-92F3-4E532B729FF0}"/>
                </a:ext>
              </a:extLst>
            </p:cNvPr>
            <p:cNvGrpSpPr/>
            <p:nvPr/>
          </p:nvGrpSpPr>
          <p:grpSpPr>
            <a:xfrm>
              <a:off x="860037" y="1925900"/>
              <a:ext cx="441383" cy="172781"/>
              <a:chOff x="4821935" y="2496311"/>
              <a:chExt cx="544195" cy="212090"/>
            </a:xfrm>
          </p:grpSpPr>
          <p:pic>
            <p:nvPicPr>
              <p:cNvPr id="84" name="object 6">
                <a:extLst>
                  <a:ext uri="{FF2B5EF4-FFF2-40B4-BE49-F238E27FC236}">
                    <a16:creationId xmlns:a16="http://schemas.microsoft.com/office/drawing/2014/main" id="{33CC1048-008E-C551-9454-54784C8289C8}"/>
                  </a:ext>
                </a:extLst>
              </p:cNvPr>
              <p:cNvPicPr/>
              <p:nvPr/>
            </p:nvPicPr>
            <p:blipFill>
              <a:blip r:embed="rId2" cstate="print"/>
              <a:stretch>
                <a:fillRect/>
              </a:stretch>
            </p:blipFill>
            <p:spPr>
              <a:xfrm>
                <a:off x="4821935" y="2496311"/>
                <a:ext cx="544067" cy="211835"/>
              </a:xfrm>
              <a:prstGeom prst="rect">
                <a:avLst/>
              </a:prstGeom>
            </p:spPr>
          </p:pic>
          <p:sp>
            <p:nvSpPr>
              <p:cNvPr id="85" name="object 7">
                <a:extLst>
                  <a:ext uri="{FF2B5EF4-FFF2-40B4-BE49-F238E27FC236}">
                    <a16:creationId xmlns:a16="http://schemas.microsoft.com/office/drawing/2014/main" id="{50A1A177-F450-7B7D-BAFA-664931EE8C57}"/>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83" name="object 8">
              <a:extLst>
                <a:ext uri="{FF2B5EF4-FFF2-40B4-BE49-F238E27FC236}">
                  <a16:creationId xmlns:a16="http://schemas.microsoft.com/office/drawing/2014/main" id="{8CE3378E-780F-00E0-CBEA-092077FDD1AF}"/>
                </a:ext>
              </a:extLst>
            </p:cNvPr>
            <p:cNvPicPr/>
            <p:nvPr/>
          </p:nvPicPr>
          <p:blipFill>
            <a:blip r:embed="rId3" cstate="print"/>
            <a:stretch>
              <a:fillRect/>
            </a:stretch>
          </p:blipFill>
          <p:spPr>
            <a:xfrm>
              <a:off x="929257" y="1641481"/>
              <a:ext cx="372059" cy="372463"/>
            </a:xfrm>
            <a:prstGeom prst="rect">
              <a:avLst/>
            </a:prstGeom>
          </p:spPr>
        </p:pic>
      </p:grpSp>
      <p:grpSp>
        <p:nvGrpSpPr>
          <p:cNvPr id="86" name="Group 85">
            <a:extLst>
              <a:ext uri="{FF2B5EF4-FFF2-40B4-BE49-F238E27FC236}">
                <a16:creationId xmlns:a16="http://schemas.microsoft.com/office/drawing/2014/main" id="{0013FB5B-9CE7-C5D1-43C2-BEFC946B7808}"/>
              </a:ext>
            </a:extLst>
          </p:cNvPr>
          <p:cNvGrpSpPr/>
          <p:nvPr/>
        </p:nvGrpSpPr>
        <p:grpSpPr>
          <a:xfrm>
            <a:off x="868999" y="3632333"/>
            <a:ext cx="441383" cy="457200"/>
            <a:chOff x="860037" y="1641481"/>
            <a:chExt cx="441383" cy="457200"/>
          </a:xfrm>
        </p:grpSpPr>
        <p:grpSp>
          <p:nvGrpSpPr>
            <p:cNvPr id="87" name="object 5">
              <a:extLst>
                <a:ext uri="{FF2B5EF4-FFF2-40B4-BE49-F238E27FC236}">
                  <a16:creationId xmlns:a16="http://schemas.microsoft.com/office/drawing/2014/main" id="{F6DB8B71-CC4E-8F88-F69F-F4269909FE03}"/>
                </a:ext>
              </a:extLst>
            </p:cNvPr>
            <p:cNvGrpSpPr/>
            <p:nvPr/>
          </p:nvGrpSpPr>
          <p:grpSpPr>
            <a:xfrm>
              <a:off x="860037" y="1925900"/>
              <a:ext cx="441383" cy="172781"/>
              <a:chOff x="4821935" y="2496311"/>
              <a:chExt cx="544195" cy="212090"/>
            </a:xfrm>
          </p:grpSpPr>
          <p:pic>
            <p:nvPicPr>
              <p:cNvPr id="89" name="object 6">
                <a:extLst>
                  <a:ext uri="{FF2B5EF4-FFF2-40B4-BE49-F238E27FC236}">
                    <a16:creationId xmlns:a16="http://schemas.microsoft.com/office/drawing/2014/main" id="{21B70291-A6A3-13FE-C552-6035AE12CC42}"/>
                  </a:ext>
                </a:extLst>
              </p:cNvPr>
              <p:cNvPicPr/>
              <p:nvPr/>
            </p:nvPicPr>
            <p:blipFill>
              <a:blip r:embed="rId2" cstate="print"/>
              <a:stretch>
                <a:fillRect/>
              </a:stretch>
            </p:blipFill>
            <p:spPr>
              <a:xfrm>
                <a:off x="4821935" y="2496311"/>
                <a:ext cx="544067" cy="211835"/>
              </a:xfrm>
              <a:prstGeom prst="rect">
                <a:avLst/>
              </a:prstGeom>
            </p:spPr>
          </p:pic>
          <p:sp>
            <p:nvSpPr>
              <p:cNvPr id="90" name="object 7">
                <a:extLst>
                  <a:ext uri="{FF2B5EF4-FFF2-40B4-BE49-F238E27FC236}">
                    <a16:creationId xmlns:a16="http://schemas.microsoft.com/office/drawing/2014/main" id="{EDA747AD-CCE6-A400-65D9-EF8D73DC04B3}"/>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88" name="object 8">
              <a:extLst>
                <a:ext uri="{FF2B5EF4-FFF2-40B4-BE49-F238E27FC236}">
                  <a16:creationId xmlns:a16="http://schemas.microsoft.com/office/drawing/2014/main" id="{6E2928E6-428D-E2C5-4713-B2C30DD7214C}"/>
                </a:ext>
              </a:extLst>
            </p:cNvPr>
            <p:cNvPicPr/>
            <p:nvPr/>
          </p:nvPicPr>
          <p:blipFill>
            <a:blip r:embed="rId3" cstate="print"/>
            <a:stretch>
              <a:fillRect/>
            </a:stretch>
          </p:blipFill>
          <p:spPr>
            <a:xfrm>
              <a:off x="929257" y="1641481"/>
              <a:ext cx="372059" cy="372463"/>
            </a:xfrm>
            <a:prstGeom prst="rect">
              <a:avLst/>
            </a:prstGeom>
          </p:spPr>
        </p:pic>
      </p:grpSp>
      <p:pic>
        <p:nvPicPr>
          <p:cNvPr id="2" name="Picture 1" descr="A logo of a state&#10;&#10;Description automatically generated">
            <a:extLst>
              <a:ext uri="{FF2B5EF4-FFF2-40B4-BE49-F238E27FC236}">
                <a16:creationId xmlns:a16="http://schemas.microsoft.com/office/drawing/2014/main" id="{E3791DD2-CA78-BE3D-9730-5363F0CC63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991"/>
            <a:ext cx="2220686" cy="1056021"/>
          </a:xfrm>
          <a:prstGeom prst="rect">
            <a:avLst/>
          </a:prstGeom>
        </p:spPr>
      </p:pic>
      <p:sp>
        <p:nvSpPr>
          <p:cNvPr id="3" name="TextBox 2">
            <a:extLst>
              <a:ext uri="{FF2B5EF4-FFF2-40B4-BE49-F238E27FC236}">
                <a16:creationId xmlns:a16="http://schemas.microsoft.com/office/drawing/2014/main" id="{54825618-0F50-ADA0-A126-3B2BD2B70A03}"/>
              </a:ext>
            </a:extLst>
          </p:cNvPr>
          <p:cNvSpPr txBox="1"/>
          <p:nvPr/>
        </p:nvSpPr>
        <p:spPr>
          <a:xfrm>
            <a:off x="1465098" y="1122057"/>
            <a:ext cx="10565534" cy="400110"/>
          </a:xfrm>
          <a:prstGeom prst="rect">
            <a:avLst/>
          </a:prstGeom>
          <a:noFill/>
        </p:spPr>
        <p:txBody>
          <a:bodyPr wrap="square">
            <a:spAutoFit/>
          </a:bodyPr>
          <a:lstStyle/>
          <a:p>
            <a:r>
              <a:rPr lang="en-US" sz="2000" dirty="0">
                <a:solidFill>
                  <a:schemeClr val="tx1">
                    <a:lumMod val="65000"/>
                    <a:lumOff val="35000"/>
                  </a:schemeClr>
                </a:solidFill>
                <a:cs typeface="Calibri"/>
              </a:rPr>
              <a:t>Workforce</a:t>
            </a:r>
          </a:p>
        </p:txBody>
      </p:sp>
      <p:grpSp>
        <p:nvGrpSpPr>
          <p:cNvPr id="5" name="Group 4">
            <a:extLst>
              <a:ext uri="{FF2B5EF4-FFF2-40B4-BE49-F238E27FC236}">
                <a16:creationId xmlns:a16="http://schemas.microsoft.com/office/drawing/2014/main" id="{3249FD44-7591-5296-7E70-D7CBD51444A8}"/>
              </a:ext>
            </a:extLst>
          </p:cNvPr>
          <p:cNvGrpSpPr/>
          <p:nvPr/>
        </p:nvGrpSpPr>
        <p:grpSpPr>
          <a:xfrm>
            <a:off x="889651" y="1044516"/>
            <a:ext cx="441383" cy="457200"/>
            <a:chOff x="860037" y="1641481"/>
            <a:chExt cx="441383" cy="457200"/>
          </a:xfrm>
        </p:grpSpPr>
        <p:grpSp>
          <p:nvGrpSpPr>
            <p:cNvPr id="6" name="object 5">
              <a:extLst>
                <a:ext uri="{FF2B5EF4-FFF2-40B4-BE49-F238E27FC236}">
                  <a16:creationId xmlns:a16="http://schemas.microsoft.com/office/drawing/2014/main" id="{EB4AB7E4-1F85-AB26-BB92-1606499114A8}"/>
                </a:ext>
              </a:extLst>
            </p:cNvPr>
            <p:cNvGrpSpPr/>
            <p:nvPr/>
          </p:nvGrpSpPr>
          <p:grpSpPr>
            <a:xfrm>
              <a:off x="860037" y="1925900"/>
              <a:ext cx="441383" cy="172781"/>
              <a:chOff x="4821935" y="2496311"/>
              <a:chExt cx="544195" cy="212090"/>
            </a:xfrm>
          </p:grpSpPr>
          <p:pic>
            <p:nvPicPr>
              <p:cNvPr id="9" name="object 6">
                <a:extLst>
                  <a:ext uri="{FF2B5EF4-FFF2-40B4-BE49-F238E27FC236}">
                    <a16:creationId xmlns:a16="http://schemas.microsoft.com/office/drawing/2014/main" id="{DD2E1157-F613-D41B-B7E9-D4E4608B115C}"/>
                  </a:ext>
                </a:extLst>
              </p:cNvPr>
              <p:cNvPicPr/>
              <p:nvPr/>
            </p:nvPicPr>
            <p:blipFill>
              <a:blip r:embed="rId2" cstate="print"/>
              <a:stretch>
                <a:fillRect/>
              </a:stretch>
            </p:blipFill>
            <p:spPr>
              <a:xfrm>
                <a:off x="4821935" y="2496311"/>
                <a:ext cx="544067" cy="211835"/>
              </a:xfrm>
              <a:prstGeom prst="rect">
                <a:avLst/>
              </a:prstGeom>
            </p:spPr>
          </p:pic>
          <p:sp>
            <p:nvSpPr>
              <p:cNvPr id="10" name="object 7">
                <a:extLst>
                  <a:ext uri="{FF2B5EF4-FFF2-40B4-BE49-F238E27FC236}">
                    <a16:creationId xmlns:a16="http://schemas.microsoft.com/office/drawing/2014/main" id="{7F650782-5349-6691-FCD5-500D7C4EC2D2}"/>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7" name="object 8">
              <a:extLst>
                <a:ext uri="{FF2B5EF4-FFF2-40B4-BE49-F238E27FC236}">
                  <a16:creationId xmlns:a16="http://schemas.microsoft.com/office/drawing/2014/main" id="{A84E5D89-C842-FE9D-DBC2-AA1B19105BB6}"/>
                </a:ext>
              </a:extLst>
            </p:cNvPr>
            <p:cNvPicPr/>
            <p:nvPr/>
          </p:nvPicPr>
          <p:blipFill>
            <a:blip r:embed="rId3" cstate="print"/>
            <a:stretch>
              <a:fillRect/>
            </a:stretch>
          </p:blipFill>
          <p:spPr>
            <a:xfrm>
              <a:off x="929257" y="1641481"/>
              <a:ext cx="372059" cy="372463"/>
            </a:xfrm>
            <a:prstGeom prst="rect">
              <a:avLst/>
            </a:prstGeom>
          </p:spPr>
        </p:pic>
      </p:grpSp>
    </p:spTree>
    <p:extLst>
      <p:ext uri="{BB962C8B-B14F-4D97-AF65-F5344CB8AC3E}">
        <p14:creationId xmlns:p14="http://schemas.microsoft.com/office/powerpoint/2010/main" val="1065102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24929-DE7B-9E93-EBDA-C94DF129752B}"/>
              </a:ext>
            </a:extLst>
          </p:cNvPr>
          <p:cNvSpPr/>
          <p:nvPr/>
        </p:nvSpPr>
        <p:spPr>
          <a:xfrm>
            <a:off x="0" y="2419867"/>
            <a:ext cx="12192000" cy="1555735"/>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400" y="2854834"/>
            <a:ext cx="11785600" cy="685800"/>
          </a:xfrm>
        </p:spPr>
        <p:txBody>
          <a:bodyPr/>
          <a:lstStyle/>
          <a:p>
            <a:r>
              <a:rPr lang="en-US" dirty="0">
                <a:solidFill>
                  <a:schemeClr val="bg1">
                    <a:lumMod val="95000"/>
                  </a:schemeClr>
                </a:solidFill>
              </a:rPr>
              <a:t>MyCare</a:t>
            </a:r>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1842096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6808-E89E-AFC2-42B9-1E1F731FBF1A}"/>
              </a:ext>
            </a:extLst>
          </p:cNvPr>
          <p:cNvSpPr>
            <a:spLocks noGrp="1"/>
          </p:cNvSpPr>
          <p:nvPr>
            <p:ph type="title"/>
          </p:nvPr>
        </p:nvSpPr>
        <p:spPr>
          <a:xfrm>
            <a:off x="1630448" y="507293"/>
            <a:ext cx="8931102" cy="1723549"/>
          </a:xfrm>
        </p:spPr>
        <p:txBody>
          <a:bodyPr/>
          <a:lstStyle/>
          <a:p>
            <a:pPr algn="ctr"/>
            <a:r>
              <a:rPr lang="en-US" sz="4000" dirty="0">
                <a:latin typeface="+mj-lt"/>
              </a:rPr>
              <a:t>MyCare Conversion Charter and Principles</a:t>
            </a:r>
            <a:br>
              <a:rPr lang="en-US" dirty="0"/>
            </a:br>
            <a:r>
              <a:rPr lang="en-US" b="0" i="1" dirty="0"/>
              <a:t>Moving to the Next Generation of Managed Care for Individuals</a:t>
            </a:r>
            <a:br>
              <a:rPr lang="en-US" b="0" i="1" dirty="0"/>
            </a:br>
            <a:r>
              <a:rPr lang="en-US" b="0" i="1" dirty="0"/>
              <a:t>Dually Eligible for Medicare and Medicaid</a:t>
            </a:r>
            <a:br>
              <a:rPr lang="en-US" dirty="0"/>
            </a:br>
            <a:endParaRPr lang="en-US" dirty="0"/>
          </a:p>
        </p:txBody>
      </p:sp>
      <p:sp>
        <p:nvSpPr>
          <p:cNvPr id="3" name="Text Placeholder 2">
            <a:extLst>
              <a:ext uri="{FF2B5EF4-FFF2-40B4-BE49-F238E27FC236}">
                <a16:creationId xmlns:a16="http://schemas.microsoft.com/office/drawing/2014/main" id="{C94F3072-5E54-91BC-959F-E23832CE0330}"/>
              </a:ext>
            </a:extLst>
          </p:cNvPr>
          <p:cNvSpPr>
            <a:spLocks noGrp="1"/>
          </p:cNvSpPr>
          <p:nvPr>
            <p:ph type="body" idx="1"/>
          </p:nvPr>
        </p:nvSpPr>
        <p:spPr>
          <a:xfrm>
            <a:off x="604910" y="3744327"/>
            <a:ext cx="11211951" cy="2693045"/>
          </a:xfrm>
        </p:spPr>
        <p:txBody>
          <a:bodyPr vert="horz" wrap="square" lIns="0" tIns="0" rIns="0" bIns="0" rtlCol="0" anchor="t">
            <a:spAutoFit/>
          </a:bodyPr>
          <a:lstStyle/>
          <a:p>
            <a:pPr marL="12700">
              <a:spcBef>
                <a:spcPts val="380"/>
              </a:spcBef>
            </a:pPr>
            <a:r>
              <a:rPr lang="en-US" dirty="0">
                <a:solidFill>
                  <a:srgbClr val="3D749E"/>
                </a:solidFill>
                <a:latin typeface="Arial"/>
                <a:cs typeface="Arial"/>
              </a:rPr>
              <a:t>Threshold</a:t>
            </a:r>
            <a:r>
              <a:rPr lang="en-US" spc="-5" dirty="0">
                <a:solidFill>
                  <a:srgbClr val="3D749E"/>
                </a:solidFill>
                <a:latin typeface="Arial"/>
                <a:cs typeface="Arial"/>
              </a:rPr>
              <a:t> </a:t>
            </a:r>
            <a:r>
              <a:rPr lang="en-US" spc="-10" dirty="0">
                <a:solidFill>
                  <a:srgbClr val="3D749E"/>
                </a:solidFill>
                <a:latin typeface="Arial"/>
                <a:cs typeface="Arial"/>
              </a:rPr>
              <a:t>Decisions</a:t>
            </a:r>
          </a:p>
          <a:p>
            <a:pPr marL="12700">
              <a:spcBef>
                <a:spcPts val="380"/>
              </a:spcBef>
            </a:pPr>
            <a:endParaRPr lang="en-US" dirty="0">
              <a:latin typeface="Arial"/>
              <a:cs typeface="Arial"/>
            </a:endParaRPr>
          </a:p>
          <a:p>
            <a:pPr marL="298450" indent="-285750">
              <a:spcBef>
                <a:spcPts val="210"/>
              </a:spcBef>
              <a:tabLst>
                <a:tab pos="297815" algn="l"/>
                <a:tab pos="298450" algn="l"/>
              </a:tabLst>
            </a:pPr>
            <a:r>
              <a:rPr lang="en-US" dirty="0">
                <a:solidFill>
                  <a:srgbClr val="404040"/>
                </a:solidFill>
                <a:latin typeface="Arial"/>
                <a:cs typeface="Arial"/>
              </a:rPr>
              <a:t>Ohio Submitted</a:t>
            </a:r>
            <a:r>
              <a:rPr lang="en-US" spc="-10" dirty="0">
                <a:solidFill>
                  <a:srgbClr val="404040"/>
                </a:solidFill>
                <a:latin typeface="Arial"/>
                <a:cs typeface="Arial"/>
              </a:rPr>
              <a:t> </a:t>
            </a:r>
            <a:r>
              <a:rPr lang="en-US" dirty="0">
                <a:solidFill>
                  <a:srgbClr val="404040"/>
                </a:solidFill>
                <a:latin typeface="Arial"/>
                <a:cs typeface="Arial"/>
              </a:rPr>
              <a:t>Plan</a:t>
            </a:r>
            <a:r>
              <a:rPr lang="en-US" spc="-15" dirty="0">
                <a:solidFill>
                  <a:srgbClr val="404040"/>
                </a:solidFill>
                <a:latin typeface="Arial"/>
                <a:cs typeface="Arial"/>
              </a:rPr>
              <a:t> </a:t>
            </a:r>
            <a:r>
              <a:rPr lang="en-US" dirty="0">
                <a:solidFill>
                  <a:srgbClr val="404040"/>
                </a:solidFill>
                <a:latin typeface="Arial"/>
                <a:cs typeface="Arial"/>
              </a:rPr>
              <a:t>for</a:t>
            </a:r>
            <a:r>
              <a:rPr lang="en-US" spc="-5" dirty="0">
                <a:solidFill>
                  <a:srgbClr val="404040"/>
                </a:solidFill>
                <a:latin typeface="Arial"/>
                <a:cs typeface="Arial"/>
              </a:rPr>
              <a:t> </a:t>
            </a:r>
            <a:r>
              <a:rPr lang="en-US" dirty="0">
                <a:solidFill>
                  <a:srgbClr val="404040"/>
                </a:solidFill>
                <a:latin typeface="Arial"/>
                <a:cs typeface="Arial"/>
              </a:rPr>
              <a:t>the</a:t>
            </a:r>
            <a:r>
              <a:rPr lang="en-US" spc="-10" dirty="0">
                <a:solidFill>
                  <a:srgbClr val="404040"/>
                </a:solidFill>
                <a:latin typeface="Arial"/>
                <a:cs typeface="Arial"/>
              </a:rPr>
              <a:t> </a:t>
            </a:r>
            <a:r>
              <a:rPr lang="en-US" dirty="0">
                <a:solidFill>
                  <a:srgbClr val="404040"/>
                </a:solidFill>
                <a:latin typeface="Arial"/>
                <a:cs typeface="Arial"/>
              </a:rPr>
              <a:t>Next</a:t>
            </a:r>
            <a:r>
              <a:rPr lang="en-US" spc="-5" dirty="0">
                <a:solidFill>
                  <a:srgbClr val="404040"/>
                </a:solidFill>
                <a:latin typeface="Arial"/>
                <a:cs typeface="Arial"/>
              </a:rPr>
              <a:t> </a:t>
            </a:r>
            <a:r>
              <a:rPr lang="en-US" dirty="0">
                <a:solidFill>
                  <a:srgbClr val="404040"/>
                </a:solidFill>
                <a:latin typeface="Arial"/>
                <a:cs typeface="Arial"/>
              </a:rPr>
              <a:t>Generation</a:t>
            </a:r>
            <a:r>
              <a:rPr lang="en-US" spc="-15" dirty="0">
                <a:solidFill>
                  <a:srgbClr val="404040"/>
                </a:solidFill>
                <a:latin typeface="Arial"/>
                <a:cs typeface="Arial"/>
              </a:rPr>
              <a:t> </a:t>
            </a:r>
            <a:r>
              <a:rPr lang="en-US" dirty="0">
                <a:solidFill>
                  <a:srgbClr val="404040"/>
                </a:solidFill>
                <a:latin typeface="Arial"/>
                <a:cs typeface="Arial"/>
              </a:rPr>
              <a:t>of</a:t>
            </a:r>
            <a:r>
              <a:rPr lang="en-US" spc="-10" dirty="0">
                <a:solidFill>
                  <a:srgbClr val="404040"/>
                </a:solidFill>
                <a:latin typeface="Arial"/>
                <a:cs typeface="Arial"/>
              </a:rPr>
              <a:t> </a:t>
            </a:r>
            <a:r>
              <a:rPr lang="en-US" dirty="0">
                <a:solidFill>
                  <a:srgbClr val="404040"/>
                </a:solidFill>
                <a:latin typeface="Arial"/>
                <a:cs typeface="Arial"/>
              </a:rPr>
              <a:t>MyCare</a:t>
            </a:r>
            <a:r>
              <a:rPr lang="en-US" spc="-5" dirty="0">
                <a:solidFill>
                  <a:srgbClr val="404040"/>
                </a:solidFill>
                <a:latin typeface="Arial"/>
                <a:cs typeface="Arial"/>
              </a:rPr>
              <a:t> </a:t>
            </a:r>
            <a:r>
              <a:rPr lang="en-US" dirty="0">
                <a:solidFill>
                  <a:srgbClr val="404040"/>
                </a:solidFill>
                <a:latin typeface="Arial"/>
                <a:cs typeface="Arial"/>
              </a:rPr>
              <a:t>as</a:t>
            </a:r>
            <a:r>
              <a:rPr lang="en-US" spc="-10" dirty="0">
                <a:solidFill>
                  <a:srgbClr val="404040"/>
                </a:solidFill>
                <a:latin typeface="Arial"/>
                <a:cs typeface="Arial"/>
              </a:rPr>
              <a:t> </a:t>
            </a:r>
            <a:r>
              <a:rPr lang="en-US" dirty="0">
                <a:solidFill>
                  <a:srgbClr val="404040"/>
                </a:solidFill>
                <a:latin typeface="Arial"/>
                <a:cs typeface="Arial"/>
              </a:rPr>
              <a:t>a</a:t>
            </a:r>
            <a:r>
              <a:rPr lang="en-US" spc="-5" dirty="0">
                <a:solidFill>
                  <a:srgbClr val="404040"/>
                </a:solidFill>
                <a:latin typeface="Arial"/>
                <a:cs typeface="Arial"/>
              </a:rPr>
              <a:t> </a:t>
            </a:r>
            <a:r>
              <a:rPr lang="en-US" dirty="0">
                <a:solidFill>
                  <a:srgbClr val="404040"/>
                </a:solidFill>
                <a:latin typeface="Arial"/>
                <a:cs typeface="Arial"/>
              </a:rPr>
              <a:t>managed</a:t>
            </a:r>
            <a:r>
              <a:rPr lang="en-US" spc="-20" dirty="0">
                <a:solidFill>
                  <a:srgbClr val="404040"/>
                </a:solidFill>
                <a:latin typeface="Arial"/>
                <a:cs typeface="Arial"/>
              </a:rPr>
              <a:t> </a:t>
            </a:r>
            <a:r>
              <a:rPr lang="en-US" dirty="0">
                <a:solidFill>
                  <a:srgbClr val="404040"/>
                </a:solidFill>
                <a:latin typeface="Arial"/>
                <a:cs typeface="Arial"/>
              </a:rPr>
              <a:t>care</a:t>
            </a:r>
            <a:r>
              <a:rPr lang="en-US" spc="-5" dirty="0">
                <a:solidFill>
                  <a:srgbClr val="404040"/>
                </a:solidFill>
                <a:latin typeface="Arial"/>
                <a:cs typeface="Arial"/>
              </a:rPr>
              <a:t> </a:t>
            </a:r>
            <a:r>
              <a:rPr lang="en-US" spc="-10" dirty="0">
                <a:solidFill>
                  <a:srgbClr val="404040"/>
                </a:solidFill>
                <a:latin typeface="Arial"/>
                <a:cs typeface="Arial"/>
              </a:rPr>
              <a:t>program </a:t>
            </a:r>
            <a:r>
              <a:rPr lang="en-US" spc="-10" dirty="0">
                <a:solidFill>
                  <a:srgbClr val="404040"/>
                </a:solidFill>
              </a:rPr>
              <a:t>9/30/2022</a:t>
            </a:r>
            <a:endParaRPr lang="en-US" dirty="0">
              <a:latin typeface="Arial"/>
              <a:cs typeface="Arial"/>
            </a:endParaRPr>
          </a:p>
          <a:p>
            <a:pPr marL="755650" lvl="1" indent="-285750">
              <a:spcBef>
                <a:spcPts val="430"/>
              </a:spcBef>
              <a:buChar char="•"/>
              <a:tabLst>
                <a:tab pos="755015" algn="l"/>
                <a:tab pos="755650" algn="l"/>
              </a:tabLst>
            </a:pPr>
            <a:r>
              <a:rPr lang="en-US" sz="2000" dirty="0">
                <a:solidFill>
                  <a:srgbClr val="404040"/>
                </a:solidFill>
                <a:latin typeface="Arial"/>
                <a:cs typeface="Arial"/>
              </a:rPr>
              <a:t>Build</a:t>
            </a:r>
            <a:r>
              <a:rPr lang="en-US" sz="2000" spc="-25" dirty="0">
                <a:solidFill>
                  <a:srgbClr val="404040"/>
                </a:solidFill>
                <a:latin typeface="Arial"/>
                <a:cs typeface="Arial"/>
              </a:rPr>
              <a:t> </a:t>
            </a:r>
            <a:r>
              <a:rPr lang="en-US" sz="2000" dirty="0">
                <a:solidFill>
                  <a:srgbClr val="404040"/>
                </a:solidFill>
                <a:latin typeface="Arial"/>
                <a:cs typeface="Arial"/>
              </a:rPr>
              <a:t>on</a:t>
            </a:r>
            <a:r>
              <a:rPr lang="en-US" sz="2000" spc="-10" dirty="0">
                <a:solidFill>
                  <a:srgbClr val="404040"/>
                </a:solidFill>
                <a:latin typeface="Arial"/>
                <a:cs typeface="Arial"/>
              </a:rPr>
              <a:t> </a:t>
            </a:r>
            <a:r>
              <a:rPr lang="en-US" sz="2000" dirty="0">
                <a:solidFill>
                  <a:srgbClr val="404040"/>
                </a:solidFill>
                <a:latin typeface="Arial"/>
                <a:cs typeface="Arial"/>
              </a:rPr>
              <a:t>the</a:t>
            </a:r>
            <a:r>
              <a:rPr lang="en-US" sz="2000" spc="-10" dirty="0">
                <a:solidFill>
                  <a:srgbClr val="404040"/>
                </a:solidFill>
                <a:latin typeface="Arial"/>
                <a:cs typeface="Arial"/>
              </a:rPr>
              <a:t> </a:t>
            </a:r>
            <a:r>
              <a:rPr lang="en-US" sz="2000" dirty="0">
                <a:solidFill>
                  <a:srgbClr val="404040"/>
                </a:solidFill>
                <a:latin typeface="Arial"/>
                <a:cs typeface="Arial"/>
              </a:rPr>
              <a:t>Next</a:t>
            </a:r>
            <a:r>
              <a:rPr lang="en-US" sz="2000" spc="-15" dirty="0">
                <a:solidFill>
                  <a:srgbClr val="404040"/>
                </a:solidFill>
                <a:latin typeface="Arial"/>
                <a:cs typeface="Arial"/>
              </a:rPr>
              <a:t> </a:t>
            </a:r>
            <a:r>
              <a:rPr lang="en-US" sz="2000" dirty="0">
                <a:solidFill>
                  <a:srgbClr val="404040"/>
                </a:solidFill>
                <a:latin typeface="Arial"/>
                <a:cs typeface="Arial"/>
              </a:rPr>
              <a:t>Generation</a:t>
            </a:r>
            <a:r>
              <a:rPr lang="en-US" sz="2000" spc="-15" dirty="0">
                <a:solidFill>
                  <a:srgbClr val="404040"/>
                </a:solidFill>
                <a:latin typeface="Arial"/>
                <a:cs typeface="Arial"/>
              </a:rPr>
              <a:t> </a:t>
            </a:r>
            <a:r>
              <a:rPr lang="en-US" sz="2000" spc="-10" dirty="0">
                <a:solidFill>
                  <a:srgbClr val="404040"/>
                </a:solidFill>
                <a:latin typeface="Arial"/>
                <a:cs typeface="Arial"/>
              </a:rPr>
              <a:t>platform</a:t>
            </a:r>
            <a:endParaRPr lang="en-US" sz="2000" dirty="0">
              <a:latin typeface="Arial"/>
              <a:cs typeface="Arial"/>
            </a:endParaRPr>
          </a:p>
          <a:p>
            <a:pPr marL="755650" lvl="1" indent="-285750">
              <a:spcBef>
                <a:spcPts val="434"/>
              </a:spcBef>
              <a:buChar char="•"/>
              <a:tabLst>
                <a:tab pos="755015" algn="l"/>
                <a:tab pos="755650" algn="l"/>
              </a:tabLst>
            </a:pPr>
            <a:r>
              <a:rPr lang="en-US" sz="2000" dirty="0">
                <a:solidFill>
                  <a:srgbClr val="404040"/>
                </a:solidFill>
                <a:latin typeface="Arial"/>
                <a:cs typeface="Arial"/>
              </a:rPr>
              <a:t>Use</a:t>
            </a:r>
            <a:r>
              <a:rPr lang="en-US" sz="2000" spc="-10" dirty="0">
                <a:solidFill>
                  <a:srgbClr val="404040"/>
                </a:solidFill>
                <a:latin typeface="Arial"/>
                <a:cs typeface="Arial"/>
              </a:rPr>
              <a:t> </a:t>
            </a:r>
            <a:r>
              <a:rPr lang="en-US" sz="2000" dirty="0">
                <a:solidFill>
                  <a:srgbClr val="404040"/>
                </a:solidFill>
                <a:latin typeface="Arial"/>
                <a:cs typeface="Arial"/>
              </a:rPr>
              <a:t>a</a:t>
            </a:r>
            <a:r>
              <a:rPr lang="en-US" sz="2000" spc="-10" dirty="0">
                <a:solidFill>
                  <a:srgbClr val="404040"/>
                </a:solidFill>
                <a:latin typeface="Arial"/>
                <a:cs typeface="Arial"/>
              </a:rPr>
              <a:t> </a:t>
            </a:r>
            <a:r>
              <a:rPr lang="en-US" sz="2000" dirty="0">
                <a:solidFill>
                  <a:srgbClr val="404040"/>
                </a:solidFill>
                <a:latin typeface="Arial"/>
                <a:cs typeface="Arial"/>
              </a:rPr>
              <a:t>similar</a:t>
            </a:r>
            <a:r>
              <a:rPr lang="en-US" sz="2000" spc="-15" dirty="0">
                <a:solidFill>
                  <a:srgbClr val="404040"/>
                </a:solidFill>
                <a:latin typeface="Arial"/>
                <a:cs typeface="Arial"/>
              </a:rPr>
              <a:t> </a:t>
            </a:r>
            <a:r>
              <a:rPr lang="en-US" sz="2000" dirty="0">
                <a:solidFill>
                  <a:srgbClr val="404040"/>
                </a:solidFill>
                <a:latin typeface="Arial"/>
                <a:cs typeface="Arial"/>
              </a:rPr>
              <a:t>stakeholder</a:t>
            </a:r>
            <a:r>
              <a:rPr lang="en-US" sz="2000" spc="-15" dirty="0">
                <a:solidFill>
                  <a:srgbClr val="404040"/>
                </a:solidFill>
                <a:latin typeface="Arial"/>
                <a:cs typeface="Arial"/>
              </a:rPr>
              <a:t> </a:t>
            </a:r>
            <a:r>
              <a:rPr lang="en-US" sz="2000" dirty="0">
                <a:solidFill>
                  <a:srgbClr val="404040"/>
                </a:solidFill>
                <a:latin typeface="Arial"/>
                <a:cs typeface="Arial"/>
              </a:rPr>
              <a:t>input</a:t>
            </a:r>
            <a:r>
              <a:rPr lang="en-US" sz="2000" spc="-20" dirty="0">
                <a:solidFill>
                  <a:srgbClr val="404040"/>
                </a:solidFill>
                <a:latin typeface="Arial"/>
                <a:cs typeface="Arial"/>
              </a:rPr>
              <a:t> </a:t>
            </a:r>
            <a:r>
              <a:rPr lang="en-US" sz="2000" dirty="0">
                <a:solidFill>
                  <a:srgbClr val="404040"/>
                </a:solidFill>
                <a:latin typeface="Arial"/>
                <a:cs typeface="Arial"/>
              </a:rPr>
              <a:t>process</a:t>
            </a:r>
            <a:r>
              <a:rPr lang="en-US" sz="2000" spc="-10" dirty="0">
                <a:solidFill>
                  <a:srgbClr val="404040"/>
                </a:solidFill>
                <a:latin typeface="Arial"/>
                <a:cs typeface="Arial"/>
              </a:rPr>
              <a:t> </a:t>
            </a:r>
            <a:r>
              <a:rPr lang="en-US" sz="2000" dirty="0">
                <a:solidFill>
                  <a:srgbClr val="404040"/>
                </a:solidFill>
                <a:latin typeface="Arial"/>
                <a:cs typeface="Arial"/>
              </a:rPr>
              <a:t>as</a:t>
            </a:r>
            <a:r>
              <a:rPr lang="en-US" sz="2000" spc="-10" dirty="0">
                <a:solidFill>
                  <a:srgbClr val="404040"/>
                </a:solidFill>
                <a:latin typeface="Arial"/>
                <a:cs typeface="Arial"/>
              </a:rPr>
              <a:t> Medicaid </a:t>
            </a:r>
            <a:r>
              <a:rPr lang="en-US" sz="2000" dirty="0">
                <a:solidFill>
                  <a:srgbClr val="404040"/>
                </a:solidFill>
                <a:latin typeface="Arial"/>
                <a:cs typeface="Arial"/>
              </a:rPr>
              <a:t>Next</a:t>
            </a:r>
            <a:r>
              <a:rPr lang="en-US" sz="2000" spc="-5" dirty="0">
                <a:solidFill>
                  <a:srgbClr val="404040"/>
                </a:solidFill>
                <a:latin typeface="Arial"/>
                <a:cs typeface="Arial"/>
              </a:rPr>
              <a:t> </a:t>
            </a:r>
            <a:r>
              <a:rPr lang="en-US" sz="2000" spc="-25" dirty="0">
                <a:solidFill>
                  <a:srgbClr val="404040"/>
                </a:solidFill>
                <a:latin typeface="Arial"/>
                <a:cs typeface="Arial"/>
              </a:rPr>
              <a:t>Gen</a:t>
            </a:r>
            <a:endParaRPr lang="en-US" sz="2000" dirty="0">
              <a:latin typeface="Arial"/>
              <a:cs typeface="Arial"/>
            </a:endParaRPr>
          </a:p>
          <a:p>
            <a:pPr marL="298450" indent="-285750">
              <a:spcBef>
                <a:spcPts val="430"/>
              </a:spcBef>
              <a:tabLst>
                <a:tab pos="297815" algn="l"/>
                <a:tab pos="298450" algn="l"/>
              </a:tabLst>
            </a:pPr>
            <a:r>
              <a:rPr lang="en-US" dirty="0">
                <a:solidFill>
                  <a:srgbClr val="404040"/>
                </a:solidFill>
                <a:latin typeface="Arial"/>
                <a:cs typeface="Arial"/>
              </a:rPr>
              <a:t>Address</a:t>
            </a:r>
            <a:r>
              <a:rPr lang="en-US" spc="-15" dirty="0">
                <a:solidFill>
                  <a:srgbClr val="404040"/>
                </a:solidFill>
                <a:latin typeface="Arial"/>
                <a:cs typeface="Arial"/>
              </a:rPr>
              <a:t> </a:t>
            </a:r>
            <a:r>
              <a:rPr lang="en-US" dirty="0">
                <a:solidFill>
                  <a:srgbClr val="404040"/>
                </a:solidFill>
                <a:latin typeface="Arial"/>
                <a:cs typeface="Arial"/>
              </a:rPr>
              <a:t>four</a:t>
            </a:r>
            <a:r>
              <a:rPr lang="en-US" spc="-10" dirty="0">
                <a:solidFill>
                  <a:srgbClr val="404040"/>
                </a:solidFill>
                <a:latin typeface="Arial"/>
                <a:cs typeface="Arial"/>
              </a:rPr>
              <a:t> </a:t>
            </a:r>
            <a:r>
              <a:rPr lang="en-US" dirty="0">
                <a:solidFill>
                  <a:srgbClr val="404040"/>
                </a:solidFill>
                <a:latin typeface="Arial"/>
                <a:cs typeface="Arial"/>
              </a:rPr>
              <a:t>federally</a:t>
            </a:r>
            <a:r>
              <a:rPr lang="en-US" spc="-15" dirty="0">
                <a:solidFill>
                  <a:srgbClr val="404040"/>
                </a:solidFill>
                <a:latin typeface="Arial"/>
                <a:cs typeface="Arial"/>
              </a:rPr>
              <a:t> </a:t>
            </a:r>
            <a:r>
              <a:rPr lang="en-US" dirty="0">
                <a:solidFill>
                  <a:srgbClr val="404040"/>
                </a:solidFill>
                <a:latin typeface="Arial"/>
                <a:cs typeface="Arial"/>
              </a:rPr>
              <a:t>required</a:t>
            </a:r>
            <a:r>
              <a:rPr lang="en-US" spc="-20" dirty="0">
                <a:solidFill>
                  <a:srgbClr val="404040"/>
                </a:solidFill>
                <a:latin typeface="Arial"/>
                <a:cs typeface="Arial"/>
              </a:rPr>
              <a:t> </a:t>
            </a:r>
            <a:r>
              <a:rPr lang="en-US" dirty="0">
                <a:solidFill>
                  <a:srgbClr val="404040"/>
                </a:solidFill>
                <a:latin typeface="Arial"/>
                <a:cs typeface="Arial"/>
              </a:rPr>
              <a:t>elements</a:t>
            </a:r>
            <a:r>
              <a:rPr lang="en-US" spc="-15" dirty="0">
                <a:solidFill>
                  <a:srgbClr val="404040"/>
                </a:solidFill>
                <a:latin typeface="Arial"/>
                <a:cs typeface="Arial"/>
              </a:rPr>
              <a:t> </a:t>
            </a:r>
            <a:r>
              <a:rPr lang="en-US" dirty="0">
                <a:solidFill>
                  <a:srgbClr val="404040"/>
                </a:solidFill>
                <a:latin typeface="Arial"/>
                <a:cs typeface="Arial"/>
              </a:rPr>
              <a:t>of</a:t>
            </a:r>
            <a:r>
              <a:rPr lang="en-US" spc="-5" dirty="0">
                <a:solidFill>
                  <a:srgbClr val="404040"/>
                </a:solidFill>
                <a:latin typeface="Arial"/>
                <a:cs typeface="Arial"/>
              </a:rPr>
              <a:t> </a:t>
            </a:r>
            <a:r>
              <a:rPr lang="en-US" dirty="0">
                <a:solidFill>
                  <a:srgbClr val="404040"/>
                </a:solidFill>
                <a:latin typeface="Arial"/>
                <a:cs typeface="Arial"/>
              </a:rPr>
              <a:t>the</a:t>
            </a:r>
            <a:r>
              <a:rPr lang="en-US" spc="-5" dirty="0">
                <a:solidFill>
                  <a:srgbClr val="404040"/>
                </a:solidFill>
                <a:latin typeface="Arial"/>
                <a:cs typeface="Arial"/>
              </a:rPr>
              <a:t> </a:t>
            </a:r>
            <a:r>
              <a:rPr lang="en-US" spc="-20" dirty="0">
                <a:solidFill>
                  <a:srgbClr val="404040"/>
                </a:solidFill>
                <a:latin typeface="Arial"/>
                <a:cs typeface="Arial"/>
              </a:rPr>
              <a:t>plan:</a:t>
            </a:r>
          </a:p>
        </p:txBody>
      </p:sp>
    </p:spTree>
    <p:extLst>
      <p:ext uri="{BB962C8B-B14F-4D97-AF65-F5344CB8AC3E}">
        <p14:creationId xmlns:p14="http://schemas.microsoft.com/office/powerpoint/2010/main" val="315336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1F9762-9282-38E1-975C-00D8DD1D6EE4}"/>
              </a:ext>
            </a:extLst>
          </p:cNvPr>
          <p:cNvSpPr>
            <a:spLocks noGrp="1"/>
          </p:cNvSpPr>
          <p:nvPr>
            <p:ph type="sldNum" sz="quarter" idx="12"/>
          </p:nvPr>
        </p:nvSpPr>
        <p:spPr>
          <a:xfrm>
            <a:off x="9042400" y="6356355"/>
            <a:ext cx="2988232" cy="365125"/>
          </a:xfrm>
        </p:spPr>
        <p:txBody>
          <a:bodyPr/>
          <a:lstStyle/>
          <a:p>
            <a:fld id="{2E0F7AD5-E45F-4736-83CE-D8C26C993A39}" type="slidenum">
              <a:rPr lang="en-US" smtClean="0">
                <a:solidFill>
                  <a:prstClr val="black">
                    <a:tint val="75000"/>
                  </a:prstClr>
                </a:solidFill>
              </a:rPr>
              <a:pPr/>
              <a:t>5</a:t>
            </a:fld>
            <a:endParaRPr lang="en-US">
              <a:solidFill>
                <a:prstClr val="black">
                  <a:tint val="75000"/>
                </a:prstClr>
              </a:solidFill>
            </a:endParaRPr>
          </a:p>
        </p:txBody>
      </p:sp>
      <p:sp>
        <p:nvSpPr>
          <p:cNvPr id="8" name="Title 1">
            <a:extLst>
              <a:ext uri="{FF2B5EF4-FFF2-40B4-BE49-F238E27FC236}">
                <a16:creationId xmlns:a16="http://schemas.microsoft.com/office/drawing/2014/main" id="{2A7F0EE5-7466-A1E5-A428-3032B53AEA1C}"/>
              </a:ext>
            </a:extLst>
          </p:cNvPr>
          <p:cNvSpPr txBox="1">
            <a:spLocks/>
          </p:cNvSpPr>
          <p:nvPr/>
        </p:nvSpPr>
        <p:spPr>
          <a:xfrm>
            <a:off x="245032" y="649503"/>
            <a:ext cx="11785600" cy="685800"/>
          </a:xfrm>
          <a:prstGeom prst="rect">
            <a:avLst/>
          </a:prstGeom>
        </p:spPr>
        <p:txBody>
          <a:bodyPr/>
          <a:lstStyle>
            <a:lvl1pPr algn="l" defTabSz="685800" rtl="0" eaLnBrk="1" latinLnBrk="0" hangingPunct="1">
              <a:spcBef>
                <a:spcPct val="0"/>
              </a:spcBef>
              <a:buNone/>
              <a:defRPr sz="3000" b="1" kern="1200">
                <a:solidFill>
                  <a:srgbClr val="435363"/>
                </a:solidFill>
                <a:latin typeface="+mn-lt"/>
                <a:ea typeface="+mj-ea"/>
                <a:cs typeface="+mj-cs"/>
              </a:defRPr>
            </a:lvl1pPr>
          </a:lstStyle>
          <a:p>
            <a:pPr algn="ctr"/>
            <a:r>
              <a:rPr lang="en-US" dirty="0"/>
              <a:t>ODM Strategic Priorities for the SFY 24-25 Budget</a:t>
            </a:r>
          </a:p>
        </p:txBody>
      </p:sp>
      <p:grpSp>
        <p:nvGrpSpPr>
          <p:cNvPr id="70" name="Group 69">
            <a:extLst>
              <a:ext uri="{FF2B5EF4-FFF2-40B4-BE49-F238E27FC236}">
                <a16:creationId xmlns:a16="http://schemas.microsoft.com/office/drawing/2014/main" id="{CFF78115-DDFB-9FCD-21DF-76E5DDBC8204}"/>
              </a:ext>
            </a:extLst>
          </p:cNvPr>
          <p:cNvGrpSpPr/>
          <p:nvPr/>
        </p:nvGrpSpPr>
        <p:grpSpPr>
          <a:xfrm>
            <a:off x="868999" y="5813651"/>
            <a:ext cx="441383" cy="457200"/>
            <a:chOff x="860037" y="1641481"/>
            <a:chExt cx="441383" cy="457200"/>
          </a:xfrm>
        </p:grpSpPr>
        <p:grpSp>
          <p:nvGrpSpPr>
            <p:cNvPr id="19" name="object 5">
              <a:extLst>
                <a:ext uri="{FF2B5EF4-FFF2-40B4-BE49-F238E27FC236}">
                  <a16:creationId xmlns:a16="http://schemas.microsoft.com/office/drawing/2014/main" id="{52F31A70-A8B1-64F5-5848-ED072BED940E}"/>
                </a:ext>
              </a:extLst>
            </p:cNvPr>
            <p:cNvGrpSpPr/>
            <p:nvPr/>
          </p:nvGrpSpPr>
          <p:grpSpPr>
            <a:xfrm>
              <a:off x="860037" y="1925900"/>
              <a:ext cx="441383" cy="172781"/>
              <a:chOff x="4821935" y="2496311"/>
              <a:chExt cx="544195" cy="212090"/>
            </a:xfrm>
          </p:grpSpPr>
          <p:pic>
            <p:nvPicPr>
              <p:cNvPr id="21" name="object 6">
                <a:extLst>
                  <a:ext uri="{FF2B5EF4-FFF2-40B4-BE49-F238E27FC236}">
                    <a16:creationId xmlns:a16="http://schemas.microsoft.com/office/drawing/2014/main" id="{27DE2877-A4D2-1DF2-44D3-0E405660D4CB}"/>
                  </a:ext>
                </a:extLst>
              </p:cNvPr>
              <p:cNvPicPr/>
              <p:nvPr/>
            </p:nvPicPr>
            <p:blipFill>
              <a:blip r:embed="rId2" cstate="print"/>
              <a:stretch>
                <a:fillRect/>
              </a:stretch>
            </p:blipFill>
            <p:spPr>
              <a:xfrm>
                <a:off x="4821935" y="2496311"/>
                <a:ext cx="544067" cy="211835"/>
              </a:xfrm>
              <a:prstGeom prst="rect">
                <a:avLst/>
              </a:prstGeom>
            </p:spPr>
          </p:pic>
          <p:sp>
            <p:nvSpPr>
              <p:cNvPr id="22" name="object 7">
                <a:extLst>
                  <a:ext uri="{FF2B5EF4-FFF2-40B4-BE49-F238E27FC236}">
                    <a16:creationId xmlns:a16="http://schemas.microsoft.com/office/drawing/2014/main" id="{8300C31D-975F-FCD0-0699-954DC834D9B1}"/>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20" name="object 8">
              <a:extLst>
                <a:ext uri="{FF2B5EF4-FFF2-40B4-BE49-F238E27FC236}">
                  <a16:creationId xmlns:a16="http://schemas.microsoft.com/office/drawing/2014/main" id="{CDFE71D6-567D-F343-2314-C4E308895810}"/>
                </a:ext>
              </a:extLst>
            </p:cNvPr>
            <p:cNvPicPr/>
            <p:nvPr/>
          </p:nvPicPr>
          <p:blipFill>
            <a:blip r:embed="rId3" cstate="print"/>
            <a:stretch>
              <a:fillRect/>
            </a:stretch>
          </p:blipFill>
          <p:spPr>
            <a:xfrm>
              <a:off x="929257" y="1641481"/>
              <a:ext cx="372059" cy="372463"/>
            </a:xfrm>
            <a:prstGeom prst="rect">
              <a:avLst/>
            </a:prstGeom>
          </p:spPr>
        </p:pic>
      </p:grpSp>
      <p:sp>
        <p:nvSpPr>
          <p:cNvPr id="49" name="TextBox 48">
            <a:extLst>
              <a:ext uri="{FF2B5EF4-FFF2-40B4-BE49-F238E27FC236}">
                <a16:creationId xmlns:a16="http://schemas.microsoft.com/office/drawing/2014/main" id="{1390386D-B6E7-68EC-4B67-5D215A309FD6}"/>
              </a:ext>
            </a:extLst>
          </p:cNvPr>
          <p:cNvSpPr txBox="1"/>
          <p:nvPr/>
        </p:nvSpPr>
        <p:spPr>
          <a:xfrm>
            <a:off x="1465098" y="2251640"/>
            <a:ext cx="10565534" cy="1015663"/>
          </a:xfrm>
          <a:prstGeom prst="rect">
            <a:avLst/>
          </a:prstGeom>
          <a:noFill/>
        </p:spPr>
        <p:txBody>
          <a:bodyPr wrap="square">
            <a:spAutoFit/>
          </a:bodyPr>
          <a:lstStyle/>
          <a:p>
            <a:r>
              <a:rPr lang="en-US" sz="2000" b="0" i="0" dirty="0">
                <a:solidFill>
                  <a:srgbClr val="4A4A4A"/>
                </a:solidFill>
                <a:effectLst/>
              </a:rPr>
              <a:t>Preserving and strengthening access for Ohioans to behavioral health and other community-based services, focusing on those who provide direct care and services to individuals while working to address workforce shortages.</a:t>
            </a:r>
          </a:p>
        </p:txBody>
      </p:sp>
      <p:sp>
        <p:nvSpPr>
          <p:cNvPr id="53" name="TextBox 52">
            <a:extLst>
              <a:ext uri="{FF2B5EF4-FFF2-40B4-BE49-F238E27FC236}">
                <a16:creationId xmlns:a16="http://schemas.microsoft.com/office/drawing/2014/main" id="{15E1A860-53D3-FB19-B74B-04FD99D643EA}"/>
              </a:ext>
            </a:extLst>
          </p:cNvPr>
          <p:cNvSpPr txBox="1"/>
          <p:nvPr/>
        </p:nvSpPr>
        <p:spPr>
          <a:xfrm>
            <a:off x="1423266" y="5938637"/>
            <a:ext cx="10565534" cy="707886"/>
          </a:xfrm>
          <a:prstGeom prst="rect">
            <a:avLst/>
          </a:prstGeom>
          <a:noFill/>
        </p:spPr>
        <p:txBody>
          <a:bodyPr wrap="square">
            <a:spAutoFit/>
          </a:bodyPr>
          <a:lstStyle/>
          <a:p>
            <a:r>
              <a:rPr lang="en-US" sz="2000" b="0" i="0" dirty="0">
                <a:solidFill>
                  <a:srgbClr val="4A4A4A"/>
                </a:solidFill>
                <a:effectLst/>
              </a:rPr>
              <a:t>Continuing progress on priority policy initiatives approved in HB 110 of the 134th General Assembly.</a:t>
            </a:r>
          </a:p>
          <a:p>
            <a:endParaRPr lang="en-US" sz="2000" dirty="0">
              <a:solidFill>
                <a:schemeClr val="tx1">
                  <a:lumMod val="65000"/>
                  <a:lumOff val="35000"/>
                </a:schemeClr>
              </a:solidFill>
            </a:endParaRPr>
          </a:p>
        </p:txBody>
      </p:sp>
      <p:sp>
        <p:nvSpPr>
          <p:cNvPr id="57" name="TextBox 56">
            <a:extLst>
              <a:ext uri="{FF2B5EF4-FFF2-40B4-BE49-F238E27FC236}">
                <a16:creationId xmlns:a16="http://schemas.microsoft.com/office/drawing/2014/main" id="{15848A0A-F34F-E932-4705-45ED127718CA}"/>
              </a:ext>
            </a:extLst>
          </p:cNvPr>
          <p:cNvSpPr txBox="1"/>
          <p:nvPr/>
        </p:nvSpPr>
        <p:spPr>
          <a:xfrm>
            <a:off x="1379498" y="3432611"/>
            <a:ext cx="10565534" cy="1015663"/>
          </a:xfrm>
          <a:prstGeom prst="rect">
            <a:avLst/>
          </a:prstGeom>
          <a:noFill/>
        </p:spPr>
        <p:txBody>
          <a:bodyPr wrap="square">
            <a:spAutoFit/>
          </a:bodyPr>
          <a:lstStyle/>
          <a:p>
            <a:pPr algn="l" rtl="0"/>
            <a:r>
              <a:rPr lang="en-US" sz="2000" b="0" i="0" dirty="0">
                <a:solidFill>
                  <a:srgbClr val="4A4A4A"/>
                </a:solidFill>
                <a:effectLst/>
              </a:rPr>
              <a:t>Continued implementation of Medicaid’s Next Generation of managed care, including OhioRISE, the Single Pharmacy Benefit Manager (SPBM), Fiscal Intermediary (FI), and the Provider Network Management (PNM) module.</a:t>
            </a:r>
          </a:p>
        </p:txBody>
      </p:sp>
      <p:sp>
        <p:nvSpPr>
          <p:cNvPr id="61" name="TextBox 60">
            <a:extLst>
              <a:ext uri="{FF2B5EF4-FFF2-40B4-BE49-F238E27FC236}">
                <a16:creationId xmlns:a16="http://schemas.microsoft.com/office/drawing/2014/main" id="{FE7289D7-9AFF-0980-4FF8-2D9A64D6F02B}"/>
              </a:ext>
            </a:extLst>
          </p:cNvPr>
          <p:cNvSpPr txBox="1"/>
          <p:nvPr/>
        </p:nvSpPr>
        <p:spPr>
          <a:xfrm>
            <a:off x="1344270" y="4674449"/>
            <a:ext cx="10565534" cy="1292662"/>
          </a:xfrm>
          <a:prstGeom prst="rect">
            <a:avLst/>
          </a:prstGeom>
          <a:noFill/>
        </p:spPr>
        <p:txBody>
          <a:bodyPr wrap="square">
            <a:spAutoFit/>
          </a:bodyPr>
          <a:lstStyle/>
          <a:p>
            <a:r>
              <a:rPr lang="en-US" sz="2000" b="0" i="0" dirty="0">
                <a:solidFill>
                  <a:srgbClr val="4A4A4A"/>
                </a:solidFill>
                <a:effectLst/>
              </a:rPr>
              <a:t>Ensuring Ohio’s mothers and children have access to the necessary programming for sustainable healthcare they need, connecting pregnant mothers to evidence-based resources that improve birth outcomes, seeking to eliminate disparities that negatively impact the health of Ohioans we serve.</a:t>
            </a:r>
          </a:p>
          <a:p>
            <a:pPr marL="342900" indent="-342900">
              <a:buFont typeface="Arial" panose="020B0604020202020204" pitchFamily="34" charset="0"/>
              <a:buChar char="•"/>
            </a:pPr>
            <a:endParaRPr lang="en-US" dirty="0">
              <a:solidFill>
                <a:schemeClr val="tx1">
                  <a:lumMod val="65000"/>
                  <a:lumOff val="35000"/>
                </a:schemeClr>
              </a:solidFill>
              <a:cs typeface="Calibri"/>
            </a:endParaRPr>
          </a:p>
        </p:txBody>
      </p:sp>
      <p:grpSp>
        <p:nvGrpSpPr>
          <p:cNvPr id="71" name="Group 70">
            <a:extLst>
              <a:ext uri="{FF2B5EF4-FFF2-40B4-BE49-F238E27FC236}">
                <a16:creationId xmlns:a16="http://schemas.microsoft.com/office/drawing/2014/main" id="{A1517182-8E40-1381-0963-409E6402670A}"/>
              </a:ext>
            </a:extLst>
          </p:cNvPr>
          <p:cNvGrpSpPr/>
          <p:nvPr/>
        </p:nvGrpSpPr>
        <p:grpSpPr>
          <a:xfrm>
            <a:off x="868999" y="1613917"/>
            <a:ext cx="441383" cy="457200"/>
            <a:chOff x="860037" y="1641481"/>
            <a:chExt cx="441383" cy="457200"/>
          </a:xfrm>
        </p:grpSpPr>
        <p:grpSp>
          <p:nvGrpSpPr>
            <p:cNvPr id="72" name="object 5">
              <a:extLst>
                <a:ext uri="{FF2B5EF4-FFF2-40B4-BE49-F238E27FC236}">
                  <a16:creationId xmlns:a16="http://schemas.microsoft.com/office/drawing/2014/main" id="{6CC7B71D-57BA-AE71-6003-E13D9ABB254B}"/>
                </a:ext>
              </a:extLst>
            </p:cNvPr>
            <p:cNvGrpSpPr/>
            <p:nvPr/>
          </p:nvGrpSpPr>
          <p:grpSpPr>
            <a:xfrm>
              <a:off x="860037" y="1925900"/>
              <a:ext cx="441383" cy="172781"/>
              <a:chOff x="4821935" y="2496311"/>
              <a:chExt cx="544195" cy="212090"/>
            </a:xfrm>
          </p:grpSpPr>
          <p:pic>
            <p:nvPicPr>
              <p:cNvPr id="74" name="object 6">
                <a:extLst>
                  <a:ext uri="{FF2B5EF4-FFF2-40B4-BE49-F238E27FC236}">
                    <a16:creationId xmlns:a16="http://schemas.microsoft.com/office/drawing/2014/main" id="{D79F5641-7D43-9E52-4A5B-E17DAD79CC61}"/>
                  </a:ext>
                </a:extLst>
              </p:cNvPr>
              <p:cNvPicPr/>
              <p:nvPr/>
            </p:nvPicPr>
            <p:blipFill>
              <a:blip r:embed="rId2" cstate="print"/>
              <a:stretch>
                <a:fillRect/>
              </a:stretch>
            </p:blipFill>
            <p:spPr>
              <a:xfrm>
                <a:off x="4821935" y="2496311"/>
                <a:ext cx="544067" cy="211835"/>
              </a:xfrm>
              <a:prstGeom prst="rect">
                <a:avLst/>
              </a:prstGeom>
            </p:spPr>
          </p:pic>
          <p:sp>
            <p:nvSpPr>
              <p:cNvPr id="75" name="object 7">
                <a:extLst>
                  <a:ext uri="{FF2B5EF4-FFF2-40B4-BE49-F238E27FC236}">
                    <a16:creationId xmlns:a16="http://schemas.microsoft.com/office/drawing/2014/main" id="{5B1826C0-E11F-EB5C-3C19-135F29832847}"/>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73" name="object 8">
              <a:extLst>
                <a:ext uri="{FF2B5EF4-FFF2-40B4-BE49-F238E27FC236}">
                  <a16:creationId xmlns:a16="http://schemas.microsoft.com/office/drawing/2014/main" id="{C5EBDC70-DFB1-FBCB-4877-AF8239529996}"/>
                </a:ext>
              </a:extLst>
            </p:cNvPr>
            <p:cNvPicPr/>
            <p:nvPr/>
          </p:nvPicPr>
          <p:blipFill>
            <a:blip r:embed="rId3" cstate="print"/>
            <a:stretch>
              <a:fillRect/>
            </a:stretch>
          </p:blipFill>
          <p:spPr>
            <a:xfrm>
              <a:off x="929257" y="1641481"/>
              <a:ext cx="372059" cy="372463"/>
            </a:xfrm>
            <a:prstGeom prst="rect">
              <a:avLst/>
            </a:prstGeom>
          </p:spPr>
        </p:pic>
      </p:grpSp>
      <p:grpSp>
        <p:nvGrpSpPr>
          <p:cNvPr id="76" name="Group 75">
            <a:extLst>
              <a:ext uri="{FF2B5EF4-FFF2-40B4-BE49-F238E27FC236}">
                <a16:creationId xmlns:a16="http://schemas.microsoft.com/office/drawing/2014/main" id="{55994963-4A8E-8145-FA14-1B6F6D1D27D0}"/>
              </a:ext>
            </a:extLst>
          </p:cNvPr>
          <p:cNvGrpSpPr/>
          <p:nvPr/>
        </p:nvGrpSpPr>
        <p:grpSpPr>
          <a:xfrm>
            <a:off x="868999" y="2271117"/>
            <a:ext cx="441383" cy="457200"/>
            <a:chOff x="860037" y="1641481"/>
            <a:chExt cx="441383" cy="457200"/>
          </a:xfrm>
        </p:grpSpPr>
        <p:grpSp>
          <p:nvGrpSpPr>
            <p:cNvPr id="77" name="object 5">
              <a:extLst>
                <a:ext uri="{FF2B5EF4-FFF2-40B4-BE49-F238E27FC236}">
                  <a16:creationId xmlns:a16="http://schemas.microsoft.com/office/drawing/2014/main" id="{5C0F4206-9D46-A3FC-F271-14C9ECDE73B7}"/>
                </a:ext>
              </a:extLst>
            </p:cNvPr>
            <p:cNvGrpSpPr/>
            <p:nvPr/>
          </p:nvGrpSpPr>
          <p:grpSpPr>
            <a:xfrm>
              <a:off x="860037" y="1925900"/>
              <a:ext cx="441383" cy="172781"/>
              <a:chOff x="4821935" y="2496311"/>
              <a:chExt cx="544195" cy="212090"/>
            </a:xfrm>
          </p:grpSpPr>
          <p:pic>
            <p:nvPicPr>
              <p:cNvPr id="79" name="object 6">
                <a:extLst>
                  <a:ext uri="{FF2B5EF4-FFF2-40B4-BE49-F238E27FC236}">
                    <a16:creationId xmlns:a16="http://schemas.microsoft.com/office/drawing/2014/main" id="{DC23CDF6-F3CC-19D4-5084-0CA4596AA78D}"/>
                  </a:ext>
                </a:extLst>
              </p:cNvPr>
              <p:cNvPicPr/>
              <p:nvPr/>
            </p:nvPicPr>
            <p:blipFill>
              <a:blip r:embed="rId2" cstate="print"/>
              <a:stretch>
                <a:fillRect/>
              </a:stretch>
            </p:blipFill>
            <p:spPr>
              <a:xfrm>
                <a:off x="4821935" y="2496311"/>
                <a:ext cx="544067" cy="211835"/>
              </a:xfrm>
              <a:prstGeom prst="rect">
                <a:avLst/>
              </a:prstGeom>
            </p:spPr>
          </p:pic>
          <p:sp>
            <p:nvSpPr>
              <p:cNvPr id="80" name="object 7">
                <a:extLst>
                  <a:ext uri="{FF2B5EF4-FFF2-40B4-BE49-F238E27FC236}">
                    <a16:creationId xmlns:a16="http://schemas.microsoft.com/office/drawing/2014/main" id="{B30ADBE2-07D0-52D4-E524-770C09C1F452}"/>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78" name="object 8">
              <a:extLst>
                <a:ext uri="{FF2B5EF4-FFF2-40B4-BE49-F238E27FC236}">
                  <a16:creationId xmlns:a16="http://schemas.microsoft.com/office/drawing/2014/main" id="{119D7B92-2EB8-0667-8418-E2E1D16BF86F}"/>
                </a:ext>
              </a:extLst>
            </p:cNvPr>
            <p:cNvPicPr/>
            <p:nvPr/>
          </p:nvPicPr>
          <p:blipFill>
            <a:blip r:embed="rId3" cstate="print"/>
            <a:stretch>
              <a:fillRect/>
            </a:stretch>
          </p:blipFill>
          <p:spPr>
            <a:xfrm>
              <a:off x="929257" y="1641481"/>
              <a:ext cx="372059" cy="372463"/>
            </a:xfrm>
            <a:prstGeom prst="rect">
              <a:avLst/>
            </a:prstGeom>
          </p:spPr>
        </p:pic>
      </p:grpSp>
      <p:grpSp>
        <p:nvGrpSpPr>
          <p:cNvPr id="86" name="Group 85">
            <a:extLst>
              <a:ext uri="{FF2B5EF4-FFF2-40B4-BE49-F238E27FC236}">
                <a16:creationId xmlns:a16="http://schemas.microsoft.com/office/drawing/2014/main" id="{0013FB5B-9CE7-C5D1-43C2-BEFC946B7808}"/>
              </a:ext>
            </a:extLst>
          </p:cNvPr>
          <p:cNvGrpSpPr/>
          <p:nvPr/>
        </p:nvGrpSpPr>
        <p:grpSpPr>
          <a:xfrm>
            <a:off x="902887" y="3353076"/>
            <a:ext cx="441383" cy="457200"/>
            <a:chOff x="860037" y="1641481"/>
            <a:chExt cx="441383" cy="457200"/>
          </a:xfrm>
        </p:grpSpPr>
        <p:grpSp>
          <p:nvGrpSpPr>
            <p:cNvPr id="87" name="object 5">
              <a:extLst>
                <a:ext uri="{FF2B5EF4-FFF2-40B4-BE49-F238E27FC236}">
                  <a16:creationId xmlns:a16="http://schemas.microsoft.com/office/drawing/2014/main" id="{F6DB8B71-CC4E-8F88-F69F-F4269909FE03}"/>
                </a:ext>
              </a:extLst>
            </p:cNvPr>
            <p:cNvGrpSpPr/>
            <p:nvPr/>
          </p:nvGrpSpPr>
          <p:grpSpPr>
            <a:xfrm>
              <a:off x="860037" y="1925900"/>
              <a:ext cx="441383" cy="172781"/>
              <a:chOff x="4821935" y="2496311"/>
              <a:chExt cx="544195" cy="212090"/>
            </a:xfrm>
          </p:grpSpPr>
          <p:pic>
            <p:nvPicPr>
              <p:cNvPr id="89" name="object 6">
                <a:extLst>
                  <a:ext uri="{FF2B5EF4-FFF2-40B4-BE49-F238E27FC236}">
                    <a16:creationId xmlns:a16="http://schemas.microsoft.com/office/drawing/2014/main" id="{21B70291-A6A3-13FE-C552-6035AE12CC42}"/>
                  </a:ext>
                </a:extLst>
              </p:cNvPr>
              <p:cNvPicPr/>
              <p:nvPr/>
            </p:nvPicPr>
            <p:blipFill>
              <a:blip r:embed="rId2" cstate="print"/>
              <a:stretch>
                <a:fillRect/>
              </a:stretch>
            </p:blipFill>
            <p:spPr>
              <a:xfrm>
                <a:off x="4821935" y="2496311"/>
                <a:ext cx="544067" cy="211835"/>
              </a:xfrm>
              <a:prstGeom prst="rect">
                <a:avLst/>
              </a:prstGeom>
            </p:spPr>
          </p:pic>
          <p:sp>
            <p:nvSpPr>
              <p:cNvPr id="90" name="object 7">
                <a:extLst>
                  <a:ext uri="{FF2B5EF4-FFF2-40B4-BE49-F238E27FC236}">
                    <a16:creationId xmlns:a16="http://schemas.microsoft.com/office/drawing/2014/main" id="{EDA747AD-CCE6-A400-65D9-EF8D73DC04B3}"/>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88" name="object 8">
              <a:extLst>
                <a:ext uri="{FF2B5EF4-FFF2-40B4-BE49-F238E27FC236}">
                  <a16:creationId xmlns:a16="http://schemas.microsoft.com/office/drawing/2014/main" id="{6E2928E6-428D-E2C5-4713-B2C30DD7214C}"/>
                </a:ext>
              </a:extLst>
            </p:cNvPr>
            <p:cNvPicPr/>
            <p:nvPr/>
          </p:nvPicPr>
          <p:blipFill>
            <a:blip r:embed="rId3" cstate="print"/>
            <a:stretch>
              <a:fillRect/>
            </a:stretch>
          </p:blipFill>
          <p:spPr>
            <a:xfrm>
              <a:off x="929257" y="1641481"/>
              <a:ext cx="372059" cy="372463"/>
            </a:xfrm>
            <a:prstGeom prst="rect">
              <a:avLst/>
            </a:prstGeom>
          </p:spPr>
        </p:pic>
      </p:grpSp>
      <p:grpSp>
        <p:nvGrpSpPr>
          <p:cNvPr id="96" name="Group 95">
            <a:extLst>
              <a:ext uri="{FF2B5EF4-FFF2-40B4-BE49-F238E27FC236}">
                <a16:creationId xmlns:a16="http://schemas.microsoft.com/office/drawing/2014/main" id="{8DB709F1-38FB-5B57-4788-E59C8E57E414}"/>
              </a:ext>
            </a:extLst>
          </p:cNvPr>
          <p:cNvGrpSpPr/>
          <p:nvPr/>
        </p:nvGrpSpPr>
        <p:grpSpPr>
          <a:xfrm>
            <a:off x="902887" y="4567636"/>
            <a:ext cx="441383" cy="457200"/>
            <a:chOff x="860037" y="1641481"/>
            <a:chExt cx="441383" cy="457200"/>
          </a:xfrm>
        </p:grpSpPr>
        <p:grpSp>
          <p:nvGrpSpPr>
            <p:cNvPr id="97" name="object 5">
              <a:extLst>
                <a:ext uri="{FF2B5EF4-FFF2-40B4-BE49-F238E27FC236}">
                  <a16:creationId xmlns:a16="http://schemas.microsoft.com/office/drawing/2014/main" id="{09FA2915-9204-98CC-C0D2-58E468DC33FE}"/>
                </a:ext>
              </a:extLst>
            </p:cNvPr>
            <p:cNvGrpSpPr/>
            <p:nvPr/>
          </p:nvGrpSpPr>
          <p:grpSpPr>
            <a:xfrm>
              <a:off x="860037" y="1925900"/>
              <a:ext cx="441383" cy="172781"/>
              <a:chOff x="4821935" y="2496311"/>
              <a:chExt cx="544195" cy="212090"/>
            </a:xfrm>
          </p:grpSpPr>
          <p:pic>
            <p:nvPicPr>
              <p:cNvPr id="99" name="object 6">
                <a:extLst>
                  <a:ext uri="{FF2B5EF4-FFF2-40B4-BE49-F238E27FC236}">
                    <a16:creationId xmlns:a16="http://schemas.microsoft.com/office/drawing/2014/main" id="{2033DCAD-6588-6C08-28D1-58F4813BF38A}"/>
                  </a:ext>
                </a:extLst>
              </p:cNvPr>
              <p:cNvPicPr/>
              <p:nvPr/>
            </p:nvPicPr>
            <p:blipFill>
              <a:blip r:embed="rId2" cstate="print"/>
              <a:stretch>
                <a:fillRect/>
              </a:stretch>
            </p:blipFill>
            <p:spPr>
              <a:xfrm>
                <a:off x="4821935" y="2496311"/>
                <a:ext cx="544067" cy="211835"/>
              </a:xfrm>
              <a:prstGeom prst="rect">
                <a:avLst/>
              </a:prstGeom>
            </p:spPr>
          </p:pic>
          <p:sp>
            <p:nvSpPr>
              <p:cNvPr id="100" name="object 7">
                <a:extLst>
                  <a:ext uri="{FF2B5EF4-FFF2-40B4-BE49-F238E27FC236}">
                    <a16:creationId xmlns:a16="http://schemas.microsoft.com/office/drawing/2014/main" id="{9BF5C2DD-D56A-A84F-3B03-C7069DD9575C}"/>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98" name="object 8">
              <a:extLst>
                <a:ext uri="{FF2B5EF4-FFF2-40B4-BE49-F238E27FC236}">
                  <a16:creationId xmlns:a16="http://schemas.microsoft.com/office/drawing/2014/main" id="{BA29C5F2-0E99-F2F3-5246-0543D26CEDFC}"/>
                </a:ext>
              </a:extLst>
            </p:cNvPr>
            <p:cNvPicPr/>
            <p:nvPr/>
          </p:nvPicPr>
          <p:blipFill>
            <a:blip r:embed="rId3" cstate="print"/>
            <a:stretch>
              <a:fillRect/>
            </a:stretch>
          </p:blipFill>
          <p:spPr>
            <a:xfrm>
              <a:off x="929257" y="1641481"/>
              <a:ext cx="372059" cy="372463"/>
            </a:xfrm>
            <a:prstGeom prst="rect">
              <a:avLst/>
            </a:prstGeom>
          </p:spPr>
        </p:pic>
      </p:grpSp>
      <p:sp>
        <p:nvSpPr>
          <p:cNvPr id="14" name="TextBox 13">
            <a:extLst>
              <a:ext uri="{FF2B5EF4-FFF2-40B4-BE49-F238E27FC236}">
                <a16:creationId xmlns:a16="http://schemas.microsoft.com/office/drawing/2014/main" id="{626182A4-9672-F71C-DF82-AA214A75901B}"/>
              </a:ext>
            </a:extLst>
          </p:cNvPr>
          <p:cNvSpPr txBox="1"/>
          <p:nvPr/>
        </p:nvSpPr>
        <p:spPr>
          <a:xfrm>
            <a:off x="1575962" y="1461100"/>
            <a:ext cx="10412838" cy="707886"/>
          </a:xfrm>
          <a:prstGeom prst="rect">
            <a:avLst/>
          </a:prstGeom>
          <a:noFill/>
        </p:spPr>
        <p:txBody>
          <a:bodyPr wrap="square">
            <a:spAutoFit/>
          </a:bodyPr>
          <a:lstStyle/>
          <a:p>
            <a:pPr algn="l" rtl="0"/>
            <a:r>
              <a:rPr lang="en-US" sz="2000" b="0" i="0" dirty="0">
                <a:solidFill>
                  <a:srgbClr val="4A4A4A"/>
                </a:solidFill>
                <a:effectLst/>
              </a:rPr>
              <a:t>Ensuring eligible Ohioans have continuous access to high-quality health care as the state resumes routine eligibility operations.</a:t>
            </a:r>
          </a:p>
        </p:txBody>
      </p:sp>
      <p:pic>
        <p:nvPicPr>
          <p:cNvPr id="15" name="Picture 14">
            <a:extLst>
              <a:ext uri="{FF2B5EF4-FFF2-40B4-BE49-F238E27FC236}">
                <a16:creationId xmlns:a16="http://schemas.microsoft.com/office/drawing/2014/main" id="{DD5E6811-D05A-A5FE-609E-F9304F0DCA37}"/>
              </a:ext>
            </a:extLst>
          </p:cNvPr>
          <p:cNvPicPr>
            <a:picLocks noChangeAspect="1"/>
          </p:cNvPicPr>
          <p:nvPr/>
        </p:nvPicPr>
        <p:blipFill>
          <a:blip r:embed="rId4"/>
          <a:stretch>
            <a:fillRect/>
          </a:stretch>
        </p:blipFill>
        <p:spPr>
          <a:xfrm>
            <a:off x="-48611" y="-29263"/>
            <a:ext cx="2717777" cy="653379"/>
          </a:xfrm>
          <a:prstGeom prst="rect">
            <a:avLst/>
          </a:prstGeom>
        </p:spPr>
      </p:pic>
    </p:spTree>
    <p:extLst>
      <p:ext uri="{BB962C8B-B14F-4D97-AF65-F5344CB8AC3E}">
        <p14:creationId xmlns:p14="http://schemas.microsoft.com/office/powerpoint/2010/main" val="1624901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0" y="1584453"/>
            <a:ext cx="8324792" cy="3517501"/>
          </a:xfrm>
          <a:prstGeom prst="rect">
            <a:avLst/>
          </a:prstGeom>
        </p:spPr>
        <p:txBody>
          <a:bodyPr vert="horz" wrap="square" lIns="0" tIns="85725" rIns="0" bIns="0" rtlCol="0">
            <a:spAutoFit/>
          </a:bodyPr>
          <a:lstStyle/>
          <a:p>
            <a:pPr marL="469900" indent="-457200">
              <a:spcBef>
                <a:spcPts val="675"/>
              </a:spcBef>
              <a:buAutoNum type="arabicPeriod"/>
              <a:tabLst>
                <a:tab pos="469265" algn="l"/>
                <a:tab pos="469900" algn="l"/>
              </a:tabLst>
            </a:pPr>
            <a:r>
              <a:rPr sz="2400" dirty="0">
                <a:latin typeface="Arial"/>
                <a:cs typeface="Arial"/>
              </a:rPr>
              <a:t>Conduct</a:t>
            </a:r>
            <a:r>
              <a:rPr sz="2400" spc="-20" dirty="0">
                <a:latin typeface="Arial"/>
                <a:cs typeface="Arial"/>
              </a:rPr>
              <a:t> </a:t>
            </a:r>
            <a:r>
              <a:rPr sz="2400" dirty="0">
                <a:latin typeface="Arial"/>
                <a:cs typeface="Arial"/>
              </a:rPr>
              <a:t>a</a:t>
            </a:r>
            <a:r>
              <a:rPr sz="2400" spc="-25" dirty="0">
                <a:latin typeface="Arial"/>
                <a:cs typeface="Arial"/>
              </a:rPr>
              <a:t> </a:t>
            </a:r>
            <a:r>
              <a:rPr sz="2400" dirty="0">
                <a:latin typeface="Arial"/>
                <a:cs typeface="Arial"/>
              </a:rPr>
              <a:t>stakeholder engagement </a:t>
            </a:r>
            <a:r>
              <a:rPr sz="2400" spc="-10" dirty="0">
                <a:latin typeface="Arial"/>
                <a:cs typeface="Arial"/>
              </a:rPr>
              <a:t>process</a:t>
            </a:r>
            <a:endParaRPr sz="2400" dirty="0">
              <a:latin typeface="Arial"/>
              <a:cs typeface="Arial"/>
            </a:endParaRPr>
          </a:p>
          <a:p>
            <a:pPr marL="469900" marR="5080" indent="-457200">
              <a:lnSpc>
                <a:spcPct val="120000"/>
              </a:lnSpc>
              <a:buAutoNum type="arabicPeriod"/>
              <a:tabLst>
                <a:tab pos="469265" algn="l"/>
                <a:tab pos="469900" algn="l"/>
              </a:tabLst>
            </a:pPr>
            <a:r>
              <a:rPr sz="2400" dirty="0">
                <a:latin typeface="Arial"/>
                <a:cs typeface="Arial"/>
              </a:rPr>
              <a:t>Maximize</a:t>
            </a:r>
            <a:r>
              <a:rPr sz="2400" spc="-25" dirty="0">
                <a:latin typeface="Arial"/>
                <a:cs typeface="Arial"/>
              </a:rPr>
              <a:t> </a:t>
            </a:r>
            <a:r>
              <a:rPr sz="2400" dirty="0">
                <a:latin typeface="Arial"/>
                <a:cs typeface="Arial"/>
              </a:rPr>
              <a:t>integration</a:t>
            </a:r>
            <a:r>
              <a:rPr sz="2400" spc="-5" dirty="0">
                <a:latin typeface="Arial"/>
                <a:cs typeface="Arial"/>
              </a:rPr>
              <a:t> </a:t>
            </a:r>
            <a:r>
              <a:rPr sz="2400" dirty="0">
                <a:latin typeface="Arial"/>
                <a:cs typeface="Arial"/>
              </a:rPr>
              <a:t>attained</a:t>
            </a:r>
            <a:r>
              <a:rPr sz="2400" spc="-10" dirty="0">
                <a:latin typeface="Arial"/>
                <a:cs typeface="Arial"/>
              </a:rPr>
              <a:t> </a:t>
            </a:r>
            <a:r>
              <a:rPr sz="2400" dirty="0">
                <a:latin typeface="Arial"/>
                <a:cs typeface="Arial"/>
              </a:rPr>
              <a:t>through</a:t>
            </a:r>
            <a:r>
              <a:rPr sz="2400" spc="-5" dirty="0">
                <a:latin typeface="Arial"/>
                <a:cs typeface="Arial"/>
              </a:rPr>
              <a:t> </a:t>
            </a:r>
            <a:r>
              <a:rPr sz="2400" dirty="0">
                <a:latin typeface="Arial"/>
                <a:cs typeface="Arial"/>
              </a:rPr>
              <a:t>MyCare</a:t>
            </a:r>
            <a:r>
              <a:rPr sz="2400" spc="-15" dirty="0">
                <a:latin typeface="Arial"/>
                <a:cs typeface="Arial"/>
              </a:rPr>
              <a:t> </a:t>
            </a:r>
            <a:r>
              <a:rPr sz="2400" spc="-25" dirty="0">
                <a:latin typeface="Arial"/>
                <a:cs typeface="Arial"/>
              </a:rPr>
              <a:t>and </a:t>
            </a:r>
            <a:r>
              <a:rPr sz="2400" dirty="0">
                <a:latin typeface="Arial"/>
                <a:cs typeface="Arial"/>
              </a:rPr>
              <a:t>convert</a:t>
            </a:r>
            <a:r>
              <a:rPr sz="2400" spc="-15" dirty="0">
                <a:latin typeface="Arial"/>
                <a:cs typeface="Arial"/>
              </a:rPr>
              <a:t> </a:t>
            </a:r>
            <a:r>
              <a:rPr sz="2400" dirty="0">
                <a:latin typeface="Arial"/>
                <a:cs typeface="Arial"/>
              </a:rPr>
              <a:t>to</a:t>
            </a:r>
            <a:r>
              <a:rPr sz="2400" spc="-25" dirty="0">
                <a:latin typeface="Arial"/>
                <a:cs typeface="Arial"/>
              </a:rPr>
              <a:t> </a:t>
            </a:r>
            <a:r>
              <a:rPr sz="2400" dirty="0">
                <a:latin typeface="Arial"/>
                <a:cs typeface="Arial"/>
              </a:rPr>
              <a:t>integrated</a:t>
            </a:r>
            <a:r>
              <a:rPr sz="2400" spc="5" dirty="0">
                <a:latin typeface="Arial"/>
                <a:cs typeface="Arial"/>
              </a:rPr>
              <a:t> </a:t>
            </a:r>
            <a:r>
              <a:rPr sz="2400" dirty="0">
                <a:latin typeface="Arial"/>
                <a:cs typeface="Arial"/>
              </a:rPr>
              <a:t>D–SNPs,</a:t>
            </a:r>
            <a:r>
              <a:rPr sz="2400" spc="-20" dirty="0">
                <a:latin typeface="Arial"/>
                <a:cs typeface="Arial"/>
              </a:rPr>
              <a:t> </a:t>
            </a:r>
            <a:r>
              <a:rPr sz="2400" dirty="0">
                <a:latin typeface="Arial"/>
                <a:cs typeface="Arial"/>
              </a:rPr>
              <a:t>aligning with</a:t>
            </a:r>
            <a:r>
              <a:rPr sz="2400" spc="-15" dirty="0">
                <a:latin typeface="Arial"/>
                <a:cs typeface="Arial"/>
              </a:rPr>
              <a:t> </a:t>
            </a:r>
            <a:r>
              <a:rPr sz="2400" spc="-25" dirty="0">
                <a:latin typeface="Arial"/>
                <a:cs typeface="Arial"/>
              </a:rPr>
              <a:t>the </a:t>
            </a:r>
            <a:r>
              <a:rPr sz="2400" dirty="0">
                <a:latin typeface="Arial"/>
                <a:cs typeface="Arial"/>
              </a:rPr>
              <a:t>Next</a:t>
            </a:r>
            <a:r>
              <a:rPr sz="2400" spc="-25" dirty="0">
                <a:latin typeface="Arial"/>
                <a:cs typeface="Arial"/>
              </a:rPr>
              <a:t> </a:t>
            </a:r>
            <a:r>
              <a:rPr sz="2400" dirty="0">
                <a:latin typeface="Arial"/>
                <a:cs typeface="Arial"/>
              </a:rPr>
              <a:t>Generation managed</a:t>
            </a:r>
            <a:r>
              <a:rPr sz="2400" spc="-5" dirty="0">
                <a:latin typeface="Arial"/>
                <a:cs typeface="Arial"/>
              </a:rPr>
              <a:t> </a:t>
            </a:r>
            <a:r>
              <a:rPr sz="2400" dirty="0">
                <a:latin typeface="Arial"/>
                <a:cs typeface="Arial"/>
              </a:rPr>
              <a:t>care</a:t>
            </a:r>
            <a:r>
              <a:rPr sz="2400" spc="-10" dirty="0">
                <a:latin typeface="Arial"/>
                <a:cs typeface="Arial"/>
              </a:rPr>
              <a:t> requirements.</a:t>
            </a:r>
            <a:endParaRPr sz="2400" dirty="0">
              <a:latin typeface="Arial"/>
              <a:cs typeface="Arial"/>
            </a:endParaRPr>
          </a:p>
          <a:p>
            <a:pPr marL="469900" marR="496570" indent="-457200">
              <a:lnSpc>
                <a:spcPct val="120000"/>
              </a:lnSpc>
              <a:buAutoNum type="arabicPeriod"/>
              <a:tabLst>
                <a:tab pos="469265" algn="l"/>
                <a:tab pos="469900" algn="l"/>
              </a:tabLst>
            </a:pPr>
            <a:r>
              <a:rPr sz="2400" dirty="0">
                <a:latin typeface="Arial"/>
                <a:cs typeface="Arial"/>
              </a:rPr>
              <a:t>Sustain</a:t>
            </a:r>
            <a:r>
              <a:rPr sz="2400" spc="-25" dirty="0">
                <a:latin typeface="Arial"/>
                <a:cs typeface="Arial"/>
              </a:rPr>
              <a:t> </a:t>
            </a:r>
            <a:r>
              <a:rPr sz="2400" dirty="0">
                <a:latin typeface="Arial"/>
                <a:cs typeface="Arial"/>
              </a:rPr>
              <a:t>dedicated ombudsman</a:t>
            </a:r>
            <a:r>
              <a:rPr sz="2400" spc="-10" dirty="0">
                <a:latin typeface="Arial"/>
                <a:cs typeface="Arial"/>
              </a:rPr>
              <a:t> </a:t>
            </a:r>
            <a:r>
              <a:rPr sz="2400" dirty="0">
                <a:latin typeface="Arial"/>
                <a:cs typeface="Arial"/>
              </a:rPr>
              <a:t>support</a:t>
            </a:r>
            <a:r>
              <a:rPr sz="2400" spc="-10" dirty="0">
                <a:latin typeface="Arial"/>
                <a:cs typeface="Arial"/>
              </a:rPr>
              <a:t> without </a:t>
            </a:r>
            <a:r>
              <a:rPr sz="2400" dirty="0">
                <a:latin typeface="Arial"/>
                <a:cs typeface="Arial"/>
              </a:rPr>
              <a:t>federal</a:t>
            </a:r>
            <a:r>
              <a:rPr sz="2400" spc="-15" dirty="0">
                <a:latin typeface="Arial"/>
                <a:cs typeface="Arial"/>
              </a:rPr>
              <a:t> </a:t>
            </a:r>
            <a:r>
              <a:rPr sz="2400" dirty="0">
                <a:latin typeface="Arial"/>
                <a:cs typeface="Arial"/>
              </a:rPr>
              <a:t>grant</a:t>
            </a:r>
            <a:r>
              <a:rPr sz="2400" spc="-15" dirty="0">
                <a:latin typeface="Arial"/>
                <a:cs typeface="Arial"/>
              </a:rPr>
              <a:t> </a:t>
            </a:r>
            <a:r>
              <a:rPr sz="2400" spc="-10" dirty="0">
                <a:latin typeface="Arial"/>
                <a:cs typeface="Arial"/>
              </a:rPr>
              <a:t>funding.</a:t>
            </a:r>
            <a:endParaRPr sz="2400" dirty="0">
              <a:latin typeface="Arial"/>
              <a:cs typeface="Arial"/>
            </a:endParaRPr>
          </a:p>
          <a:p>
            <a:pPr marL="469900" marR="260985" indent="-457200">
              <a:lnSpc>
                <a:spcPct val="120000"/>
              </a:lnSpc>
              <a:buAutoNum type="arabicPeriod"/>
              <a:tabLst>
                <a:tab pos="469265" algn="l"/>
                <a:tab pos="469900" algn="l"/>
              </a:tabLst>
            </a:pPr>
            <a:r>
              <a:rPr sz="2400" dirty="0">
                <a:latin typeface="Arial"/>
                <a:cs typeface="Arial"/>
              </a:rPr>
              <a:t>Specific</a:t>
            </a:r>
            <a:r>
              <a:rPr sz="2400" spc="-20" dirty="0">
                <a:latin typeface="Arial"/>
                <a:cs typeface="Arial"/>
              </a:rPr>
              <a:t> </a:t>
            </a:r>
            <a:r>
              <a:rPr sz="2400" dirty="0">
                <a:latin typeface="Arial"/>
                <a:cs typeface="Arial"/>
              </a:rPr>
              <a:t>policy</a:t>
            </a:r>
            <a:r>
              <a:rPr sz="2400" spc="-10" dirty="0">
                <a:latin typeface="Arial"/>
                <a:cs typeface="Arial"/>
              </a:rPr>
              <a:t> </a:t>
            </a:r>
            <a:r>
              <a:rPr sz="2400" dirty="0">
                <a:latin typeface="Arial"/>
                <a:cs typeface="Arial"/>
              </a:rPr>
              <a:t>and/</a:t>
            </a:r>
            <a:r>
              <a:rPr sz="2400" spc="-10" dirty="0">
                <a:latin typeface="Arial"/>
                <a:cs typeface="Arial"/>
              </a:rPr>
              <a:t> </a:t>
            </a:r>
            <a:r>
              <a:rPr sz="2400" dirty="0">
                <a:latin typeface="Arial"/>
                <a:cs typeface="Arial"/>
              </a:rPr>
              <a:t>or</a:t>
            </a:r>
            <a:r>
              <a:rPr sz="2400" spc="-25" dirty="0">
                <a:latin typeface="Arial"/>
                <a:cs typeface="Arial"/>
              </a:rPr>
              <a:t> </a:t>
            </a:r>
            <a:r>
              <a:rPr sz="2400" dirty="0">
                <a:latin typeface="Arial"/>
                <a:cs typeface="Arial"/>
              </a:rPr>
              <a:t>operational steps</a:t>
            </a:r>
            <a:r>
              <a:rPr sz="2400" spc="-10" dirty="0">
                <a:latin typeface="Arial"/>
                <a:cs typeface="Arial"/>
              </a:rPr>
              <a:t> required </a:t>
            </a:r>
            <a:r>
              <a:rPr sz="2400" dirty="0">
                <a:latin typeface="Arial"/>
                <a:cs typeface="Arial"/>
              </a:rPr>
              <a:t>for</a:t>
            </a:r>
            <a:r>
              <a:rPr sz="2400" spc="-25" dirty="0">
                <a:latin typeface="Arial"/>
                <a:cs typeface="Arial"/>
              </a:rPr>
              <a:t> </a:t>
            </a:r>
            <a:r>
              <a:rPr sz="2400" dirty="0">
                <a:latin typeface="Arial"/>
                <a:cs typeface="Arial"/>
              </a:rPr>
              <a:t>the</a:t>
            </a:r>
            <a:r>
              <a:rPr sz="2400" spc="-10" dirty="0">
                <a:latin typeface="Arial"/>
                <a:cs typeface="Arial"/>
              </a:rPr>
              <a:t> conversion.</a:t>
            </a:r>
            <a:endParaRPr sz="2400" dirty="0">
              <a:latin typeface="Arial"/>
              <a:cs typeface="Arial"/>
            </a:endParaRPr>
          </a:p>
        </p:txBody>
      </p:sp>
      <p:sp>
        <p:nvSpPr>
          <p:cNvPr id="3" name="object 3"/>
          <p:cNvSpPr txBox="1"/>
          <p:nvPr/>
        </p:nvSpPr>
        <p:spPr>
          <a:xfrm>
            <a:off x="1645228" y="6019801"/>
            <a:ext cx="8739505" cy="628377"/>
          </a:xfrm>
          <a:prstGeom prst="rect">
            <a:avLst/>
          </a:prstGeom>
        </p:spPr>
        <p:txBody>
          <a:bodyPr vert="horz" wrap="square" lIns="0" tIns="12700" rIns="0" bIns="0" rtlCol="0">
            <a:spAutoFit/>
          </a:bodyPr>
          <a:lstStyle/>
          <a:p>
            <a:pPr marL="38100">
              <a:spcBef>
                <a:spcPts val="100"/>
              </a:spcBef>
            </a:pPr>
            <a:r>
              <a:rPr sz="2000" b="1" dirty="0">
                <a:solidFill>
                  <a:srgbClr val="3D749E"/>
                </a:solidFill>
                <a:latin typeface="Calibri"/>
                <a:cs typeface="Calibri"/>
              </a:rPr>
              <a:t>*With</a:t>
            </a:r>
            <a:r>
              <a:rPr sz="2000" b="1" spc="-10" dirty="0">
                <a:solidFill>
                  <a:srgbClr val="3D749E"/>
                </a:solidFill>
                <a:latin typeface="Calibri"/>
                <a:cs typeface="Calibri"/>
              </a:rPr>
              <a:t> </a:t>
            </a:r>
            <a:r>
              <a:rPr sz="2000" b="1" dirty="0">
                <a:solidFill>
                  <a:srgbClr val="3D749E"/>
                </a:solidFill>
                <a:latin typeface="Calibri"/>
                <a:cs typeface="Calibri"/>
              </a:rPr>
              <a:t>the</a:t>
            </a:r>
            <a:r>
              <a:rPr sz="2000" b="1" spc="-10" dirty="0">
                <a:solidFill>
                  <a:srgbClr val="3D749E"/>
                </a:solidFill>
                <a:latin typeface="Calibri"/>
                <a:cs typeface="Calibri"/>
              </a:rPr>
              <a:t> </a:t>
            </a:r>
            <a:r>
              <a:rPr sz="2000" b="1" dirty="0">
                <a:solidFill>
                  <a:srgbClr val="3D749E"/>
                </a:solidFill>
                <a:latin typeface="Calibri"/>
                <a:cs typeface="Calibri"/>
              </a:rPr>
              <a:t>submission</a:t>
            </a:r>
            <a:r>
              <a:rPr sz="2000" b="1" spc="-20" dirty="0">
                <a:solidFill>
                  <a:srgbClr val="3D749E"/>
                </a:solidFill>
                <a:latin typeface="Calibri"/>
                <a:cs typeface="Calibri"/>
              </a:rPr>
              <a:t> </a:t>
            </a:r>
            <a:r>
              <a:rPr sz="2000" b="1" dirty="0">
                <a:solidFill>
                  <a:srgbClr val="3D749E"/>
                </a:solidFill>
                <a:latin typeface="Calibri"/>
                <a:cs typeface="Calibri"/>
              </a:rPr>
              <a:t>of</a:t>
            </a:r>
            <a:r>
              <a:rPr sz="2000" b="1" spc="-15" dirty="0">
                <a:solidFill>
                  <a:srgbClr val="3D749E"/>
                </a:solidFill>
                <a:latin typeface="Calibri"/>
                <a:cs typeface="Calibri"/>
              </a:rPr>
              <a:t> </a:t>
            </a:r>
            <a:r>
              <a:rPr sz="2000" b="1" dirty="0">
                <a:solidFill>
                  <a:srgbClr val="3D749E"/>
                </a:solidFill>
                <a:latin typeface="Calibri"/>
                <a:cs typeface="Calibri"/>
              </a:rPr>
              <a:t>a</a:t>
            </a:r>
            <a:r>
              <a:rPr sz="2000" b="1" spc="-15" dirty="0">
                <a:solidFill>
                  <a:srgbClr val="3D749E"/>
                </a:solidFill>
                <a:latin typeface="Calibri"/>
                <a:cs typeface="Calibri"/>
              </a:rPr>
              <a:t> </a:t>
            </a:r>
            <a:r>
              <a:rPr sz="2000" b="1" dirty="0">
                <a:solidFill>
                  <a:srgbClr val="3D749E"/>
                </a:solidFill>
                <a:latin typeface="Calibri"/>
                <a:cs typeface="Calibri"/>
              </a:rPr>
              <a:t>10/1</a:t>
            </a:r>
            <a:r>
              <a:rPr lang="en-US" sz="2000" b="1" dirty="0">
                <a:solidFill>
                  <a:srgbClr val="3D749E"/>
                </a:solidFill>
                <a:latin typeface="Calibri"/>
                <a:cs typeface="Calibri"/>
              </a:rPr>
              <a:t>/23</a:t>
            </a:r>
            <a:r>
              <a:rPr sz="2000" b="1" dirty="0">
                <a:solidFill>
                  <a:srgbClr val="3D749E"/>
                </a:solidFill>
                <a:latin typeface="Calibri"/>
                <a:cs typeface="Calibri"/>
              </a:rPr>
              <a:t> plan,</a:t>
            </a:r>
            <a:r>
              <a:rPr sz="2000" b="1" spc="-30" dirty="0">
                <a:solidFill>
                  <a:srgbClr val="3D749E"/>
                </a:solidFill>
                <a:latin typeface="Calibri"/>
                <a:cs typeface="Calibri"/>
              </a:rPr>
              <a:t> </a:t>
            </a:r>
            <a:r>
              <a:rPr sz="2000" b="1" dirty="0">
                <a:solidFill>
                  <a:srgbClr val="3D749E"/>
                </a:solidFill>
                <a:latin typeface="Calibri"/>
                <a:cs typeface="Calibri"/>
              </a:rPr>
              <a:t>Ohio</a:t>
            </a:r>
            <a:r>
              <a:rPr sz="2000" b="1" spc="-25" dirty="0">
                <a:solidFill>
                  <a:srgbClr val="3D749E"/>
                </a:solidFill>
                <a:latin typeface="Calibri"/>
                <a:cs typeface="Calibri"/>
              </a:rPr>
              <a:t> </a:t>
            </a:r>
            <a:r>
              <a:rPr sz="2000" b="1" dirty="0">
                <a:solidFill>
                  <a:srgbClr val="3D749E"/>
                </a:solidFill>
                <a:latin typeface="Calibri"/>
                <a:cs typeface="Calibri"/>
              </a:rPr>
              <a:t>has</a:t>
            </a:r>
            <a:r>
              <a:rPr sz="2000" b="1" spc="-20" dirty="0">
                <a:solidFill>
                  <a:srgbClr val="3D749E"/>
                </a:solidFill>
                <a:latin typeface="Calibri"/>
                <a:cs typeface="Calibri"/>
              </a:rPr>
              <a:t> </a:t>
            </a:r>
            <a:r>
              <a:rPr sz="2000" b="1" dirty="0">
                <a:solidFill>
                  <a:srgbClr val="3D749E"/>
                </a:solidFill>
                <a:latin typeface="Calibri"/>
                <a:cs typeface="Calibri"/>
              </a:rPr>
              <a:t>until</a:t>
            </a:r>
            <a:r>
              <a:rPr sz="2000" b="1" spc="-30" dirty="0">
                <a:solidFill>
                  <a:srgbClr val="3D749E"/>
                </a:solidFill>
                <a:latin typeface="Calibri"/>
                <a:cs typeface="Calibri"/>
              </a:rPr>
              <a:t> </a:t>
            </a:r>
            <a:r>
              <a:rPr sz="2000" b="1" dirty="0">
                <a:solidFill>
                  <a:srgbClr val="3D749E"/>
                </a:solidFill>
                <a:latin typeface="Calibri"/>
                <a:cs typeface="Calibri"/>
              </a:rPr>
              <a:t>no</a:t>
            </a:r>
            <a:r>
              <a:rPr sz="2000" b="1" spc="-15" dirty="0">
                <a:solidFill>
                  <a:srgbClr val="3D749E"/>
                </a:solidFill>
                <a:latin typeface="Calibri"/>
                <a:cs typeface="Calibri"/>
              </a:rPr>
              <a:t> </a:t>
            </a:r>
            <a:r>
              <a:rPr sz="2000" b="1" dirty="0">
                <a:solidFill>
                  <a:srgbClr val="3D749E"/>
                </a:solidFill>
                <a:latin typeface="Calibri"/>
                <a:cs typeface="Calibri"/>
              </a:rPr>
              <a:t>later</a:t>
            </a:r>
            <a:r>
              <a:rPr sz="2000" b="1" spc="-20" dirty="0">
                <a:solidFill>
                  <a:srgbClr val="3D749E"/>
                </a:solidFill>
                <a:latin typeface="Calibri"/>
                <a:cs typeface="Calibri"/>
              </a:rPr>
              <a:t> </a:t>
            </a:r>
            <a:r>
              <a:rPr sz="2000" b="1" dirty="0">
                <a:solidFill>
                  <a:srgbClr val="3D749E"/>
                </a:solidFill>
                <a:latin typeface="Calibri"/>
                <a:cs typeface="Calibri"/>
              </a:rPr>
              <a:t>than</a:t>
            </a:r>
            <a:r>
              <a:rPr sz="2000" b="1" spc="-15" dirty="0">
                <a:solidFill>
                  <a:srgbClr val="3D749E"/>
                </a:solidFill>
                <a:latin typeface="Calibri"/>
                <a:cs typeface="Calibri"/>
              </a:rPr>
              <a:t> </a:t>
            </a:r>
            <a:r>
              <a:rPr sz="2000" b="1" dirty="0">
                <a:solidFill>
                  <a:srgbClr val="3D749E"/>
                </a:solidFill>
                <a:latin typeface="Calibri"/>
                <a:cs typeface="Calibri"/>
              </a:rPr>
              <a:t>12/31/2025</a:t>
            </a:r>
            <a:r>
              <a:rPr sz="2000" b="1" spc="-5" dirty="0">
                <a:solidFill>
                  <a:srgbClr val="3D749E"/>
                </a:solidFill>
                <a:latin typeface="Calibri"/>
                <a:cs typeface="Calibri"/>
              </a:rPr>
              <a:t> </a:t>
            </a:r>
            <a:r>
              <a:rPr sz="2000" b="1" dirty="0">
                <a:solidFill>
                  <a:srgbClr val="3D749E"/>
                </a:solidFill>
                <a:latin typeface="Calibri"/>
                <a:cs typeface="Calibri"/>
              </a:rPr>
              <a:t>to</a:t>
            </a:r>
            <a:r>
              <a:rPr sz="2000" b="1" spc="-10" dirty="0">
                <a:solidFill>
                  <a:srgbClr val="3D749E"/>
                </a:solidFill>
                <a:latin typeface="Calibri"/>
                <a:cs typeface="Calibri"/>
              </a:rPr>
              <a:t> </a:t>
            </a:r>
            <a:r>
              <a:rPr sz="2000" b="1" dirty="0">
                <a:solidFill>
                  <a:srgbClr val="3D749E"/>
                </a:solidFill>
                <a:latin typeface="Calibri"/>
                <a:cs typeface="Calibri"/>
              </a:rPr>
              <a:t>transition</a:t>
            </a:r>
            <a:r>
              <a:rPr sz="2000" b="1" spc="80" dirty="0">
                <a:solidFill>
                  <a:srgbClr val="3D749E"/>
                </a:solidFill>
                <a:latin typeface="Calibri"/>
                <a:cs typeface="Calibri"/>
              </a:rPr>
              <a:t> </a:t>
            </a:r>
            <a:r>
              <a:rPr sz="1400" spc="-75" baseline="9259" dirty="0">
                <a:solidFill>
                  <a:srgbClr val="888888"/>
                </a:solidFill>
                <a:latin typeface="Calibri"/>
                <a:cs typeface="Calibri"/>
              </a:rPr>
              <a:t>5</a:t>
            </a:r>
            <a:endParaRPr sz="1400" baseline="9259" dirty="0">
              <a:latin typeface="Calibri"/>
              <a:cs typeface="Calibri"/>
            </a:endParaRPr>
          </a:p>
        </p:txBody>
      </p:sp>
      <p:sp>
        <p:nvSpPr>
          <p:cNvPr id="4" name="object 4"/>
          <p:cNvSpPr txBox="1">
            <a:spLocks noGrp="1"/>
          </p:cNvSpPr>
          <p:nvPr>
            <p:ph type="title"/>
          </p:nvPr>
        </p:nvSpPr>
        <p:spPr>
          <a:xfrm>
            <a:off x="1755140" y="708152"/>
            <a:ext cx="7836534" cy="482600"/>
          </a:xfrm>
          <a:prstGeom prst="rect">
            <a:avLst/>
          </a:prstGeom>
        </p:spPr>
        <p:txBody>
          <a:bodyPr vert="horz" wrap="square" lIns="0" tIns="12700" rIns="0" bIns="0" rtlCol="0">
            <a:spAutoFit/>
          </a:bodyPr>
          <a:lstStyle/>
          <a:p>
            <a:pPr marL="12700">
              <a:spcBef>
                <a:spcPts val="100"/>
              </a:spcBef>
            </a:pPr>
            <a:r>
              <a:rPr dirty="0"/>
              <a:t>Required</a:t>
            </a:r>
            <a:r>
              <a:rPr spc="-30" dirty="0"/>
              <a:t> </a:t>
            </a:r>
            <a:r>
              <a:rPr dirty="0"/>
              <a:t>elements</a:t>
            </a:r>
            <a:r>
              <a:rPr spc="-40" dirty="0"/>
              <a:t> </a:t>
            </a:r>
            <a:r>
              <a:rPr dirty="0"/>
              <a:t>of</a:t>
            </a:r>
            <a:r>
              <a:rPr spc="-5" dirty="0"/>
              <a:t> </a:t>
            </a:r>
            <a:r>
              <a:rPr dirty="0"/>
              <a:t>the</a:t>
            </a:r>
            <a:r>
              <a:rPr spc="-15" dirty="0"/>
              <a:t> </a:t>
            </a:r>
            <a:r>
              <a:rPr dirty="0"/>
              <a:t>Conversion</a:t>
            </a:r>
            <a:r>
              <a:rPr spc="-20" dirty="0"/>
              <a:t> </a:t>
            </a:r>
            <a:r>
              <a:rPr spc="-10" dirty="0"/>
              <a:t>Plan</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8E596-7B60-E792-B4DD-EA6990909AD7}"/>
              </a:ext>
            </a:extLst>
          </p:cNvPr>
          <p:cNvSpPr>
            <a:spLocks noGrp="1"/>
          </p:cNvSpPr>
          <p:nvPr>
            <p:ph type="title"/>
          </p:nvPr>
        </p:nvSpPr>
        <p:spPr>
          <a:xfrm>
            <a:off x="407963" y="507293"/>
            <a:ext cx="11479237" cy="1107996"/>
          </a:xfrm>
        </p:spPr>
        <p:txBody>
          <a:bodyPr/>
          <a:lstStyle/>
          <a:p>
            <a:r>
              <a:rPr lang="en-US" sz="2400" dirty="0"/>
              <a:t>Maximize</a:t>
            </a:r>
            <a:r>
              <a:rPr lang="en-US" sz="2400" spc="-95" dirty="0"/>
              <a:t> </a:t>
            </a:r>
            <a:r>
              <a:rPr lang="en-US" sz="2400" dirty="0"/>
              <a:t>integration</a:t>
            </a:r>
            <a:r>
              <a:rPr lang="en-US" sz="2400" spc="-90" dirty="0"/>
              <a:t> </a:t>
            </a:r>
            <a:r>
              <a:rPr lang="en-US" sz="2400" dirty="0"/>
              <a:t>attained</a:t>
            </a:r>
            <a:r>
              <a:rPr lang="en-US" sz="2400" spc="-80" dirty="0"/>
              <a:t> </a:t>
            </a:r>
            <a:r>
              <a:rPr lang="en-US" sz="2400" dirty="0"/>
              <a:t>through</a:t>
            </a:r>
            <a:r>
              <a:rPr lang="en-US" sz="2400" spc="-70" dirty="0"/>
              <a:t> </a:t>
            </a:r>
            <a:r>
              <a:rPr lang="en-US" sz="2400" dirty="0"/>
              <a:t>MyCare</a:t>
            </a:r>
            <a:r>
              <a:rPr lang="en-US" sz="2400" spc="-80" dirty="0"/>
              <a:t> </a:t>
            </a:r>
            <a:r>
              <a:rPr lang="en-US" sz="2400" dirty="0"/>
              <a:t>&amp;</a:t>
            </a:r>
            <a:r>
              <a:rPr lang="en-US" sz="2400" spc="-85" dirty="0"/>
              <a:t> </a:t>
            </a:r>
            <a:r>
              <a:rPr lang="en-US" sz="2400" dirty="0"/>
              <a:t>convert</a:t>
            </a:r>
            <a:r>
              <a:rPr lang="en-US" sz="2400" spc="-80" dirty="0"/>
              <a:t> </a:t>
            </a:r>
            <a:r>
              <a:rPr lang="en-US" sz="2400" spc="-25" dirty="0"/>
              <a:t>to </a:t>
            </a:r>
            <a:r>
              <a:rPr lang="en-US" sz="2400" dirty="0"/>
              <a:t>integrated</a:t>
            </a:r>
            <a:r>
              <a:rPr lang="en-US" sz="2400" spc="-70" dirty="0"/>
              <a:t> </a:t>
            </a:r>
            <a:r>
              <a:rPr lang="en-US" sz="2400" dirty="0"/>
              <a:t>D–SNPs,</a:t>
            </a:r>
            <a:r>
              <a:rPr lang="en-US" sz="2400" spc="-55" dirty="0"/>
              <a:t> </a:t>
            </a:r>
            <a:r>
              <a:rPr lang="en-US" sz="2400" dirty="0"/>
              <a:t>aligned</a:t>
            </a:r>
            <a:r>
              <a:rPr lang="en-US" sz="2400" spc="-65" dirty="0"/>
              <a:t> </a:t>
            </a:r>
            <a:r>
              <a:rPr lang="en-US" sz="2400" dirty="0"/>
              <a:t>with</a:t>
            </a:r>
            <a:r>
              <a:rPr lang="en-US" sz="2400" spc="-85" dirty="0"/>
              <a:t> </a:t>
            </a:r>
            <a:r>
              <a:rPr lang="en-US" sz="2400" dirty="0"/>
              <a:t>the</a:t>
            </a:r>
            <a:r>
              <a:rPr lang="en-US" sz="2400" spc="-70" dirty="0"/>
              <a:t> </a:t>
            </a:r>
            <a:r>
              <a:rPr lang="en-US" sz="2400" dirty="0"/>
              <a:t>Next</a:t>
            </a:r>
            <a:r>
              <a:rPr lang="en-US" sz="2400" spc="-70" dirty="0"/>
              <a:t> </a:t>
            </a:r>
            <a:r>
              <a:rPr lang="en-US" sz="2400" spc="-10" dirty="0"/>
              <a:t>Generation</a:t>
            </a:r>
            <a:r>
              <a:rPr lang="en-US" sz="2400" spc="-80" dirty="0"/>
              <a:t> </a:t>
            </a:r>
            <a:r>
              <a:rPr lang="en-US" sz="2400" dirty="0"/>
              <a:t>managed</a:t>
            </a:r>
            <a:r>
              <a:rPr lang="en-US" sz="2400" spc="-70" dirty="0"/>
              <a:t> </a:t>
            </a:r>
            <a:r>
              <a:rPr lang="en-US" sz="2400" spc="-20" dirty="0"/>
              <a:t>care </a:t>
            </a:r>
            <a:r>
              <a:rPr lang="en-US" sz="2400" spc="-10" dirty="0"/>
              <a:t>requirements</a:t>
            </a:r>
            <a:endParaRPr lang="en-US" dirty="0"/>
          </a:p>
        </p:txBody>
      </p:sp>
      <p:sp>
        <p:nvSpPr>
          <p:cNvPr id="3" name="Text Placeholder 2">
            <a:extLst>
              <a:ext uri="{FF2B5EF4-FFF2-40B4-BE49-F238E27FC236}">
                <a16:creationId xmlns:a16="http://schemas.microsoft.com/office/drawing/2014/main" id="{A2B6F37E-BF18-D202-748A-5E1F69E0F3D9}"/>
              </a:ext>
            </a:extLst>
          </p:cNvPr>
          <p:cNvSpPr>
            <a:spLocks noGrp="1"/>
          </p:cNvSpPr>
          <p:nvPr>
            <p:ph type="body" idx="1"/>
          </p:nvPr>
        </p:nvSpPr>
        <p:spPr>
          <a:xfrm>
            <a:off x="1752600" y="1634365"/>
            <a:ext cx="8686800" cy="5078313"/>
          </a:xfrm>
        </p:spPr>
        <p:txBody>
          <a:bodyPr>
            <a:normAutofit fontScale="92500" lnSpcReduction="20000"/>
          </a:bodyPr>
          <a:lstStyle/>
          <a:p>
            <a:r>
              <a:rPr lang="en-US" b="1" dirty="0">
                <a:solidFill>
                  <a:srgbClr val="2B559A"/>
                </a:solidFill>
                <a:latin typeface="Arial" panose="020B0604020202020204" pitchFamily="34" charset="0"/>
              </a:rPr>
              <a:t>The Starting Point for Discussion with Stakeholders </a:t>
            </a:r>
          </a:p>
          <a:p>
            <a:pPr marL="285750" indent="-285750"/>
            <a:endParaRPr lang="en-US" sz="1800" dirty="0">
              <a:solidFill>
                <a:srgbClr val="000000"/>
              </a:solidFill>
              <a:latin typeface="Arial" panose="020B0604020202020204" pitchFamily="34" charset="0"/>
            </a:endParaRPr>
          </a:p>
          <a:p>
            <a:pPr marL="285750" indent="-285750"/>
            <a:r>
              <a:rPr lang="en-US" sz="1800" dirty="0">
                <a:solidFill>
                  <a:srgbClr val="000000"/>
                </a:solidFill>
                <a:latin typeface="Arial" panose="020B0604020202020204" pitchFamily="34" charset="0"/>
              </a:rPr>
              <a:t>We propose to transition the current MyCare program to a Fully Integrated Dual Eligible Special Needs Plan (FIDE SNP) model with fully aligned enrollment in a companion Medicaid managed care plan (MMC) subject to the Next Generation program requirements:</a:t>
            </a:r>
          </a:p>
          <a:p>
            <a:pPr marL="742950" lvl="1" indent="-285750">
              <a:buFont typeface="Arial" panose="020B0604020202020204" pitchFamily="34" charset="0"/>
              <a:buChar char="•"/>
            </a:pPr>
            <a:r>
              <a:rPr lang="en-US" dirty="0">
                <a:solidFill>
                  <a:srgbClr val="000000"/>
                </a:solidFill>
                <a:latin typeface="Arial" panose="020B0604020202020204" pitchFamily="34" charset="0"/>
              </a:rPr>
              <a:t>As a starting point for the discussion the s</a:t>
            </a:r>
            <a:r>
              <a:rPr lang="en-US" b="0" i="0" u="none" strike="noStrike" baseline="0" dirty="0">
                <a:solidFill>
                  <a:srgbClr val="000000"/>
                </a:solidFill>
                <a:latin typeface="Arial" panose="020B0604020202020204" pitchFamily="34" charset="0"/>
              </a:rPr>
              <a:t>ame geographic territories as they exist in MyCare today</a:t>
            </a:r>
          </a:p>
          <a:p>
            <a:pPr marL="742950" lvl="1" indent="-285750">
              <a:buFont typeface="Arial" panose="020B0604020202020204" pitchFamily="34" charset="0"/>
              <a:buChar char="•"/>
            </a:pPr>
            <a:r>
              <a:rPr lang="en-US" b="0" i="0" u="none" strike="noStrike" baseline="0" dirty="0">
                <a:solidFill>
                  <a:srgbClr val="000000"/>
                </a:solidFill>
                <a:latin typeface="Arial" panose="020B0604020202020204" pitchFamily="34" charset="0"/>
              </a:rPr>
              <a:t>Serving individuals </a:t>
            </a:r>
            <a:r>
              <a:rPr lang="en-US" b="0" i="1" u="none" strike="noStrike" baseline="0" dirty="0">
                <a:solidFill>
                  <a:srgbClr val="000000"/>
                </a:solidFill>
                <a:latin typeface="Arial" panose="020B0604020202020204" pitchFamily="34" charset="0"/>
              </a:rPr>
              <a:t>21 years of age and older </a:t>
            </a:r>
            <a:r>
              <a:rPr lang="en-US" b="0" u="none" strike="noStrike" baseline="0" dirty="0">
                <a:solidFill>
                  <a:srgbClr val="000000"/>
                </a:solidFill>
                <a:latin typeface="Arial" panose="020B0604020202020204" pitchFamily="34" charset="0"/>
              </a:rPr>
              <a:t>(change from today)</a:t>
            </a:r>
          </a:p>
          <a:p>
            <a:pPr marL="742950" lvl="1" indent="-285750">
              <a:buFont typeface="Arial" panose="020B0604020202020204" pitchFamily="34" charset="0"/>
              <a:buChar char="•"/>
            </a:pPr>
            <a:r>
              <a:rPr lang="en-US" dirty="0">
                <a:solidFill>
                  <a:srgbClr val="000000"/>
                </a:solidFill>
                <a:latin typeface="Arial" panose="020B0604020202020204" pitchFamily="34" charset="0"/>
              </a:rPr>
              <a:t>Same b</a:t>
            </a:r>
            <a:r>
              <a:rPr lang="en-US" b="0" i="0" u="none" strike="noStrike" baseline="0" dirty="0">
                <a:solidFill>
                  <a:srgbClr val="000000"/>
                </a:solidFill>
                <a:latin typeface="Arial" panose="020B0604020202020204" pitchFamily="34" charset="0"/>
              </a:rPr>
              <a:t>enefit package, recognizing each MMP provides value added benefits</a:t>
            </a:r>
          </a:p>
          <a:p>
            <a:pPr marL="742950" lvl="1" indent="-285750">
              <a:buFont typeface="Arial" panose="020B0604020202020204" pitchFamily="34" charset="0"/>
              <a:buChar char="•"/>
            </a:pPr>
            <a:r>
              <a:rPr lang="en-US" dirty="0">
                <a:solidFill>
                  <a:srgbClr val="000000"/>
                </a:solidFill>
                <a:latin typeface="Arial" panose="020B0604020202020204" pitchFamily="34" charset="0"/>
              </a:rPr>
              <a:t>C</a:t>
            </a:r>
            <a:r>
              <a:rPr lang="en-US" b="0" i="0" u="none" strike="noStrike" baseline="0" dirty="0">
                <a:solidFill>
                  <a:srgbClr val="000000"/>
                </a:solidFill>
                <a:latin typeface="Arial" panose="020B0604020202020204" pitchFamily="34" charset="0"/>
              </a:rPr>
              <a:t>hoice to opt in or opt out of Medicare managed care will remain</a:t>
            </a:r>
          </a:p>
          <a:p>
            <a:pPr marL="285750" indent="-285750"/>
            <a:endParaRPr lang="en-US" sz="1800" dirty="0">
              <a:solidFill>
                <a:srgbClr val="000000"/>
              </a:solidFill>
              <a:latin typeface="Arial" panose="020B0604020202020204" pitchFamily="34" charset="0"/>
            </a:endParaRPr>
          </a:p>
          <a:p>
            <a:pPr marL="285750" indent="-285750"/>
            <a:r>
              <a:rPr lang="en-US" sz="1800" dirty="0">
                <a:solidFill>
                  <a:srgbClr val="000000"/>
                </a:solidFill>
                <a:latin typeface="Arial" panose="020B0604020202020204" pitchFamily="34" charset="0"/>
              </a:rPr>
              <a:t>Self-direction will be streamlined, making it amenable to greater use by individuals. </a:t>
            </a:r>
          </a:p>
          <a:p>
            <a:pPr marL="285750" indent="-285750"/>
            <a:endParaRPr lang="en-US" sz="1800" dirty="0">
              <a:solidFill>
                <a:srgbClr val="000000"/>
              </a:solidFill>
              <a:latin typeface="Arial" panose="020B0604020202020204" pitchFamily="34" charset="0"/>
            </a:endParaRPr>
          </a:p>
          <a:p>
            <a:pPr marL="285750" indent="-285750"/>
            <a:r>
              <a:rPr lang="en-US" sz="1800" dirty="0">
                <a:solidFill>
                  <a:srgbClr val="000000"/>
                </a:solidFill>
                <a:latin typeface="Arial" panose="020B0604020202020204" pitchFamily="34" charset="0"/>
              </a:rPr>
              <a:t>Care coordination has a variety of issues that will be discussed, and modifications considered. </a:t>
            </a:r>
            <a:r>
              <a:rPr lang="en-US" sz="1800" b="1" dirty="0">
                <a:solidFill>
                  <a:srgbClr val="D12A2F"/>
                </a:solidFill>
                <a:latin typeface="Arial" panose="020B0604020202020204" pitchFamily="34" charset="0"/>
              </a:rPr>
              <a:t>For example, the large number of younger individuals who have significant mental health needs, while benefiting from the integration of their care, may require changes to the care coordination model to meet their needs. </a:t>
            </a:r>
            <a:endParaRPr lang="en-US" b="1" dirty="0">
              <a:solidFill>
                <a:srgbClr val="D12A2F"/>
              </a:solidFill>
            </a:endParaRPr>
          </a:p>
        </p:txBody>
      </p:sp>
    </p:spTree>
    <p:extLst>
      <p:ext uri="{BB962C8B-B14F-4D97-AF65-F5344CB8AC3E}">
        <p14:creationId xmlns:p14="http://schemas.microsoft.com/office/powerpoint/2010/main" val="2515528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1325078" y="1440205"/>
            <a:ext cx="10092396" cy="4914422"/>
          </a:xfrm>
          <a:prstGeom prst="rect">
            <a:avLst/>
          </a:prstGeom>
        </p:spPr>
        <p:txBody>
          <a:bodyPr vert="horz" wrap="square" lIns="0" tIns="77470" rIns="0" bIns="0" rtlCol="0">
            <a:spAutoFit/>
          </a:bodyPr>
          <a:lstStyle/>
          <a:p>
            <a:pPr marL="355600" indent="-342900">
              <a:spcBef>
                <a:spcPts val="465"/>
              </a:spcBef>
              <a:buFont typeface="Symbol"/>
              <a:buChar char=""/>
              <a:tabLst>
                <a:tab pos="354965" algn="l"/>
                <a:tab pos="355600" algn="l"/>
              </a:tabLst>
            </a:pPr>
            <a:r>
              <a:rPr b="0" dirty="0">
                <a:solidFill>
                  <a:schemeClr val="tx1"/>
                </a:solidFill>
                <a:latin typeface="Arial"/>
                <a:cs typeface="Arial"/>
              </a:rPr>
              <a:t>Person</a:t>
            </a:r>
            <a:r>
              <a:rPr spc="-15" dirty="0">
                <a:solidFill>
                  <a:schemeClr val="tx1"/>
                </a:solidFill>
                <a:latin typeface="Arial"/>
                <a:cs typeface="Arial"/>
              </a:rPr>
              <a:t> </a:t>
            </a:r>
            <a:r>
              <a:rPr b="0" dirty="0">
                <a:solidFill>
                  <a:schemeClr val="tx1"/>
                </a:solidFill>
                <a:latin typeface="Arial"/>
                <a:cs typeface="Arial"/>
              </a:rPr>
              <a:t>centered</a:t>
            </a:r>
            <a:r>
              <a:rPr spc="-15" dirty="0">
                <a:solidFill>
                  <a:schemeClr val="tx1"/>
                </a:solidFill>
                <a:latin typeface="Arial"/>
                <a:cs typeface="Arial"/>
              </a:rPr>
              <a:t> </a:t>
            </a:r>
            <a:r>
              <a:rPr spc="-20" dirty="0">
                <a:solidFill>
                  <a:schemeClr val="tx1"/>
                </a:solidFill>
                <a:latin typeface="Arial"/>
                <a:cs typeface="Arial"/>
              </a:rPr>
              <a:t>care</a:t>
            </a:r>
            <a:endParaRPr dirty="0">
              <a:solidFill>
                <a:schemeClr val="tx1"/>
              </a:solidFill>
              <a:latin typeface="Arial"/>
              <a:cs typeface="Arial"/>
            </a:endParaRPr>
          </a:p>
          <a:p>
            <a:pPr marL="355600" marR="5080" indent="-342900">
              <a:lnSpc>
                <a:spcPct val="120000"/>
              </a:lnSpc>
              <a:buFont typeface="Symbol"/>
              <a:buChar char=""/>
              <a:tabLst>
                <a:tab pos="354965" algn="l"/>
                <a:tab pos="355600" algn="l"/>
              </a:tabLst>
            </a:pPr>
            <a:r>
              <a:rPr b="0" dirty="0">
                <a:solidFill>
                  <a:schemeClr val="tx1"/>
                </a:solidFill>
                <a:latin typeface="Arial"/>
                <a:cs typeface="Arial"/>
              </a:rPr>
              <a:t>Reducing</a:t>
            </a:r>
            <a:r>
              <a:rPr spc="-30" dirty="0">
                <a:solidFill>
                  <a:schemeClr val="tx1"/>
                </a:solidFill>
                <a:latin typeface="Arial"/>
                <a:cs typeface="Arial"/>
              </a:rPr>
              <a:t> </a:t>
            </a:r>
            <a:r>
              <a:rPr b="0" dirty="0">
                <a:solidFill>
                  <a:schemeClr val="tx1"/>
                </a:solidFill>
                <a:latin typeface="Arial"/>
                <a:cs typeface="Arial"/>
              </a:rPr>
              <a:t>burden</a:t>
            </a:r>
            <a:r>
              <a:rPr spc="-15" dirty="0">
                <a:solidFill>
                  <a:schemeClr val="tx1"/>
                </a:solidFill>
                <a:latin typeface="Arial"/>
                <a:cs typeface="Arial"/>
              </a:rPr>
              <a:t> </a:t>
            </a:r>
            <a:r>
              <a:rPr b="0" dirty="0">
                <a:solidFill>
                  <a:schemeClr val="tx1"/>
                </a:solidFill>
                <a:latin typeface="Arial"/>
                <a:cs typeface="Arial"/>
              </a:rPr>
              <a:t>on</a:t>
            </a:r>
            <a:r>
              <a:rPr spc="-10" dirty="0">
                <a:solidFill>
                  <a:schemeClr val="tx1"/>
                </a:solidFill>
                <a:latin typeface="Arial"/>
                <a:cs typeface="Arial"/>
              </a:rPr>
              <a:t> </a:t>
            </a:r>
            <a:r>
              <a:rPr b="0" dirty="0">
                <a:solidFill>
                  <a:schemeClr val="tx1"/>
                </a:solidFill>
                <a:latin typeface="Arial"/>
                <a:cs typeface="Arial"/>
              </a:rPr>
              <a:t>providers</a:t>
            </a:r>
            <a:r>
              <a:rPr spc="-15" dirty="0">
                <a:solidFill>
                  <a:schemeClr val="tx1"/>
                </a:solidFill>
                <a:latin typeface="Arial"/>
                <a:cs typeface="Arial"/>
              </a:rPr>
              <a:t> </a:t>
            </a:r>
            <a:r>
              <a:rPr b="0" dirty="0">
                <a:solidFill>
                  <a:schemeClr val="tx1"/>
                </a:solidFill>
                <a:latin typeface="Arial"/>
                <a:cs typeface="Arial"/>
              </a:rPr>
              <a:t>and</a:t>
            </a:r>
            <a:r>
              <a:rPr spc="-15" dirty="0">
                <a:solidFill>
                  <a:schemeClr val="tx1"/>
                </a:solidFill>
                <a:latin typeface="Arial"/>
                <a:cs typeface="Arial"/>
              </a:rPr>
              <a:t> </a:t>
            </a:r>
            <a:r>
              <a:rPr b="0" dirty="0">
                <a:solidFill>
                  <a:schemeClr val="tx1"/>
                </a:solidFill>
                <a:latin typeface="Arial"/>
                <a:cs typeface="Arial"/>
              </a:rPr>
              <a:t>streamlining</a:t>
            </a:r>
            <a:r>
              <a:rPr spc="-15" dirty="0">
                <a:solidFill>
                  <a:schemeClr val="tx1"/>
                </a:solidFill>
                <a:latin typeface="Arial"/>
                <a:cs typeface="Arial"/>
              </a:rPr>
              <a:t> </a:t>
            </a:r>
            <a:r>
              <a:rPr b="0" dirty="0">
                <a:solidFill>
                  <a:schemeClr val="tx1"/>
                </a:solidFill>
                <a:latin typeface="Arial"/>
                <a:cs typeface="Arial"/>
              </a:rPr>
              <a:t>the</a:t>
            </a:r>
            <a:r>
              <a:rPr spc="-10" dirty="0">
                <a:solidFill>
                  <a:schemeClr val="tx1"/>
                </a:solidFill>
                <a:latin typeface="Arial"/>
                <a:cs typeface="Arial"/>
              </a:rPr>
              <a:t> </a:t>
            </a:r>
            <a:r>
              <a:rPr b="0" dirty="0">
                <a:solidFill>
                  <a:schemeClr val="tx1"/>
                </a:solidFill>
                <a:latin typeface="Arial"/>
                <a:cs typeface="Arial"/>
              </a:rPr>
              <a:t>overall</a:t>
            </a:r>
            <a:r>
              <a:rPr spc="-10" dirty="0">
                <a:solidFill>
                  <a:schemeClr val="tx1"/>
                </a:solidFill>
                <a:latin typeface="Arial"/>
                <a:cs typeface="Arial"/>
              </a:rPr>
              <a:t> consumer </a:t>
            </a:r>
            <a:r>
              <a:rPr b="0" dirty="0">
                <a:solidFill>
                  <a:schemeClr val="tx1"/>
                </a:solidFill>
                <a:latin typeface="Arial"/>
                <a:cs typeface="Arial"/>
              </a:rPr>
              <a:t>and</a:t>
            </a:r>
            <a:r>
              <a:rPr spc="-15" dirty="0">
                <a:solidFill>
                  <a:schemeClr val="tx1"/>
                </a:solidFill>
                <a:latin typeface="Arial"/>
                <a:cs typeface="Arial"/>
              </a:rPr>
              <a:t> </a:t>
            </a:r>
            <a:r>
              <a:rPr b="0" dirty="0">
                <a:solidFill>
                  <a:schemeClr val="tx1"/>
                </a:solidFill>
                <a:latin typeface="Arial"/>
                <a:cs typeface="Arial"/>
              </a:rPr>
              <a:t>provider</a:t>
            </a:r>
            <a:r>
              <a:rPr spc="-10" dirty="0">
                <a:solidFill>
                  <a:schemeClr val="tx1"/>
                </a:solidFill>
                <a:latin typeface="Arial"/>
                <a:cs typeface="Arial"/>
              </a:rPr>
              <a:t> experience</a:t>
            </a:r>
            <a:endParaRPr dirty="0">
              <a:solidFill>
                <a:schemeClr val="tx1"/>
              </a:solidFill>
              <a:latin typeface="Arial"/>
              <a:cs typeface="Arial"/>
            </a:endParaRPr>
          </a:p>
          <a:p>
            <a:pPr marL="355600" marR="153035" indent="-342900">
              <a:lnSpc>
                <a:spcPct val="120000"/>
              </a:lnSpc>
              <a:buFont typeface="Symbol"/>
              <a:buChar char=""/>
              <a:tabLst>
                <a:tab pos="354965" algn="l"/>
                <a:tab pos="355600" algn="l"/>
              </a:tabLst>
            </a:pPr>
            <a:r>
              <a:rPr b="0" dirty="0">
                <a:solidFill>
                  <a:schemeClr val="tx1"/>
                </a:solidFill>
                <a:latin typeface="Arial"/>
                <a:cs typeface="Arial"/>
              </a:rPr>
              <a:t>Use</a:t>
            </a:r>
            <a:r>
              <a:rPr spc="-25" dirty="0">
                <a:solidFill>
                  <a:schemeClr val="tx1"/>
                </a:solidFill>
                <a:latin typeface="Arial"/>
                <a:cs typeface="Arial"/>
              </a:rPr>
              <a:t> </a:t>
            </a:r>
            <a:r>
              <a:rPr b="0" dirty="0">
                <a:solidFill>
                  <a:schemeClr val="tx1"/>
                </a:solidFill>
                <a:latin typeface="Arial"/>
                <a:cs typeface="Arial"/>
              </a:rPr>
              <a:t>of</a:t>
            </a:r>
            <a:r>
              <a:rPr spc="-10" dirty="0">
                <a:solidFill>
                  <a:schemeClr val="tx1"/>
                </a:solidFill>
                <a:latin typeface="Arial"/>
                <a:cs typeface="Arial"/>
              </a:rPr>
              <a:t> </a:t>
            </a:r>
            <a:r>
              <a:rPr b="0" dirty="0">
                <a:solidFill>
                  <a:schemeClr val="tx1"/>
                </a:solidFill>
                <a:latin typeface="Arial"/>
                <a:cs typeface="Arial"/>
              </a:rPr>
              <a:t>new</a:t>
            </a:r>
            <a:r>
              <a:rPr spc="-15" dirty="0">
                <a:solidFill>
                  <a:schemeClr val="tx1"/>
                </a:solidFill>
                <a:latin typeface="Arial"/>
                <a:cs typeface="Arial"/>
              </a:rPr>
              <a:t> </a:t>
            </a:r>
            <a:r>
              <a:rPr b="0" dirty="0">
                <a:solidFill>
                  <a:schemeClr val="tx1"/>
                </a:solidFill>
                <a:latin typeface="Arial"/>
                <a:cs typeface="Arial"/>
              </a:rPr>
              <a:t>OMES</a:t>
            </a:r>
            <a:r>
              <a:rPr spc="-5" dirty="0">
                <a:solidFill>
                  <a:schemeClr val="tx1"/>
                </a:solidFill>
                <a:latin typeface="Arial"/>
                <a:cs typeface="Arial"/>
              </a:rPr>
              <a:t> </a:t>
            </a:r>
            <a:r>
              <a:rPr b="0" dirty="0">
                <a:solidFill>
                  <a:schemeClr val="tx1"/>
                </a:solidFill>
                <a:latin typeface="Arial"/>
                <a:cs typeface="Arial"/>
              </a:rPr>
              <a:t>modulars,</a:t>
            </a:r>
            <a:r>
              <a:rPr spc="-20" dirty="0">
                <a:solidFill>
                  <a:schemeClr val="tx1"/>
                </a:solidFill>
                <a:latin typeface="Arial"/>
                <a:cs typeface="Arial"/>
              </a:rPr>
              <a:t> </a:t>
            </a:r>
            <a:r>
              <a:rPr b="0" dirty="0">
                <a:solidFill>
                  <a:schemeClr val="tx1"/>
                </a:solidFill>
                <a:latin typeface="Arial"/>
                <a:cs typeface="Arial"/>
              </a:rPr>
              <a:t>including</a:t>
            </a:r>
            <a:r>
              <a:rPr spc="-20" dirty="0">
                <a:solidFill>
                  <a:schemeClr val="tx1"/>
                </a:solidFill>
                <a:latin typeface="Arial"/>
                <a:cs typeface="Arial"/>
              </a:rPr>
              <a:t> </a:t>
            </a:r>
            <a:r>
              <a:rPr spc="-10" dirty="0">
                <a:solidFill>
                  <a:schemeClr val="tx1"/>
                </a:solidFill>
                <a:latin typeface="Arial"/>
                <a:cs typeface="Arial"/>
              </a:rPr>
              <a:t>transparency,</a:t>
            </a:r>
            <a:r>
              <a:rPr spc="-25" dirty="0">
                <a:solidFill>
                  <a:schemeClr val="tx1"/>
                </a:solidFill>
                <a:latin typeface="Arial"/>
                <a:cs typeface="Arial"/>
              </a:rPr>
              <a:t> </a:t>
            </a:r>
            <a:r>
              <a:rPr spc="-10" dirty="0">
                <a:solidFill>
                  <a:schemeClr val="tx1"/>
                </a:solidFill>
                <a:latin typeface="Arial"/>
                <a:cs typeface="Arial"/>
              </a:rPr>
              <a:t>accountability, </a:t>
            </a:r>
            <a:r>
              <a:rPr b="0" dirty="0">
                <a:solidFill>
                  <a:schemeClr val="tx1"/>
                </a:solidFill>
                <a:latin typeface="Arial"/>
                <a:cs typeface="Arial"/>
              </a:rPr>
              <a:t>central</a:t>
            </a:r>
            <a:r>
              <a:rPr spc="-30" dirty="0">
                <a:solidFill>
                  <a:schemeClr val="tx1"/>
                </a:solidFill>
                <a:latin typeface="Arial"/>
                <a:cs typeface="Arial"/>
              </a:rPr>
              <a:t> </a:t>
            </a:r>
            <a:r>
              <a:rPr b="0" dirty="0">
                <a:solidFill>
                  <a:schemeClr val="tx1"/>
                </a:solidFill>
                <a:latin typeface="Arial"/>
                <a:cs typeface="Arial"/>
              </a:rPr>
              <a:t>clearinghouse</a:t>
            </a:r>
            <a:r>
              <a:rPr spc="-30" dirty="0">
                <a:solidFill>
                  <a:schemeClr val="tx1"/>
                </a:solidFill>
                <a:latin typeface="Arial"/>
                <a:cs typeface="Arial"/>
              </a:rPr>
              <a:t> </a:t>
            </a:r>
            <a:r>
              <a:rPr b="0" dirty="0">
                <a:solidFill>
                  <a:schemeClr val="tx1"/>
                </a:solidFill>
                <a:latin typeface="Arial"/>
                <a:cs typeface="Arial"/>
              </a:rPr>
              <a:t>for</a:t>
            </a:r>
            <a:r>
              <a:rPr spc="-10" dirty="0">
                <a:solidFill>
                  <a:schemeClr val="tx1"/>
                </a:solidFill>
                <a:latin typeface="Arial"/>
                <a:cs typeface="Arial"/>
              </a:rPr>
              <a:t> </a:t>
            </a:r>
            <a:r>
              <a:rPr b="0" dirty="0">
                <a:solidFill>
                  <a:schemeClr val="tx1"/>
                </a:solidFill>
                <a:latin typeface="Arial"/>
                <a:cs typeface="Arial"/>
              </a:rPr>
              <a:t>prior</a:t>
            </a:r>
            <a:r>
              <a:rPr spc="-15" dirty="0">
                <a:solidFill>
                  <a:schemeClr val="tx1"/>
                </a:solidFill>
                <a:latin typeface="Arial"/>
                <a:cs typeface="Arial"/>
              </a:rPr>
              <a:t> </a:t>
            </a:r>
            <a:r>
              <a:rPr b="0" dirty="0">
                <a:solidFill>
                  <a:schemeClr val="tx1"/>
                </a:solidFill>
                <a:latin typeface="Arial"/>
                <a:cs typeface="Arial"/>
              </a:rPr>
              <a:t>authorizations.</a:t>
            </a:r>
            <a:r>
              <a:rPr spc="-30" dirty="0">
                <a:solidFill>
                  <a:schemeClr val="tx1"/>
                </a:solidFill>
                <a:latin typeface="Arial"/>
                <a:cs typeface="Arial"/>
              </a:rPr>
              <a:t> </a:t>
            </a:r>
            <a:r>
              <a:rPr b="0" dirty="0">
                <a:solidFill>
                  <a:schemeClr val="tx1"/>
                </a:solidFill>
                <a:latin typeface="Arial"/>
                <a:cs typeface="Arial"/>
              </a:rPr>
              <a:t>(SPBM,</a:t>
            </a:r>
            <a:r>
              <a:rPr spc="-10" dirty="0">
                <a:solidFill>
                  <a:schemeClr val="tx1"/>
                </a:solidFill>
                <a:latin typeface="Arial"/>
                <a:cs typeface="Arial"/>
              </a:rPr>
              <a:t> </a:t>
            </a:r>
            <a:r>
              <a:rPr b="0" dirty="0">
                <a:solidFill>
                  <a:schemeClr val="tx1"/>
                </a:solidFill>
                <a:latin typeface="Arial"/>
                <a:cs typeface="Arial"/>
              </a:rPr>
              <a:t>FI,</a:t>
            </a:r>
            <a:r>
              <a:rPr spc="-5" dirty="0">
                <a:solidFill>
                  <a:schemeClr val="tx1"/>
                </a:solidFill>
                <a:latin typeface="Arial"/>
                <a:cs typeface="Arial"/>
              </a:rPr>
              <a:t> </a:t>
            </a:r>
            <a:r>
              <a:rPr spc="-20" dirty="0">
                <a:solidFill>
                  <a:schemeClr val="tx1"/>
                </a:solidFill>
                <a:latin typeface="Arial"/>
                <a:cs typeface="Arial"/>
              </a:rPr>
              <a:t>PNM, </a:t>
            </a:r>
            <a:r>
              <a:rPr b="0" dirty="0">
                <a:solidFill>
                  <a:schemeClr val="tx1"/>
                </a:solidFill>
                <a:latin typeface="Arial"/>
                <a:cs typeface="Arial"/>
              </a:rPr>
              <a:t>Centralized</a:t>
            </a:r>
            <a:r>
              <a:rPr spc="-35" dirty="0">
                <a:solidFill>
                  <a:schemeClr val="tx1"/>
                </a:solidFill>
                <a:latin typeface="Arial"/>
                <a:cs typeface="Arial"/>
              </a:rPr>
              <a:t> </a:t>
            </a:r>
            <a:r>
              <a:rPr spc="-10" dirty="0">
                <a:solidFill>
                  <a:schemeClr val="tx1"/>
                </a:solidFill>
                <a:latin typeface="Arial"/>
                <a:cs typeface="Arial"/>
              </a:rPr>
              <a:t>Credentialing)</a:t>
            </a:r>
            <a:endParaRPr dirty="0">
              <a:solidFill>
                <a:schemeClr val="tx1"/>
              </a:solidFill>
              <a:latin typeface="Arial"/>
              <a:cs typeface="Arial"/>
            </a:endParaRPr>
          </a:p>
          <a:p>
            <a:pPr marL="355600" indent="-342900">
              <a:spcBef>
                <a:spcPts val="434"/>
              </a:spcBef>
              <a:buFont typeface="Symbol"/>
              <a:buChar char=""/>
              <a:tabLst>
                <a:tab pos="354965" algn="l"/>
                <a:tab pos="355600" algn="l"/>
              </a:tabLst>
            </a:pPr>
            <a:r>
              <a:rPr b="0" dirty="0">
                <a:solidFill>
                  <a:schemeClr val="tx1"/>
                </a:solidFill>
                <a:latin typeface="Arial"/>
                <a:cs typeface="Arial"/>
              </a:rPr>
              <a:t>Coordination</a:t>
            </a:r>
            <a:r>
              <a:rPr spc="-25" dirty="0">
                <a:solidFill>
                  <a:schemeClr val="tx1"/>
                </a:solidFill>
                <a:latin typeface="Arial"/>
                <a:cs typeface="Arial"/>
              </a:rPr>
              <a:t> </a:t>
            </a:r>
            <a:r>
              <a:rPr b="0" dirty="0">
                <a:solidFill>
                  <a:schemeClr val="tx1"/>
                </a:solidFill>
                <a:latin typeface="Arial"/>
                <a:cs typeface="Arial"/>
              </a:rPr>
              <a:t>of </a:t>
            </a:r>
            <a:r>
              <a:rPr spc="-20" dirty="0">
                <a:solidFill>
                  <a:schemeClr val="tx1"/>
                </a:solidFill>
                <a:latin typeface="Arial"/>
                <a:cs typeface="Arial"/>
              </a:rPr>
              <a:t>Care</a:t>
            </a:r>
            <a:endParaRPr dirty="0">
              <a:solidFill>
                <a:schemeClr val="tx1"/>
              </a:solidFill>
              <a:latin typeface="Arial"/>
              <a:cs typeface="Arial"/>
            </a:endParaRPr>
          </a:p>
          <a:p>
            <a:pPr marL="355600" indent="-342900">
              <a:spcBef>
                <a:spcPts val="430"/>
              </a:spcBef>
              <a:buFont typeface="Symbol"/>
              <a:buChar char=""/>
              <a:tabLst>
                <a:tab pos="354965" algn="l"/>
                <a:tab pos="355600" algn="l"/>
              </a:tabLst>
            </a:pPr>
            <a:r>
              <a:rPr b="0" dirty="0">
                <a:solidFill>
                  <a:schemeClr val="tx1"/>
                </a:solidFill>
                <a:latin typeface="Arial"/>
                <a:cs typeface="Arial"/>
              </a:rPr>
              <a:t>Network</a:t>
            </a:r>
            <a:r>
              <a:rPr spc="-100" dirty="0">
                <a:solidFill>
                  <a:schemeClr val="tx1"/>
                </a:solidFill>
                <a:latin typeface="Arial"/>
                <a:cs typeface="Arial"/>
              </a:rPr>
              <a:t> </a:t>
            </a:r>
            <a:r>
              <a:rPr b="0" dirty="0">
                <a:solidFill>
                  <a:schemeClr val="tx1"/>
                </a:solidFill>
                <a:latin typeface="Arial"/>
                <a:cs typeface="Arial"/>
              </a:rPr>
              <a:t>Adequacy</a:t>
            </a:r>
            <a:r>
              <a:rPr spc="10" dirty="0">
                <a:solidFill>
                  <a:schemeClr val="tx1"/>
                </a:solidFill>
                <a:latin typeface="Arial"/>
                <a:cs typeface="Arial"/>
              </a:rPr>
              <a:t> </a:t>
            </a:r>
            <a:r>
              <a:rPr b="0" dirty="0">
                <a:solidFill>
                  <a:schemeClr val="tx1"/>
                </a:solidFill>
                <a:latin typeface="Arial"/>
                <a:cs typeface="Arial"/>
              </a:rPr>
              <a:t>and</a:t>
            </a:r>
            <a:r>
              <a:rPr spc="20" dirty="0">
                <a:solidFill>
                  <a:schemeClr val="tx1"/>
                </a:solidFill>
                <a:latin typeface="Arial"/>
                <a:cs typeface="Arial"/>
              </a:rPr>
              <a:t> </a:t>
            </a:r>
            <a:r>
              <a:rPr spc="-10" dirty="0">
                <a:solidFill>
                  <a:schemeClr val="tx1"/>
                </a:solidFill>
                <a:latin typeface="Arial"/>
                <a:cs typeface="Arial"/>
              </a:rPr>
              <a:t>Delegation/Sub-</a:t>
            </a:r>
            <a:r>
              <a:rPr b="0" dirty="0">
                <a:solidFill>
                  <a:schemeClr val="tx1"/>
                </a:solidFill>
                <a:latin typeface="Arial"/>
                <a:cs typeface="Arial"/>
              </a:rPr>
              <a:t>Delegation</a:t>
            </a:r>
            <a:r>
              <a:rPr spc="5" dirty="0">
                <a:solidFill>
                  <a:schemeClr val="tx1"/>
                </a:solidFill>
                <a:latin typeface="Arial"/>
                <a:cs typeface="Arial"/>
              </a:rPr>
              <a:t> </a:t>
            </a:r>
            <a:r>
              <a:rPr spc="-10" dirty="0">
                <a:solidFill>
                  <a:schemeClr val="tx1"/>
                </a:solidFill>
                <a:latin typeface="Arial"/>
                <a:cs typeface="Arial"/>
              </a:rPr>
              <a:t>Relationships</a:t>
            </a:r>
            <a:endParaRPr dirty="0">
              <a:solidFill>
                <a:schemeClr val="tx1"/>
              </a:solidFill>
              <a:latin typeface="Arial"/>
              <a:cs typeface="Arial"/>
            </a:endParaRPr>
          </a:p>
          <a:p>
            <a:pPr marL="355600" indent="-342900">
              <a:spcBef>
                <a:spcPts val="430"/>
              </a:spcBef>
              <a:buFont typeface="Symbol"/>
              <a:buChar char=""/>
              <a:tabLst>
                <a:tab pos="354965" algn="l"/>
                <a:tab pos="355600" algn="l"/>
              </a:tabLst>
            </a:pPr>
            <a:r>
              <a:rPr b="0" dirty="0">
                <a:solidFill>
                  <a:schemeClr val="tx1"/>
                </a:solidFill>
                <a:latin typeface="Arial"/>
                <a:cs typeface="Arial"/>
              </a:rPr>
              <a:t>Individuals</a:t>
            </a:r>
            <a:r>
              <a:rPr spc="-25" dirty="0">
                <a:solidFill>
                  <a:schemeClr val="tx1"/>
                </a:solidFill>
                <a:latin typeface="Arial"/>
                <a:cs typeface="Arial"/>
              </a:rPr>
              <a:t> </a:t>
            </a:r>
            <a:r>
              <a:rPr b="0" dirty="0">
                <a:solidFill>
                  <a:schemeClr val="tx1"/>
                </a:solidFill>
                <a:latin typeface="Arial"/>
                <a:cs typeface="Arial"/>
              </a:rPr>
              <a:t>with</a:t>
            </a:r>
            <a:r>
              <a:rPr spc="-15" dirty="0">
                <a:solidFill>
                  <a:schemeClr val="tx1"/>
                </a:solidFill>
                <a:latin typeface="Arial"/>
                <a:cs typeface="Arial"/>
              </a:rPr>
              <a:t> </a:t>
            </a:r>
            <a:r>
              <a:rPr b="0" dirty="0">
                <a:solidFill>
                  <a:schemeClr val="tx1"/>
                </a:solidFill>
                <a:latin typeface="Arial"/>
                <a:cs typeface="Arial"/>
              </a:rPr>
              <a:t>Significant</a:t>
            </a:r>
            <a:r>
              <a:rPr spc="-30" dirty="0">
                <a:solidFill>
                  <a:schemeClr val="tx1"/>
                </a:solidFill>
                <a:latin typeface="Arial"/>
                <a:cs typeface="Arial"/>
              </a:rPr>
              <a:t> </a:t>
            </a:r>
            <a:r>
              <a:rPr b="0" dirty="0">
                <a:solidFill>
                  <a:schemeClr val="tx1"/>
                </a:solidFill>
                <a:latin typeface="Arial"/>
                <a:cs typeface="Arial"/>
              </a:rPr>
              <a:t>Behavioral</a:t>
            </a:r>
            <a:r>
              <a:rPr spc="-25" dirty="0">
                <a:solidFill>
                  <a:schemeClr val="tx1"/>
                </a:solidFill>
                <a:latin typeface="Arial"/>
                <a:cs typeface="Arial"/>
              </a:rPr>
              <a:t> </a:t>
            </a:r>
            <a:r>
              <a:rPr b="0" dirty="0">
                <a:solidFill>
                  <a:schemeClr val="tx1"/>
                </a:solidFill>
                <a:latin typeface="Arial"/>
                <a:cs typeface="Arial"/>
              </a:rPr>
              <a:t>Health</a:t>
            </a:r>
            <a:r>
              <a:rPr spc="-15" dirty="0">
                <a:solidFill>
                  <a:schemeClr val="tx1"/>
                </a:solidFill>
                <a:latin typeface="Arial"/>
                <a:cs typeface="Arial"/>
              </a:rPr>
              <a:t> </a:t>
            </a:r>
            <a:r>
              <a:rPr spc="-10" dirty="0">
                <a:solidFill>
                  <a:schemeClr val="tx1"/>
                </a:solidFill>
                <a:latin typeface="Arial"/>
                <a:cs typeface="Arial"/>
              </a:rPr>
              <a:t>Needs</a:t>
            </a:r>
            <a:endParaRPr dirty="0">
              <a:solidFill>
                <a:schemeClr val="tx1"/>
              </a:solidFill>
              <a:latin typeface="Arial"/>
              <a:cs typeface="Arial"/>
            </a:endParaRPr>
          </a:p>
          <a:p>
            <a:pPr marL="355600" indent="-342900">
              <a:spcBef>
                <a:spcPts val="434"/>
              </a:spcBef>
              <a:buFont typeface="Symbol"/>
              <a:buChar char=""/>
              <a:tabLst>
                <a:tab pos="354965" algn="l"/>
                <a:tab pos="355600" algn="l"/>
              </a:tabLst>
            </a:pPr>
            <a:r>
              <a:rPr b="0" dirty="0">
                <a:solidFill>
                  <a:schemeClr val="tx1"/>
                </a:solidFill>
                <a:latin typeface="Arial"/>
                <a:cs typeface="Arial"/>
              </a:rPr>
              <a:t>Provider</a:t>
            </a:r>
            <a:r>
              <a:rPr spc="-120" dirty="0">
                <a:solidFill>
                  <a:schemeClr val="tx1"/>
                </a:solidFill>
                <a:latin typeface="Arial"/>
                <a:cs typeface="Arial"/>
              </a:rPr>
              <a:t> </a:t>
            </a:r>
            <a:r>
              <a:rPr spc="-10" dirty="0">
                <a:solidFill>
                  <a:schemeClr val="tx1"/>
                </a:solidFill>
                <a:latin typeface="Arial"/>
                <a:cs typeface="Arial"/>
              </a:rPr>
              <a:t>Appeals</a:t>
            </a:r>
            <a:endParaRPr dirty="0">
              <a:solidFill>
                <a:schemeClr val="tx1"/>
              </a:solidFill>
              <a:latin typeface="Arial"/>
              <a:cs typeface="Arial"/>
            </a:endParaRPr>
          </a:p>
          <a:p>
            <a:pPr marL="355600" indent="-342900">
              <a:spcBef>
                <a:spcPts val="430"/>
              </a:spcBef>
              <a:buFont typeface="Symbol"/>
              <a:buChar char=""/>
              <a:tabLst>
                <a:tab pos="354965" algn="l"/>
                <a:tab pos="355600" algn="l"/>
              </a:tabLst>
            </a:pPr>
            <a:r>
              <a:rPr b="0" dirty="0">
                <a:solidFill>
                  <a:schemeClr val="tx1"/>
                </a:solidFill>
                <a:latin typeface="Arial"/>
                <a:cs typeface="Arial"/>
              </a:rPr>
              <a:t>Non-Emergency</a:t>
            </a:r>
            <a:r>
              <a:rPr spc="-100" dirty="0">
                <a:solidFill>
                  <a:schemeClr val="tx1"/>
                </a:solidFill>
                <a:latin typeface="Arial"/>
                <a:cs typeface="Arial"/>
              </a:rPr>
              <a:t> </a:t>
            </a:r>
            <a:r>
              <a:rPr b="0" dirty="0">
                <a:solidFill>
                  <a:schemeClr val="tx1"/>
                </a:solidFill>
                <a:latin typeface="Arial"/>
                <a:cs typeface="Arial"/>
              </a:rPr>
              <a:t>Transportation</a:t>
            </a:r>
            <a:r>
              <a:rPr spc="-60" dirty="0">
                <a:solidFill>
                  <a:schemeClr val="tx1"/>
                </a:solidFill>
                <a:latin typeface="Arial"/>
                <a:cs typeface="Arial"/>
              </a:rPr>
              <a:t> </a:t>
            </a:r>
            <a:r>
              <a:rPr spc="-10" dirty="0">
                <a:solidFill>
                  <a:schemeClr val="tx1"/>
                </a:solidFill>
                <a:latin typeface="Arial"/>
                <a:cs typeface="Arial"/>
              </a:rPr>
              <a:t>(NEMT)</a:t>
            </a:r>
            <a:endParaRPr dirty="0">
              <a:solidFill>
                <a:schemeClr val="tx1"/>
              </a:solidFill>
              <a:latin typeface="Arial"/>
              <a:cs typeface="Arial"/>
            </a:endParaRPr>
          </a:p>
        </p:txBody>
      </p:sp>
      <p:sp>
        <p:nvSpPr>
          <p:cNvPr id="4" name="object 4"/>
          <p:cNvSpPr txBox="1">
            <a:spLocks noGrp="1"/>
          </p:cNvSpPr>
          <p:nvPr>
            <p:ph type="sldNum" sz="quarter" idx="7"/>
          </p:nvPr>
        </p:nvSpPr>
        <p:spPr>
          <a:xfrm>
            <a:off x="8668511" y="6478590"/>
            <a:ext cx="205231" cy="139700"/>
          </a:xfrm>
          <a:prstGeom prst="rect">
            <a:avLst/>
          </a:prstGeom>
        </p:spPr>
        <p:txBody>
          <a:bodyPr vert="horz" wrap="square" lIns="0" tIns="0" rIns="0" bIns="0" rtlCol="0">
            <a:spAutoFit/>
          </a:bodyPr>
          <a:lstStyle>
            <a:defPPr>
              <a:defRPr kern="0"/>
            </a:defPPr>
            <a:lvl1pPr>
              <a:defRPr sz="900" b="0" i="0">
                <a:solidFill>
                  <a:srgbClr val="888888"/>
                </a:solidFill>
                <a:latin typeface="Calibri"/>
                <a:cs typeface="Calibri"/>
              </a:defRPr>
            </a:lvl1pPr>
          </a:lstStyle>
          <a:p>
            <a:pPr marL="95885">
              <a:lnSpc>
                <a:spcPts val="955"/>
              </a:lnSpc>
            </a:pPr>
            <a:fld id="{81D60167-4931-47E6-BA6A-407CBD079E47}" type="slidenum">
              <a:rPr lang="en-US" smtClean="0"/>
              <a:pPr marL="95885">
                <a:lnSpc>
                  <a:spcPts val="955"/>
                </a:lnSpc>
              </a:pPr>
              <a:t>52</a:t>
            </a:fld>
            <a:endParaRPr spc="-25" dirty="0"/>
          </a:p>
        </p:txBody>
      </p:sp>
      <p:sp>
        <p:nvSpPr>
          <p:cNvPr id="3" name="object 3"/>
          <p:cNvSpPr txBox="1">
            <a:spLocks noGrp="1"/>
          </p:cNvSpPr>
          <p:nvPr>
            <p:ph type="title"/>
          </p:nvPr>
        </p:nvSpPr>
        <p:spPr>
          <a:xfrm>
            <a:off x="391119" y="597025"/>
            <a:ext cx="10581681" cy="843180"/>
          </a:xfrm>
          <a:prstGeom prst="rect">
            <a:avLst/>
          </a:prstGeom>
        </p:spPr>
        <p:txBody>
          <a:bodyPr vert="horz" wrap="square" lIns="0" tIns="12065" rIns="0" bIns="0" rtlCol="0">
            <a:spAutoFit/>
          </a:bodyPr>
          <a:lstStyle/>
          <a:p>
            <a:pPr marL="12700">
              <a:spcBef>
                <a:spcPts val="95"/>
              </a:spcBef>
            </a:pPr>
            <a:r>
              <a:rPr lang="en-US" sz="2400" dirty="0">
                <a:latin typeface="Arial" panose="020B0604020202020204" pitchFamily="34" charset="0"/>
                <a:cs typeface="Arial" panose="020B0604020202020204" pitchFamily="34" charset="0"/>
              </a:rPr>
              <a:t>Operational</a:t>
            </a:r>
            <a:r>
              <a:rPr lang="en-US" sz="2400" spc="-2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&amp;</a:t>
            </a:r>
            <a:r>
              <a:rPr lang="en-US" sz="2400" spc="-2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Policy</a:t>
            </a:r>
            <a:r>
              <a:rPr lang="en-US" sz="2400" spc="-2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Considerations</a:t>
            </a:r>
            <a:r>
              <a:rPr lang="en-US" sz="2400" spc="-1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a:t>
            </a:r>
            <a:r>
              <a:rPr lang="en-US" sz="2400" spc="-3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Pain</a:t>
            </a:r>
            <a:r>
              <a:rPr lang="en-US" sz="2400" spc="-25" dirty="0">
                <a:latin typeface="Arial" panose="020B0604020202020204" pitchFamily="34" charset="0"/>
                <a:cs typeface="Arial" panose="020B0604020202020204" pitchFamily="34" charset="0"/>
              </a:rPr>
              <a:t> </a:t>
            </a:r>
            <a:r>
              <a:rPr lang="en-US" sz="2400" spc="-10" dirty="0">
                <a:latin typeface="Arial" panose="020B0604020202020204" pitchFamily="34" charset="0"/>
                <a:cs typeface="Arial" panose="020B0604020202020204" pitchFamily="34" charset="0"/>
              </a:rPr>
              <a:t>Points</a:t>
            </a:r>
            <a:br>
              <a:rPr lang="en-US" sz="2400" spc="-10" dirty="0">
                <a:latin typeface="Arial" panose="020B0604020202020204" pitchFamily="34" charset="0"/>
                <a:cs typeface="Arial" panose="020B0604020202020204" pitchFamily="34" charset="0"/>
              </a:rPr>
            </a:br>
            <a:r>
              <a:rPr lang="en-US" spc="-20" dirty="0"/>
              <a:t>Transition</a:t>
            </a:r>
            <a:r>
              <a:rPr lang="en-US" spc="-70" dirty="0"/>
              <a:t> </a:t>
            </a:r>
            <a:r>
              <a:rPr lang="en-US" dirty="0"/>
              <a:t>to</a:t>
            </a:r>
            <a:r>
              <a:rPr lang="en-US" spc="-60" dirty="0"/>
              <a:t> </a:t>
            </a:r>
            <a:r>
              <a:rPr lang="en-US" dirty="0"/>
              <a:t>Next</a:t>
            </a:r>
            <a:r>
              <a:rPr lang="en-US" spc="-65" dirty="0"/>
              <a:t> </a:t>
            </a:r>
            <a:r>
              <a:rPr lang="en-US" dirty="0"/>
              <a:t>Generation</a:t>
            </a:r>
            <a:r>
              <a:rPr lang="en-US" spc="-60" dirty="0"/>
              <a:t> </a:t>
            </a:r>
            <a:r>
              <a:rPr lang="en-US" dirty="0"/>
              <a:t>Managed</a:t>
            </a:r>
            <a:r>
              <a:rPr lang="en-US" spc="-40" dirty="0"/>
              <a:t> </a:t>
            </a:r>
            <a:r>
              <a:rPr lang="en-US" dirty="0"/>
              <a:t>Care</a:t>
            </a:r>
            <a:r>
              <a:rPr lang="en-US" spc="-65" dirty="0"/>
              <a:t> </a:t>
            </a:r>
            <a:r>
              <a:rPr lang="en-US" spc="-10" dirty="0"/>
              <a:t>Requirements</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4210-D15B-1C88-F264-0DC73F515A69}"/>
              </a:ext>
            </a:extLst>
          </p:cNvPr>
          <p:cNvSpPr>
            <a:spLocks noGrp="1"/>
          </p:cNvSpPr>
          <p:nvPr>
            <p:ph type="title"/>
          </p:nvPr>
        </p:nvSpPr>
        <p:spPr>
          <a:xfrm>
            <a:off x="1630448" y="507293"/>
            <a:ext cx="8931102" cy="369332"/>
          </a:xfrm>
        </p:spPr>
        <p:txBody>
          <a:bodyPr/>
          <a:lstStyle/>
          <a:p>
            <a:r>
              <a:rPr lang="en-US" dirty="0"/>
              <a:t>MyCare Conversion Charter</a:t>
            </a:r>
          </a:p>
        </p:txBody>
      </p:sp>
      <p:sp>
        <p:nvSpPr>
          <p:cNvPr id="3" name="Text Placeholder 2">
            <a:extLst>
              <a:ext uri="{FF2B5EF4-FFF2-40B4-BE49-F238E27FC236}">
                <a16:creationId xmlns:a16="http://schemas.microsoft.com/office/drawing/2014/main" id="{F89C1491-7095-DC1C-5561-906864346471}"/>
              </a:ext>
            </a:extLst>
          </p:cNvPr>
          <p:cNvSpPr>
            <a:spLocks noGrp="1"/>
          </p:cNvSpPr>
          <p:nvPr>
            <p:ph type="body" idx="1"/>
          </p:nvPr>
        </p:nvSpPr>
        <p:spPr>
          <a:xfrm>
            <a:off x="2144454" y="1634366"/>
            <a:ext cx="7355205" cy="3247043"/>
          </a:xfrm>
        </p:spPr>
        <p:txBody>
          <a:bodyPr>
            <a:normAutofit lnSpcReduction="10000"/>
          </a:bodyPr>
          <a:lstStyle/>
          <a:p>
            <a:r>
              <a:rPr lang="en-US" dirty="0">
                <a:solidFill>
                  <a:srgbClr val="435262"/>
                </a:solidFill>
              </a:rPr>
              <a:t>Helpful Links:</a:t>
            </a:r>
          </a:p>
          <a:p>
            <a:endParaRPr lang="en-US" dirty="0">
              <a:solidFill>
                <a:srgbClr val="435262"/>
              </a:solidFill>
            </a:endParaRPr>
          </a:p>
          <a:p>
            <a:pPr>
              <a:lnSpc>
                <a:spcPct val="90000"/>
              </a:lnSpc>
              <a:spcAft>
                <a:spcPts val="600"/>
              </a:spcAft>
            </a:pPr>
            <a:r>
              <a:rPr lang="en-US" sz="2000" dirty="0">
                <a:hlinkClick r:id="rId2"/>
              </a:rPr>
              <a:t>https://medicaid.ohio.gov/about-us/notices/mycare-conversion-charter</a:t>
            </a:r>
            <a:endParaRPr lang="en-US" sz="2000" dirty="0"/>
          </a:p>
          <a:p>
            <a:pPr>
              <a:lnSpc>
                <a:spcPct val="90000"/>
              </a:lnSpc>
              <a:spcAft>
                <a:spcPts val="600"/>
              </a:spcAft>
            </a:pPr>
            <a:endParaRPr lang="en-US" sz="2000" dirty="0"/>
          </a:p>
          <a:p>
            <a:pPr>
              <a:lnSpc>
                <a:spcPct val="90000"/>
              </a:lnSpc>
              <a:spcAft>
                <a:spcPts val="600"/>
              </a:spcAft>
            </a:pPr>
            <a:r>
              <a:rPr lang="en-US" sz="2000" dirty="0">
                <a:hlinkClick r:id="rId3"/>
              </a:rPr>
              <a:t>https://medicaid.ohio.gov/static/About+Us/PublicNotices/Sept22+MyCare+Conversion+Charter+w-attach.pdf</a:t>
            </a:r>
            <a:endParaRPr lang="en-US" sz="2000" dirty="0"/>
          </a:p>
          <a:p>
            <a:pPr>
              <a:lnSpc>
                <a:spcPct val="90000"/>
              </a:lnSpc>
              <a:spcAft>
                <a:spcPts val="600"/>
              </a:spcAft>
            </a:pPr>
            <a:endParaRPr lang="en-US" sz="2000" dirty="0"/>
          </a:p>
          <a:p>
            <a:pPr>
              <a:lnSpc>
                <a:spcPct val="90000"/>
              </a:lnSpc>
              <a:spcAft>
                <a:spcPts val="600"/>
              </a:spcAft>
            </a:pPr>
            <a:r>
              <a:rPr lang="en-US" sz="2000" dirty="0">
                <a:hlinkClick r:id="rId4"/>
              </a:rPr>
              <a:t>mycareconversionquestions@medicaid.ohio.gov</a:t>
            </a:r>
            <a:endParaRPr lang="en-US" sz="2000" dirty="0"/>
          </a:p>
          <a:p>
            <a:endParaRPr lang="en-US" dirty="0"/>
          </a:p>
        </p:txBody>
      </p:sp>
    </p:spTree>
    <p:extLst>
      <p:ext uri="{BB962C8B-B14F-4D97-AF65-F5344CB8AC3E}">
        <p14:creationId xmlns:p14="http://schemas.microsoft.com/office/powerpoint/2010/main" val="484404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0F7AD5-E45F-4736-83CE-D8C26C993A39}" type="slidenum">
              <a:rPr lang="en-US" smtClean="0">
                <a:solidFill>
                  <a:prstClr val="black">
                    <a:tint val="75000"/>
                  </a:prstClr>
                </a:solidFill>
              </a:rPr>
              <a:pPr/>
              <a:t>54</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solidFill>
                  <a:schemeClr val="bg1">
                    <a:lumMod val="85000"/>
                  </a:schemeClr>
                </a:solidFill>
              </a:rPr>
              <a:t>Thank you for all you do</a:t>
            </a:r>
          </a:p>
        </p:txBody>
      </p:sp>
      <p:pic>
        <p:nvPicPr>
          <p:cNvPr id="7" name="Picture 6" descr="A logo of a state&#10;&#10;Description automatically generated">
            <a:extLst>
              <a:ext uri="{FF2B5EF4-FFF2-40B4-BE49-F238E27FC236}">
                <a16:creationId xmlns:a16="http://schemas.microsoft.com/office/drawing/2014/main" id="{357446E3-050C-1E7D-888B-B9494B78F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8074" y="88110"/>
            <a:ext cx="2957220" cy="1406271"/>
          </a:xfrm>
          <a:prstGeom prst="rect">
            <a:avLst/>
          </a:prstGeom>
        </p:spPr>
      </p:pic>
    </p:spTree>
    <p:extLst>
      <p:ext uri="{BB962C8B-B14F-4D97-AF65-F5344CB8AC3E}">
        <p14:creationId xmlns:p14="http://schemas.microsoft.com/office/powerpoint/2010/main" val="267793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96A815-F28E-A464-DBC6-B2E38FEC59C3}"/>
              </a:ext>
            </a:extLst>
          </p:cNvPr>
          <p:cNvSpPr>
            <a:spLocks noGrp="1"/>
          </p:cNvSpPr>
          <p:nvPr>
            <p:ph idx="1"/>
          </p:nvPr>
        </p:nvSpPr>
        <p:spPr>
          <a:xfrm>
            <a:off x="858620" y="2057400"/>
            <a:ext cx="10576193" cy="4590288"/>
          </a:xfrm>
        </p:spPr>
        <p:txBody>
          <a:bodyPr vert="horz" lIns="91440" tIns="45720" rIns="91440" bIns="45720" rtlCol="0" anchor="t">
            <a:normAutofit/>
          </a:bodyPr>
          <a:lstStyle/>
          <a:p>
            <a:pPr marL="0" indent="0">
              <a:buNone/>
            </a:pPr>
            <a:r>
              <a:rPr kumimoji="0" lang="en-US" sz="2000" b="1" i="0" u="none" strike="noStrike" kern="1200" cap="none" spc="0" normalizeH="0" baseline="0" noProof="0" dirty="0">
                <a:ln>
                  <a:noFill/>
                </a:ln>
                <a:effectLst/>
                <a:uLnTx/>
                <a:uFillTx/>
                <a:latin typeface="Calibri"/>
                <a:ea typeface="+mn-ea"/>
                <a:cs typeface="+mn-cs"/>
              </a:rPr>
              <a:t>State Plan </a:t>
            </a:r>
            <a:r>
              <a:rPr kumimoji="0" lang="en-US" sz="2000" i="0" u="none" strike="noStrike" kern="1200" cap="none" spc="0" normalizeH="0" baseline="0" noProof="0" dirty="0">
                <a:ln>
                  <a:noFill/>
                </a:ln>
                <a:effectLst/>
                <a:uLnTx/>
                <a:uFillTx/>
                <a:latin typeface="Calibri"/>
                <a:ea typeface="+mn-ea"/>
                <a:cs typeface="+mn-cs"/>
              </a:rPr>
              <a:t>| The following rate increases have been included to address the workforce pressures:</a:t>
            </a:r>
            <a:endParaRPr lang="en-US" sz="2000" dirty="0">
              <a:effectLst/>
              <a:latin typeface="Calibri" panose="020F0502020204030204" pitchFamily="34" charset="0"/>
              <a:ea typeface="Times New Roman" panose="02020603050405020304" pitchFamily="18" charset="0"/>
            </a:endParaRPr>
          </a:p>
          <a:p>
            <a:r>
              <a:rPr lang="en-US" sz="2000" dirty="0">
                <a:effectLst/>
                <a:latin typeface="Calibri" panose="020F0502020204030204" pitchFamily="34" charset="0"/>
                <a:ea typeface="Times New Roman" panose="02020603050405020304" pitchFamily="18" charset="0"/>
              </a:rPr>
              <a:t>We are increasing BH Services 12.75%; 10% increase for medical services in community BH agencies</a:t>
            </a:r>
            <a:endParaRPr lang="en-US" sz="2000" dirty="0">
              <a:cs typeface="Calibri"/>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The BH rates “clearance” posting has expired but glad to continue to take feedback. </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We have posted the federal Medicaid notice re: SPA of our intent to raise rates. </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On track to “original file” these rules with JCARR later this month</a:t>
            </a:r>
            <a:endParaRPr lang="en-US" sz="2000" dirty="0">
              <a:cs typeface="Calibri"/>
            </a:endParaRPr>
          </a:p>
        </p:txBody>
      </p:sp>
      <p:sp>
        <p:nvSpPr>
          <p:cNvPr id="4" name="Slide Number Placeholder 3">
            <a:extLst>
              <a:ext uri="{FF2B5EF4-FFF2-40B4-BE49-F238E27FC236}">
                <a16:creationId xmlns:a16="http://schemas.microsoft.com/office/drawing/2014/main" id="{51C65438-3FF4-23D9-D736-F063D4D1162D}"/>
              </a:ext>
            </a:extLst>
          </p:cNvPr>
          <p:cNvSpPr>
            <a:spLocks noGrp="1"/>
          </p:cNvSpPr>
          <p:nvPr>
            <p:ph type="sldNum" sz="quarter" idx="12"/>
          </p:nvPr>
        </p:nvSpPr>
        <p:spPr/>
        <p:txBody>
          <a:bodyPr/>
          <a:lstStyle/>
          <a:p>
            <a:fld id="{2E0F7AD5-E45F-4736-83CE-D8C26C993A39}" type="slidenum">
              <a:rPr lang="en-US" smtClean="0">
                <a:solidFill>
                  <a:prstClr val="black">
                    <a:tint val="75000"/>
                  </a:prstClr>
                </a:solidFill>
              </a:rPr>
              <a:pPr/>
              <a:t>6</a:t>
            </a:fld>
            <a:endParaRPr lang="en-US">
              <a:solidFill>
                <a:prstClr val="black">
                  <a:tint val="75000"/>
                </a:prstClr>
              </a:solidFill>
            </a:endParaRPr>
          </a:p>
        </p:txBody>
      </p:sp>
      <p:sp>
        <p:nvSpPr>
          <p:cNvPr id="6" name="Rectangle 2">
            <a:extLst>
              <a:ext uri="{FF2B5EF4-FFF2-40B4-BE49-F238E27FC236}">
                <a16:creationId xmlns:a16="http://schemas.microsoft.com/office/drawing/2014/main" id="{E4937FBC-18F4-D724-93C2-02B1B5B90050}"/>
              </a:ext>
            </a:extLst>
          </p:cNvPr>
          <p:cNvSpPr/>
          <p:nvPr/>
        </p:nvSpPr>
        <p:spPr>
          <a:xfrm>
            <a:off x="757188" y="1934784"/>
            <a:ext cx="10849424" cy="3043615"/>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28575" cmpd="sng">
            <a:solidFill>
              <a:srgbClr val="84132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 name="TextBox 6">
            <a:extLst>
              <a:ext uri="{FF2B5EF4-FFF2-40B4-BE49-F238E27FC236}">
                <a16:creationId xmlns:a16="http://schemas.microsoft.com/office/drawing/2014/main" id="{2845F1E4-7458-55B0-8273-F3C4DF52D1A5}"/>
              </a:ext>
            </a:extLst>
          </p:cNvPr>
          <p:cNvSpPr txBox="1"/>
          <p:nvPr/>
        </p:nvSpPr>
        <p:spPr>
          <a:xfrm>
            <a:off x="8267700" y="1500529"/>
            <a:ext cx="3619500" cy="369332"/>
          </a:xfrm>
          <a:prstGeom prst="rect">
            <a:avLst/>
          </a:prstGeom>
          <a:solidFill>
            <a:srgbClr val="435363"/>
          </a:solidFill>
        </p:spPr>
        <p:txBody>
          <a:bodyPr wrap="square">
            <a:spAutoFit/>
          </a:bodyPr>
          <a:lstStyle/>
          <a:p>
            <a:r>
              <a:rPr lang="en-US">
                <a:solidFill>
                  <a:schemeClr val="bg1">
                    <a:lumMod val="95000"/>
                  </a:schemeClr>
                </a:solidFill>
                <a:cs typeface="Calibri"/>
              </a:rPr>
              <a:t>Target effective date January 1, 2024</a:t>
            </a:r>
            <a:endParaRPr lang="en-US">
              <a:solidFill>
                <a:schemeClr val="bg1">
                  <a:lumMod val="95000"/>
                </a:schemeClr>
              </a:solidFill>
            </a:endParaRPr>
          </a:p>
        </p:txBody>
      </p:sp>
      <p:cxnSp>
        <p:nvCxnSpPr>
          <p:cNvPr id="9" name="Straight Connector 8">
            <a:extLst>
              <a:ext uri="{FF2B5EF4-FFF2-40B4-BE49-F238E27FC236}">
                <a16:creationId xmlns:a16="http://schemas.microsoft.com/office/drawing/2014/main" id="{2039F8A1-C030-B79C-9BC2-762B878FD67A}"/>
              </a:ext>
            </a:extLst>
          </p:cNvPr>
          <p:cNvCxnSpPr>
            <a:cxnSpLocks/>
          </p:cNvCxnSpPr>
          <p:nvPr/>
        </p:nvCxnSpPr>
        <p:spPr>
          <a:xfrm>
            <a:off x="858620" y="4694343"/>
            <a:ext cx="6766560" cy="0"/>
          </a:xfrm>
          <a:prstGeom prst="line">
            <a:avLst/>
          </a:prstGeom>
          <a:ln w="28575">
            <a:solidFill>
              <a:srgbClr val="435363"/>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EA01D6-5C36-8D88-1277-8BF6457C97E5}"/>
              </a:ext>
            </a:extLst>
          </p:cNvPr>
          <p:cNvSpPr txBox="1"/>
          <p:nvPr/>
        </p:nvSpPr>
        <p:spPr>
          <a:xfrm>
            <a:off x="559103" y="4825277"/>
            <a:ext cx="11175226" cy="2015936"/>
          </a:xfrm>
          <a:prstGeom prst="rect">
            <a:avLst/>
          </a:prstGeom>
          <a:noFill/>
        </p:spPr>
        <p:txBody>
          <a:bodyPr wrap="square">
            <a:spAutoFit/>
          </a:bodyPr>
          <a:lstStyle/>
          <a:p>
            <a:pPr marL="800100" lvl="1" indent="-342900">
              <a:spcAft>
                <a:spcPts val="600"/>
              </a:spcAft>
              <a:buFont typeface="Arial" panose="020B0604020202020204" pitchFamily="34" charset="0"/>
              <a:buChar char="•"/>
            </a:pPr>
            <a:r>
              <a:rPr lang="en-US" sz="2000" dirty="0">
                <a:solidFill>
                  <a:schemeClr val="tx1">
                    <a:lumMod val="65000"/>
                    <a:lumOff val="35000"/>
                  </a:schemeClr>
                </a:solidFill>
                <a:cs typeface="Calibri"/>
              </a:rPr>
              <a:t>Anticipate policy and rule work to be completed by April 2024; need to evaluate IT changes and timeline.</a:t>
            </a:r>
          </a:p>
          <a:p>
            <a:pPr marL="800100" lvl="1" indent="-342900">
              <a:buFont typeface="Arial" panose="020B0604020202020204" pitchFamily="34" charset="0"/>
              <a:buChar char="•"/>
            </a:pPr>
            <a:r>
              <a:rPr lang="en-US" sz="2000" dirty="0">
                <a:solidFill>
                  <a:schemeClr val="tx1">
                    <a:lumMod val="65000"/>
                    <a:lumOff val="35000"/>
                  </a:schemeClr>
                </a:solidFill>
                <a:cs typeface="Calibri"/>
              </a:rPr>
              <a:t>Build on the </a:t>
            </a:r>
            <a:r>
              <a:rPr lang="en-US" sz="2000" dirty="0" err="1">
                <a:solidFill>
                  <a:schemeClr val="tx1">
                    <a:lumMod val="65000"/>
                    <a:lumOff val="35000"/>
                  </a:schemeClr>
                </a:solidFill>
                <a:cs typeface="Calibri"/>
              </a:rPr>
              <a:t>OhioMHAS</a:t>
            </a:r>
            <a:r>
              <a:rPr lang="en-US" sz="2000" dirty="0">
                <a:solidFill>
                  <a:schemeClr val="tx1">
                    <a:lumMod val="65000"/>
                    <a:lumOff val="35000"/>
                  </a:schemeClr>
                </a:solidFill>
                <a:cs typeface="Calibri"/>
              </a:rPr>
              <a:t> enhanced peer support rules to establish Medicaid policy and reimbursement. This will require clinical/programmatic work, along with reimbursement considerations. </a:t>
            </a:r>
          </a:p>
          <a:p>
            <a:pPr marL="800100" lvl="1" indent="-342900">
              <a:buFont typeface="Arial" panose="020B0604020202020204" pitchFamily="34" charset="0"/>
              <a:buChar char="•"/>
            </a:pPr>
            <a:r>
              <a:rPr lang="en-US" sz="2000" dirty="0">
                <a:solidFill>
                  <a:schemeClr val="tx1">
                    <a:lumMod val="65000"/>
                    <a:lumOff val="35000"/>
                  </a:schemeClr>
                </a:solidFill>
                <a:cs typeface="Calibri"/>
              </a:rPr>
              <a:t>Separate funding dedicated for this service.</a:t>
            </a:r>
          </a:p>
        </p:txBody>
      </p:sp>
      <p:sp>
        <p:nvSpPr>
          <p:cNvPr id="14" name="TextBox 13">
            <a:extLst>
              <a:ext uri="{FF2B5EF4-FFF2-40B4-BE49-F238E27FC236}">
                <a16:creationId xmlns:a16="http://schemas.microsoft.com/office/drawing/2014/main" id="{EBFF5805-951A-4927-53CB-842444AA328D}"/>
              </a:ext>
            </a:extLst>
          </p:cNvPr>
          <p:cNvSpPr txBox="1"/>
          <p:nvPr/>
        </p:nvSpPr>
        <p:spPr>
          <a:xfrm>
            <a:off x="858620" y="4294233"/>
            <a:ext cx="6097604" cy="400110"/>
          </a:xfrm>
          <a:prstGeom prst="rect">
            <a:avLst/>
          </a:prstGeom>
          <a:noFill/>
        </p:spPr>
        <p:txBody>
          <a:bodyPr wrap="square">
            <a:spAutoFit/>
          </a:bodyPr>
          <a:lstStyle/>
          <a:p>
            <a:r>
              <a:rPr lang="en-US" sz="2000" dirty="0">
                <a:solidFill>
                  <a:schemeClr val="tx1">
                    <a:lumMod val="65000"/>
                    <a:lumOff val="35000"/>
                  </a:schemeClr>
                </a:solidFill>
                <a:cs typeface="Calibri"/>
              </a:rPr>
              <a:t>NEW Mental Health Peer Support Service</a:t>
            </a:r>
          </a:p>
        </p:txBody>
      </p:sp>
      <p:sp>
        <p:nvSpPr>
          <p:cNvPr id="17" name="Title 1">
            <a:extLst>
              <a:ext uri="{FF2B5EF4-FFF2-40B4-BE49-F238E27FC236}">
                <a16:creationId xmlns:a16="http://schemas.microsoft.com/office/drawing/2014/main" id="{50C518B9-7609-DD69-7A31-41FD43729AA4}"/>
              </a:ext>
            </a:extLst>
          </p:cNvPr>
          <p:cNvSpPr txBox="1">
            <a:spLocks/>
          </p:cNvSpPr>
          <p:nvPr/>
        </p:nvSpPr>
        <p:spPr>
          <a:xfrm>
            <a:off x="203200" y="685800"/>
            <a:ext cx="11785600" cy="685800"/>
          </a:xfrm>
          <a:prstGeom prst="rect">
            <a:avLst/>
          </a:prstGeom>
        </p:spPr>
        <p:txBody>
          <a:bodyPr/>
          <a:lstStyle>
            <a:lvl1pPr algn="l" defTabSz="685800" rtl="0" eaLnBrk="1" latinLnBrk="0" hangingPunct="1">
              <a:spcBef>
                <a:spcPct val="0"/>
              </a:spcBef>
              <a:buNone/>
              <a:defRPr sz="3000" b="1" kern="1200">
                <a:solidFill>
                  <a:srgbClr val="435363"/>
                </a:solidFill>
                <a:latin typeface="+mn-lt"/>
                <a:ea typeface="+mj-ea"/>
                <a:cs typeface="+mj-cs"/>
              </a:defRPr>
            </a:lvl1pPr>
          </a:lstStyle>
          <a:p>
            <a:pPr algn="ctr"/>
            <a:r>
              <a:rPr lang="en-US" dirty="0"/>
              <a:t>Community Behavioral Health: Update</a:t>
            </a:r>
          </a:p>
        </p:txBody>
      </p:sp>
    </p:spTree>
    <p:extLst>
      <p:ext uri="{BB962C8B-B14F-4D97-AF65-F5344CB8AC3E}">
        <p14:creationId xmlns:p14="http://schemas.microsoft.com/office/powerpoint/2010/main" val="332123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1F9762-9282-38E1-975C-00D8DD1D6EE4}"/>
              </a:ext>
            </a:extLst>
          </p:cNvPr>
          <p:cNvSpPr>
            <a:spLocks noGrp="1"/>
          </p:cNvSpPr>
          <p:nvPr>
            <p:ph type="sldNum" sz="quarter" idx="12"/>
          </p:nvPr>
        </p:nvSpPr>
        <p:spPr>
          <a:xfrm>
            <a:off x="9042400" y="6356355"/>
            <a:ext cx="2988232" cy="365125"/>
          </a:xfrm>
        </p:spPr>
        <p:txBody>
          <a:bodyPr/>
          <a:lstStyle/>
          <a:p>
            <a:fld id="{2E0F7AD5-E45F-4736-83CE-D8C26C993A39}" type="slidenum">
              <a:rPr lang="en-US" smtClean="0">
                <a:solidFill>
                  <a:prstClr val="black">
                    <a:tint val="75000"/>
                  </a:prstClr>
                </a:solidFill>
              </a:rPr>
              <a:pPr/>
              <a:t>7</a:t>
            </a:fld>
            <a:endParaRPr lang="en-US">
              <a:solidFill>
                <a:prstClr val="black">
                  <a:tint val="75000"/>
                </a:prstClr>
              </a:solidFill>
            </a:endParaRPr>
          </a:p>
        </p:txBody>
      </p:sp>
      <p:sp>
        <p:nvSpPr>
          <p:cNvPr id="8" name="Title 1">
            <a:extLst>
              <a:ext uri="{FF2B5EF4-FFF2-40B4-BE49-F238E27FC236}">
                <a16:creationId xmlns:a16="http://schemas.microsoft.com/office/drawing/2014/main" id="{2A7F0EE5-7466-A1E5-A428-3032B53AEA1C}"/>
              </a:ext>
            </a:extLst>
          </p:cNvPr>
          <p:cNvSpPr txBox="1">
            <a:spLocks/>
          </p:cNvSpPr>
          <p:nvPr/>
        </p:nvSpPr>
        <p:spPr>
          <a:xfrm>
            <a:off x="245032" y="510992"/>
            <a:ext cx="11785600" cy="685800"/>
          </a:xfrm>
          <a:prstGeom prst="rect">
            <a:avLst/>
          </a:prstGeom>
        </p:spPr>
        <p:txBody>
          <a:bodyPr/>
          <a:lstStyle>
            <a:lvl1pPr algn="l" defTabSz="685800" rtl="0" eaLnBrk="1" latinLnBrk="0" hangingPunct="1">
              <a:spcBef>
                <a:spcPct val="0"/>
              </a:spcBef>
              <a:buNone/>
              <a:defRPr sz="3000" b="1" kern="1200">
                <a:solidFill>
                  <a:srgbClr val="435363"/>
                </a:solidFill>
                <a:latin typeface="+mn-lt"/>
                <a:ea typeface="+mj-ea"/>
                <a:cs typeface="+mj-cs"/>
              </a:defRPr>
            </a:lvl1pPr>
          </a:lstStyle>
          <a:p>
            <a:pPr algn="ctr"/>
            <a:r>
              <a:rPr lang="en-US" dirty="0"/>
              <a:t>Other ODM Budget Provisions</a:t>
            </a:r>
          </a:p>
        </p:txBody>
      </p:sp>
      <p:grpSp>
        <p:nvGrpSpPr>
          <p:cNvPr id="70" name="Group 69">
            <a:extLst>
              <a:ext uri="{FF2B5EF4-FFF2-40B4-BE49-F238E27FC236}">
                <a16:creationId xmlns:a16="http://schemas.microsoft.com/office/drawing/2014/main" id="{CFF78115-DDFB-9FCD-21DF-76E5DDBC8204}"/>
              </a:ext>
            </a:extLst>
          </p:cNvPr>
          <p:cNvGrpSpPr/>
          <p:nvPr/>
        </p:nvGrpSpPr>
        <p:grpSpPr>
          <a:xfrm>
            <a:off x="868999" y="5727891"/>
            <a:ext cx="441383" cy="457200"/>
            <a:chOff x="860037" y="1641481"/>
            <a:chExt cx="441383" cy="457200"/>
          </a:xfrm>
        </p:grpSpPr>
        <p:grpSp>
          <p:nvGrpSpPr>
            <p:cNvPr id="19" name="object 5">
              <a:extLst>
                <a:ext uri="{FF2B5EF4-FFF2-40B4-BE49-F238E27FC236}">
                  <a16:creationId xmlns:a16="http://schemas.microsoft.com/office/drawing/2014/main" id="{52F31A70-A8B1-64F5-5848-ED072BED940E}"/>
                </a:ext>
              </a:extLst>
            </p:cNvPr>
            <p:cNvGrpSpPr/>
            <p:nvPr/>
          </p:nvGrpSpPr>
          <p:grpSpPr>
            <a:xfrm>
              <a:off x="860037" y="1925900"/>
              <a:ext cx="441383" cy="172781"/>
              <a:chOff x="4821935" y="2496311"/>
              <a:chExt cx="544195" cy="212090"/>
            </a:xfrm>
          </p:grpSpPr>
          <p:pic>
            <p:nvPicPr>
              <p:cNvPr id="21" name="object 6">
                <a:extLst>
                  <a:ext uri="{FF2B5EF4-FFF2-40B4-BE49-F238E27FC236}">
                    <a16:creationId xmlns:a16="http://schemas.microsoft.com/office/drawing/2014/main" id="{27DE2877-A4D2-1DF2-44D3-0E405660D4CB}"/>
                  </a:ext>
                </a:extLst>
              </p:cNvPr>
              <p:cNvPicPr/>
              <p:nvPr/>
            </p:nvPicPr>
            <p:blipFill>
              <a:blip r:embed="rId2" cstate="print"/>
              <a:stretch>
                <a:fillRect/>
              </a:stretch>
            </p:blipFill>
            <p:spPr>
              <a:xfrm>
                <a:off x="4821935" y="2496311"/>
                <a:ext cx="544067" cy="211835"/>
              </a:xfrm>
              <a:prstGeom prst="rect">
                <a:avLst/>
              </a:prstGeom>
            </p:spPr>
          </p:pic>
          <p:sp>
            <p:nvSpPr>
              <p:cNvPr id="22" name="object 7">
                <a:extLst>
                  <a:ext uri="{FF2B5EF4-FFF2-40B4-BE49-F238E27FC236}">
                    <a16:creationId xmlns:a16="http://schemas.microsoft.com/office/drawing/2014/main" id="{8300C31D-975F-FCD0-0699-954DC834D9B1}"/>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20" name="object 8">
              <a:extLst>
                <a:ext uri="{FF2B5EF4-FFF2-40B4-BE49-F238E27FC236}">
                  <a16:creationId xmlns:a16="http://schemas.microsoft.com/office/drawing/2014/main" id="{CDFE71D6-567D-F343-2314-C4E308895810}"/>
                </a:ext>
              </a:extLst>
            </p:cNvPr>
            <p:cNvPicPr/>
            <p:nvPr/>
          </p:nvPicPr>
          <p:blipFill>
            <a:blip r:embed="rId3" cstate="print"/>
            <a:stretch>
              <a:fillRect/>
            </a:stretch>
          </p:blipFill>
          <p:spPr>
            <a:xfrm>
              <a:off x="929257" y="1641481"/>
              <a:ext cx="372059" cy="372463"/>
            </a:xfrm>
            <a:prstGeom prst="rect">
              <a:avLst/>
            </a:prstGeom>
          </p:spPr>
        </p:pic>
      </p:grpSp>
      <p:sp>
        <p:nvSpPr>
          <p:cNvPr id="49" name="TextBox 48">
            <a:extLst>
              <a:ext uri="{FF2B5EF4-FFF2-40B4-BE49-F238E27FC236}">
                <a16:creationId xmlns:a16="http://schemas.microsoft.com/office/drawing/2014/main" id="{1390386D-B6E7-68EC-4B67-5D215A309FD6}"/>
              </a:ext>
            </a:extLst>
          </p:cNvPr>
          <p:cNvSpPr txBox="1"/>
          <p:nvPr/>
        </p:nvSpPr>
        <p:spPr>
          <a:xfrm>
            <a:off x="1423266" y="1623154"/>
            <a:ext cx="10565534" cy="400110"/>
          </a:xfrm>
          <a:prstGeom prst="rect">
            <a:avLst/>
          </a:prstGeom>
          <a:noFill/>
        </p:spPr>
        <p:txBody>
          <a:bodyPr wrap="square">
            <a:spAutoFit/>
          </a:bodyPr>
          <a:lstStyle/>
          <a:p>
            <a:r>
              <a:rPr lang="en-US" sz="2000" dirty="0">
                <a:solidFill>
                  <a:schemeClr val="tx1">
                    <a:lumMod val="65000"/>
                    <a:lumOff val="35000"/>
                  </a:schemeClr>
                </a:solidFill>
                <a:cs typeface="Calibri"/>
              </a:rPr>
              <a:t>Other rate increases of note: Emergency transportation and Dental.</a:t>
            </a:r>
          </a:p>
        </p:txBody>
      </p:sp>
      <p:sp>
        <p:nvSpPr>
          <p:cNvPr id="51" name="TextBox 50">
            <a:extLst>
              <a:ext uri="{FF2B5EF4-FFF2-40B4-BE49-F238E27FC236}">
                <a16:creationId xmlns:a16="http://schemas.microsoft.com/office/drawing/2014/main" id="{A0B068D9-5FB0-7496-CA73-1E64EAE88553}"/>
              </a:ext>
            </a:extLst>
          </p:cNvPr>
          <p:cNvSpPr txBox="1"/>
          <p:nvPr/>
        </p:nvSpPr>
        <p:spPr>
          <a:xfrm>
            <a:off x="1423266" y="2157380"/>
            <a:ext cx="10565534" cy="677108"/>
          </a:xfrm>
          <a:prstGeom prst="rect">
            <a:avLst/>
          </a:prstGeom>
          <a:noFill/>
        </p:spPr>
        <p:txBody>
          <a:bodyPr wrap="square">
            <a:spAutoFit/>
          </a:bodyPr>
          <a:lstStyle/>
          <a:p>
            <a:r>
              <a:rPr lang="en-US" sz="2000">
                <a:solidFill>
                  <a:schemeClr val="tx1">
                    <a:lumMod val="65000"/>
                    <a:lumOff val="35000"/>
                  </a:schemeClr>
                </a:solidFill>
              </a:rPr>
              <a:t>New department of Children and Youth.</a:t>
            </a:r>
            <a:endParaRPr lang="en-US" sz="2000">
              <a:solidFill>
                <a:schemeClr val="tx1">
                  <a:lumMod val="65000"/>
                  <a:lumOff val="35000"/>
                </a:schemeClr>
              </a:solidFill>
              <a:cs typeface="Calibri"/>
            </a:endParaRPr>
          </a:p>
          <a:p>
            <a:pPr marL="342900" indent="-342900">
              <a:buFont typeface="Arial" panose="020B0604020202020204" pitchFamily="34" charset="0"/>
              <a:buChar char="•"/>
            </a:pPr>
            <a:r>
              <a:rPr lang="en-US">
                <a:solidFill>
                  <a:schemeClr val="tx1">
                    <a:lumMod val="65000"/>
                    <a:lumOff val="35000"/>
                  </a:schemeClr>
                </a:solidFill>
              </a:rPr>
              <a:t>Adoption, child-care, early childhood, maternal and infant mortality.</a:t>
            </a:r>
            <a:endParaRPr lang="en-US">
              <a:solidFill>
                <a:schemeClr val="tx1">
                  <a:lumMod val="65000"/>
                  <a:lumOff val="35000"/>
                </a:schemeClr>
              </a:solidFill>
              <a:cs typeface="Calibri"/>
            </a:endParaRPr>
          </a:p>
        </p:txBody>
      </p:sp>
      <p:sp>
        <p:nvSpPr>
          <p:cNvPr id="53" name="TextBox 52">
            <a:extLst>
              <a:ext uri="{FF2B5EF4-FFF2-40B4-BE49-F238E27FC236}">
                <a16:creationId xmlns:a16="http://schemas.microsoft.com/office/drawing/2014/main" id="{15E1A860-53D3-FB19-B74B-04FD99D643EA}"/>
              </a:ext>
            </a:extLst>
          </p:cNvPr>
          <p:cNvSpPr txBox="1"/>
          <p:nvPr/>
        </p:nvSpPr>
        <p:spPr>
          <a:xfrm>
            <a:off x="1423266" y="2968561"/>
            <a:ext cx="10565534" cy="400110"/>
          </a:xfrm>
          <a:prstGeom prst="rect">
            <a:avLst/>
          </a:prstGeom>
          <a:noFill/>
        </p:spPr>
        <p:txBody>
          <a:bodyPr wrap="square">
            <a:spAutoFit/>
          </a:bodyPr>
          <a:lstStyle/>
          <a:p>
            <a:r>
              <a:rPr lang="en-US" sz="2000">
                <a:solidFill>
                  <a:schemeClr val="tx1">
                    <a:lumMod val="65000"/>
                    <a:lumOff val="35000"/>
                  </a:schemeClr>
                </a:solidFill>
              </a:rPr>
              <a:t>Makes continuous Medicaid coverage available for children ages 0-3</a:t>
            </a:r>
          </a:p>
        </p:txBody>
      </p:sp>
      <p:sp>
        <p:nvSpPr>
          <p:cNvPr id="55" name="TextBox 54">
            <a:extLst>
              <a:ext uri="{FF2B5EF4-FFF2-40B4-BE49-F238E27FC236}">
                <a16:creationId xmlns:a16="http://schemas.microsoft.com/office/drawing/2014/main" id="{F1F89D8A-E0BF-D729-CB41-B03D93A3A264}"/>
              </a:ext>
            </a:extLst>
          </p:cNvPr>
          <p:cNvSpPr txBox="1"/>
          <p:nvPr/>
        </p:nvSpPr>
        <p:spPr>
          <a:xfrm>
            <a:off x="1423266" y="3510035"/>
            <a:ext cx="10565534" cy="707886"/>
          </a:xfrm>
          <a:prstGeom prst="rect">
            <a:avLst/>
          </a:prstGeom>
          <a:noFill/>
        </p:spPr>
        <p:txBody>
          <a:bodyPr wrap="square">
            <a:spAutoFit/>
          </a:bodyPr>
          <a:lstStyle/>
          <a:p>
            <a:r>
              <a:rPr lang="en-US" sz="2000">
                <a:solidFill>
                  <a:schemeClr val="tx1">
                    <a:lumMod val="65000"/>
                    <a:lumOff val="35000"/>
                  </a:schemeClr>
                </a:solidFill>
                <a:cs typeface="Calibri"/>
              </a:rPr>
              <a:t>Continued implementation of ODM’s Maternal and Infant Support Program (mom/baby dyad care, doulas, lactation consultants, postpartum nurse home visits) and Healthy Beginnings at Home.</a:t>
            </a:r>
            <a:endParaRPr lang="en-US" sz="2000">
              <a:solidFill>
                <a:schemeClr val="tx1">
                  <a:lumMod val="65000"/>
                  <a:lumOff val="35000"/>
                </a:schemeClr>
              </a:solidFill>
            </a:endParaRPr>
          </a:p>
        </p:txBody>
      </p:sp>
      <p:sp>
        <p:nvSpPr>
          <p:cNvPr id="57" name="TextBox 56">
            <a:extLst>
              <a:ext uri="{FF2B5EF4-FFF2-40B4-BE49-F238E27FC236}">
                <a16:creationId xmlns:a16="http://schemas.microsoft.com/office/drawing/2014/main" id="{15848A0A-F34F-E932-4705-45ED127718CA}"/>
              </a:ext>
            </a:extLst>
          </p:cNvPr>
          <p:cNvSpPr txBox="1"/>
          <p:nvPr/>
        </p:nvSpPr>
        <p:spPr>
          <a:xfrm>
            <a:off x="1423266" y="4379683"/>
            <a:ext cx="10565534" cy="400110"/>
          </a:xfrm>
          <a:prstGeom prst="rect">
            <a:avLst/>
          </a:prstGeom>
          <a:noFill/>
        </p:spPr>
        <p:txBody>
          <a:bodyPr wrap="square">
            <a:spAutoFit/>
          </a:bodyPr>
          <a:lstStyle/>
          <a:p>
            <a:r>
              <a:rPr lang="en-US" sz="2000">
                <a:solidFill>
                  <a:schemeClr val="tx1">
                    <a:lumMod val="65000"/>
                    <a:lumOff val="35000"/>
                  </a:schemeClr>
                </a:solidFill>
                <a:cs typeface="Calibri"/>
              </a:rPr>
              <a:t>Expansion of Medicaid school program.</a:t>
            </a:r>
          </a:p>
        </p:txBody>
      </p:sp>
      <p:sp>
        <p:nvSpPr>
          <p:cNvPr id="59" name="TextBox 58">
            <a:extLst>
              <a:ext uri="{FF2B5EF4-FFF2-40B4-BE49-F238E27FC236}">
                <a16:creationId xmlns:a16="http://schemas.microsoft.com/office/drawing/2014/main" id="{181EDC94-30CE-B82D-7EE0-5936AB65B4AC}"/>
              </a:ext>
            </a:extLst>
          </p:cNvPr>
          <p:cNvSpPr txBox="1"/>
          <p:nvPr/>
        </p:nvSpPr>
        <p:spPr>
          <a:xfrm>
            <a:off x="1423266" y="5030432"/>
            <a:ext cx="10565534" cy="400110"/>
          </a:xfrm>
          <a:prstGeom prst="rect">
            <a:avLst/>
          </a:prstGeom>
          <a:noFill/>
        </p:spPr>
        <p:txBody>
          <a:bodyPr wrap="square">
            <a:spAutoFit/>
          </a:bodyPr>
          <a:lstStyle/>
          <a:p>
            <a:r>
              <a:rPr lang="en-US" sz="2000" dirty="0">
                <a:solidFill>
                  <a:schemeClr val="tx1">
                    <a:lumMod val="65000"/>
                    <a:lumOff val="35000"/>
                  </a:schemeClr>
                </a:solidFill>
                <a:cs typeface="Calibri"/>
              </a:rPr>
              <a:t>Medicaid Buy-In for Workers with Disabilities </a:t>
            </a:r>
            <a:r>
              <a:rPr lang="en-US" sz="2000" u="sng" dirty="0">
                <a:solidFill>
                  <a:schemeClr val="tx1">
                    <a:lumMod val="65000"/>
                    <a:lumOff val="35000"/>
                  </a:schemeClr>
                </a:solidFill>
                <a:cs typeface="Calibri"/>
              </a:rPr>
              <a:t> &gt;  </a:t>
            </a:r>
            <a:r>
              <a:rPr lang="en-US" sz="2000" dirty="0">
                <a:solidFill>
                  <a:schemeClr val="tx1">
                    <a:lumMod val="65000"/>
                    <a:lumOff val="35000"/>
                  </a:schemeClr>
                </a:solidFill>
                <a:cs typeface="Calibri"/>
              </a:rPr>
              <a:t>65 years old</a:t>
            </a:r>
          </a:p>
        </p:txBody>
      </p:sp>
      <p:sp>
        <p:nvSpPr>
          <p:cNvPr id="61" name="TextBox 60">
            <a:extLst>
              <a:ext uri="{FF2B5EF4-FFF2-40B4-BE49-F238E27FC236}">
                <a16:creationId xmlns:a16="http://schemas.microsoft.com/office/drawing/2014/main" id="{FE7289D7-9AFF-0980-4FF8-2D9A64D6F02B}"/>
              </a:ext>
            </a:extLst>
          </p:cNvPr>
          <p:cNvSpPr txBox="1"/>
          <p:nvPr/>
        </p:nvSpPr>
        <p:spPr>
          <a:xfrm>
            <a:off x="1423266" y="5551606"/>
            <a:ext cx="10565534" cy="954107"/>
          </a:xfrm>
          <a:prstGeom prst="rect">
            <a:avLst/>
          </a:prstGeom>
          <a:noFill/>
        </p:spPr>
        <p:txBody>
          <a:bodyPr wrap="square">
            <a:spAutoFit/>
          </a:bodyPr>
          <a:lstStyle/>
          <a:p>
            <a:r>
              <a:rPr lang="en-US" sz="2000">
                <a:solidFill>
                  <a:schemeClr val="tx1">
                    <a:lumMod val="65000"/>
                    <a:lumOff val="35000"/>
                  </a:schemeClr>
                </a:solidFill>
              </a:rPr>
              <a:t>Meaningful employment.</a:t>
            </a:r>
            <a:endParaRPr lang="en-US" sz="2000">
              <a:solidFill>
                <a:schemeClr val="tx1">
                  <a:lumMod val="65000"/>
                  <a:lumOff val="35000"/>
                </a:schemeClr>
              </a:solidFill>
              <a:cs typeface="Calibri"/>
            </a:endParaRPr>
          </a:p>
          <a:p>
            <a:pPr marL="342900" indent="-342900">
              <a:buFont typeface="Arial" panose="020B0604020202020204" pitchFamily="34" charset="0"/>
              <a:buChar char="•"/>
            </a:pPr>
            <a:r>
              <a:rPr lang="en-US">
                <a:solidFill>
                  <a:schemeClr val="tx1">
                    <a:lumMod val="65000"/>
                    <a:lumOff val="35000"/>
                  </a:schemeClr>
                </a:solidFill>
              </a:rPr>
              <a:t>Next Generation work collaborative - JFS/ODM.</a:t>
            </a:r>
            <a:endParaRPr lang="en-US">
              <a:solidFill>
                <a:schemeClr val="tx1">
                  <a:lumMod val="65000"/>
                  <a:lumOff val="35000"/>
                </a:schemeClr>
              </a:solidFill>
              <a:cs typeface="Calibri"/>
            </a:endParaRPr>
          </a:p>
          <a:p>
            <a:pPr marL="342900" indent="-342900">
              <a:buFont typeface="Arial" panose="020B0604020202020204" pitchFamily="34" charset="0"/>
              <a:buChar char="•"/>
            </a:pPr>
            <a:r>
              <a:rPr lang="en-US">
                <a:solidFill>
                  <a:schemeClr val="tx1">
                    <a:lumMod val="65000"/>
                    <a:lumOff val="35000"/>
                  </a:schemeClr>
                </a:solidFill>
              </a:rPr>
              <a:t>Community work orgs, MCOs.</a:t>
            </a:r>
            <a:endParaRPr lang="en-US">
              <a:solidFill>
                <a:schemeClr val="tx1">
                  <a:lumMod val="65000"/>
                  <a:lumOff val="35000"/>
                </a:schemeClr>
              </a:solidFill>
              <a:cs typeface="Calibri"/>
            </a:endParaRPr>
          </a:p>
        </p:txBody>
      </p:sp>
      <p:grpSp>
        <p:nvGrpSpPr>
          <p:cNvPr id="71" name="Group 70">
            <a:extLst>
              <a:ext uri="{FF2B5EF4-FFF2-40B4-BE49-F238E27FC236}">
                <a16:creationId xmlns:a16="http://schemas.microsoft.com/office/drawing/2014/main" id="{A1517182-8E40-1381-0963-409E6402670A}"/>
              </a:ext>
            </a:extLst>
          </p:cNvPr>
          <p:cNvGrpSpPr/>
          <p:nvPr/>
        </p:nvGrpSpPr>
        <p:grpSpPr>
          <a:xfrm>
            <a:off x="868999" y="1613917"/>
            <a:ext cx="441383" cy="457200"/>
            <a:chOff x="860037" y="1641481"/>
            <a:chExt cx="441383" cy="457200"/>
          </a:xfrm>
        </p:grpSpPr>
        <p:grpSp>
          <p:nvGrpSpPr>
            <p:cNvPr id="72" name="object 5">
              <a:extLst>
                <a:ext uri="{FF2B5EF4-FFF2-40B4-BE49-F238E27FC236}">
                  <a16:creationId xmlns:a16="http://schemas.microsoft.com/office/drawing/2014/main" id="{6CC7B71D-57BA-AE71-6003-E13D9ABB254B}"/>
                </a:ext>
              </a:extLst>
            </p:cNvPr>
            <p:cNvGrpSpPr/>
            <p:nvPr/>
          </p:nvGrpSpPr>
          <p:grpSpPr>
            <a:xfrm>
              <a:off x="860037" y="1925900"/>
              <a:ext cx="441383" cy="172781"/>
              <a:chOff x="4821935" y="2496311"/>
              <a:chExt cx="544195" cy="212090"/>
            </a:xfrm>
          </p:grpSpPr>
          <p:pic>
            <p:nvPicPr>
              <p:cNvPr id="74" name="object 6">
                <a:extLst>
                  <a:ext uri="{FF2B5EF4-FFF2-40B4-BE49-F238E27FC236}">
                    <a16:creationId xmlns:a16="http://schemas.microsoft.com/office/drawing/2014/main" id="{D79F5641-7D43-9E52-4A5B-E17DAD79CC61}"/>
                  </a:ext>
                </a:extLst>
              </p:cNvPr>
              <p:cNvPicPr/>
              <p:nvPr/>
            </p:nvPicPr>
            <p:blipFill>
              <a:blip r:embed="rId2" cstate="print"/>
              <a:stretch>
                <a:fillRect/>
              </a:stretch>
            </p:blipFill>
            <p:spPr>
              <a:xfrm>
                <a:off x="4821935" y="2496311"/>
                <a:ext cx="544067" cy="211835"/>
              </a:xfrm>
              <a:prstGeom prst="rect">
                <a:avLst/>
              </a:prstGeom>
            </p:spPr>
          </p:pic>
          <p:sp>
            <p:nvSpPr>
              <p:cNvPr id="75" name="object 7">
                <a:extLst>
                  <a:ext uri="{FF2B5EF4-FFF2-40B4-BE49-F238E27FC236}">
                    <a16:creationId xmlns:a16="http://schemas.microsoft.com/office/drawing/2014/main" id="{5B1826C0-E11F-EB5C-3C19-135F29832847}"/>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73" name="object 8">
              <a:extLst>
                <a:ext uri="{FF2B5EF4-FFF2-40B4-BE49-F238E27FC236}">
                  <a16:creationId xmlns:a16="http://schemas.microsoft.com/office/drawing/2014/main" id="{C5EBDC70-DFB1-FBCB-4877-AF8239529996}"/>
                </a:ext>
              </a:extLst>
            </p:cNvPr>
            <p:cNvPicPr/>
            <p:nvPr/>
          </p:nvPicPr>
          <p:blipFill>
            <a:blip r:embed="rId3" cstate="print"/>
            <a:stretch>
              <a:fillRect/>
            </a:stretch>
          </p:blipFill>
          <p:spPr>
            <a:xfrm>
              <a:off x="929257" y="1641481"/>
              <a:ext cx="372059" cy="372463"/>
            </a:xfrm>
            <a:prstGeom prst="rect">
              <a:avLst/>
            </a:prstGeom>
          </p:spPr>
        </p:pic>
      </p:grpSp>
      <p:grpSp>
        <p:nvGrpSpPr>
          <p:cNvPr id="76" name="Group 75">
            <a:extLst>
              <a:ext uri="{FF2B5EF4-FFF2-40B4-BE49-F238E27FC236}">
                <a16:creationId xmlns:a16="http://schemas.microsoft.com/office/drawing/2014/main" id="{55994963-4A8E-8145-FA14-1B6F6D1D27D0}"/>
              </a:ext>
            </a:extLst>
          </p:cNvPr>
          <p:cNvGrpSpPr/>
          <p:nvPr/>
        </p:nvGrpSpPr>
        <p:grpSpPr>
          <a:xfrm>
            <a:off x="868999" y="2271117"/>
            <a:ext cx="441383" cy="457200"/>
            <a:chOff x="860037" y="1641481"/>
            <a:chExt cx="441383" cy="457200"/>
          </a:xfrm>
        </p:grpSpPr>
        <p:grpSp>
          <p:nvGrpSpPr>
            <p:cNvPr id="77" name="object 5">
              <a:extLst>
                <a:ext uri="{FF2B5EF4-FFF2-40B4-BE49-F238E27FC236}">
                  <a16:creationId xmlns:a16="http://schemas.microsoft.com/office/drawing/2014/main" id="{5C0F4206-9D46-A3FC-F271-14C9ECDE73B7}"/>
                </a:ext>
              </a:extLst>
            </p:cNvPr>
            <p:cNvGrpSpPr/>
            <p:nvPr/>
          </p:nvGrpSpPr>
          <p:grpSpPr>
            <a:xfrm>
              <a:off x="860037" y="1925900"/>
              <a:ext cx="441383" cy="172781"/>
              <a:chOff x="4821935" y="2496311"/>
              <a:chExt cx="544195" cy="212090"/>
            </a:xfrm>
          </p:grpSpPr>
          <p:pic>
            <p:nvPicPr>
              <p:cNvPr id="79" name="object 6">
                <a:extLst>
                  <a:ext uri="{FF2B5EF4-FFF2-40B4-BE49-F238E27FC236}">
                    <a16:creationId xmlns:a16="http://schemas.microsoft.com/office/drawing/2014/main" id="{DC23CDF6-F3CC-19D4-5084-0CA4596AA78D}"/>
                  </a:ext>
                </a:extLst>
              </p:cNvPr>
              <p:cNvPicPr/>
              <p:nvPr/>
            </p:nvPicPr>
            <p:blipFill>
              <a:blip r:embed="rId2" cstate="print"/>
              <a:stretch>
                <a:fillRect/>
              </a:stretch>
            </p:blipFill>
            <p:spPr>
              <a:xfrm>
                <a:off x="4821935" y="2496311"/>
                <a:ext cx="544067" cy="211835"/>
              </a:xfrm>
              <a:prstGeom prst="rect">
                <a:avLst/>
              </a:prstGeom>
            </p:spPr>
          </p:pic>
          <p:sp>
            <p:nvSpPr>
              <p:cNvPr id="80" name="object 7">
                <a:extLst>
                  <a:ext uri="{FF2B5EF4-FFF2-40B4-BE49-F238E27FC236}">
                    <a16:creationId xmlns:a16="http://schemas.microsoft.com/office/drawing/2014/main" id="{B30ADBE2-07D0-52D4-E524-770C09C1F452}"/>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78" name="object 8">
              <a:extLst>
                <a:ext uri="{FF2B5EF4-FFF2-40B4-BE49-F238E27FC236}">
                  <a16:creationId xmlns:a16="http://schemas.microsoft.com/office/drawing/2014/main" id="{119D7B92-2EB8-0667-8418-E2E1D16BF86F}"/>
                </a:ext>
              </a:extLst>
            </p:cNvPr>
            <p:cNvPicPr/>
            <p:nvPr/>
          </p:nvPicPr>
          <p:blipFill>
            <a:blip r:embed="rId3" cstate="print"/>
            <a:stretch>
              <a:fillRect/>
            </a:stretch>
          </p:blipFill>
          <p:spPr>
            <a:xfrm>
              <a:off x="929257" y="1641481"/>
              <a:ext cx="372059" cy="372463"/>
            </a:xfrm>
            <a:prstGeom prst="rect">
              <a:avLst/>
            </a:prstGeom>
          </p:spPr>
        </p:pic>
      </p:grpSp>
      <p:grpSp>
        <p:nvGrpSpPr>
          <p:cNvPr id="81" name="Group 80">
            <a:extLst>
              <a:ext uri="{FF2B5EF4-FFF2-40B4-BE49-F238E27FC236}">
                <a16:creationId xmlns:a16="http://schemas.microsoft.com/office/drawing/2014/main" id="{84CD2C30-2820-D57D-F981-103EE008E6AF}"/>
              </a:ext>
            </a:extLst>
          </p:cNvPr>
          <p:cNvGrpSpPr/>
          <p:nvPr/>
        </p:nvGrpSpPr>
        <p:grpSpPr>
          <a:xfrm>
            <a:off x="868999" y="2922072"/>
            <a:ext cx="441383" cy="457200"/>
            <a:chOff x="860037" y="1641481"/>
            <a:chExt cx="441383" cy="457200"/>
          </a:xfrm>
        </p:grpSpPr>
        <p:grpSp>
          <p:nvGrpSpPr>
            <p:cNvPr id="82" name="object 5">
              <a:extLst>
                <a:ext uri="{FF2B5EF4-FFF2-40B4-BE49-F238E27FC236}">
                  <a16:creationId xmlns:a16="http://schemas.microsoft.com/office/drawing/2014/main" id="{55C8929C-A865-CA35-92F3-4E532B729FF0}"/>
                </a:ext>
              </a:extLst>
            </p:cNvPr>
            <p:cNvGrpSpPr/>
            <p:nvPr/>
          </p:nvGrpSpPr>
          <p:grpSpPr>
            <a:xfrm>
              <a:off x="860037" y="1925900"/>
              <a:ext cx="441383" cy="172781"/>
              <a:chOff x="4821935" y="2496311"/>
              <a:chExt cx="544195" cy="212090"/>
            </a:xfrm>
          </p:grpSpPr>
          <p:pic>
            <p:nvPicPr>
              <p:cNvPr id="84" name="object 6">
                <a:extLst>
                  <a:ext uri="{FF2B5EF4-FFF2-40B4-BE49-F238E27FC236}">
                    <a16:creationId xmlns:a16="http://schemas.microsoft.com/office/drawing/2014/main" id="{33CC1048-008E-C551-9454-54784C8289C8}"/>
                  </a:ext>
                </a:extLst>
              </p:cNvPr>
              <p:cNvPicPr/>
              <p:nvPr/>
            </p:nvPicPr>
            <p:blipFill>
              <a:blip r:embed="rId2" cstate="print"/>
              <a:stretch>
                <a:fillRect/>
              </a:stretch>
            </p:blipFill>
            <p:spPr>
              <a:xfrm>
                <a:off x="4821935" y="2496311"/>
                <a:ext cx="544067" cy="211835"/>
              </a:xfrm>
              <a:prstGeom prst="rect">
                <a:avLst/>
              </a:prstGeom>
            </p:spPr>
          </p:pic>
          <p:sp>
            <p:nvSpPr>
              <p:cNvPr id="85" name="object 7">
                <a:extLst>
                  <a:ext uri="{FF2B5EF4-FFF2-40B4-BE49-F238E27FC236}">
                    <a16:creationId xmlns:a16="http://schemas.microsoft.com/office/drawing/2014/main" id="{50A1A177-F450-7B7D-BAFA-664931EE8C57}"/>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83" name="object 8">
              <a:extLst>
                <a:ext uri="{FF2B5EF4-FFF2-40B4-BE49-F238E27FC236}">
                  <a16:creationId xmlns:a16="http://schemas.microsoft.com/office/drawing/2014/main" id="{8CE3378E-780F-00E0-CBEA-092077FDD1AF}"/>
                </a:ext>
              </a:extLst>
            </p:cNvPr>
            <p:cNvPicPr/>
            <p:nvPr/>
          </p:nvPicPr>
          <p:blipFill>
            <a:blip r:embed="rId3" cstate="print"/>
            <a:stretch>
              <a:fillRect/>
            </a:stretch>
          </p:blipFill>
          <p:spPr>
            <a:xfrm>
              <a:off x="929257" y="1641481"/>
              <a:ext cx="372059" cy="372463"/>
            </a:xfrm>
            <a:prstGeom prst="rect">
              <a:avLst/>
            </a:prstGeom>
          </p:spPr>
        </p:pic>
      </p:grpSp>
      <p:grpSp>
        <p:nvGrpSpPr>
          <p:cNvPr id="86" name="Group 85">
            <a:extLst>
              <a:ext uri="{FF2B5EF4-FFF2-40B4-BE49-F238E27FC236}">
                <a16:creationId xmlns:a16="http://schemas.microsoft.com/office/drawing/2014/main" id="{0013FB5B-9CE7-C5D1-43C2-BEFC946B7808}"/>
              </a:ext>
            </a:extLst>
          </p:cNvPr>
          <p:cNvGrpSpPr/>
          <p:nvPr/>
        </p:nvGrpSpPr>
        <p:grpSpPr>
          <a:xfrm>
            <a:off x="868999" y="3632333"/>
            <a:ext cx="441383" cy="457200"/>
            <a:chOff x="860037" y="1641481"/>
            <a:chExt cx="441383" cy="457200"/>
          </a:xfrm>
        </p:grpSpPr>
        <p:grpSp>
          <p:nvGrpSpPr>
            <p:cNvPr id="87" name="object 5">
              <a:extLst>
                <a:ext uri="{FF2B5EF4-FFF2-40B4-BE49-F238E27FC236}">
                  <a16:creationId xmlns:a16="http://schemas.microsoft.com/office/drawing/2014/main" id="{F6DB8B71-CC4E-8F88-F69F-F4269909FE03}"/>
                </a:ext>
              </a:extLst>
            </p:cNvPr>
            <p:cNvGrpSpPr/>
            <p:nvPr/>
          </p:nvGrpSpPr>
          <p:grpSpPr>
            <a:xfrm>
              <a:off x="860037" y="1925900"/>
              <a:ext cx="441383" cy="172781"/>
              <a:chOff x="4821935" y="2496311"/>
              <a:chExt cx="544195" cy="212090"/>
            </a:xfrm>
          </p:grpSpPr>
          <p:pic>
            <p:nvPicPr>
              <p:cNvPr id="89" name="object 6">
                <a:extLst>
                  <a:ext uri="{FF2B5EF4-FFF2-40B4-BE49-F238E27FC236}">
                    <a16:creationId xmlns:a16="http://schemas.microsoft.com/office/drawing/2014/main" id="{21B70291-A6A3-13FE-C552-6035AE12CC42}"/>
                  </a:ext>
                </a:extLst>
              </p:cNvPr>
              <p:cNvPicPr/>
              <p:nvPr/>
            </p:nvPicPr>
            <p:blipFill>
              <a:blip r:embed="rId2" cstate="print"/>
              <a:stretch>
                <a:fillRect/>
              </a:stretch>
            </p:blipFill>
            <p:spPr>
              <a:xfrm>
                <a:off x="4821935" y="2496311"/>
                <a:ext cx="544067" cy="211835"/>
              </a:xfrm>
              <a:prstGeom prst="rect">
                <a:avLst/>
              </a:prstGeom>
            </p:spPr>
          </p:pic>
          <p:sp>
            <p:nvSpPr>
              <p:cNvPr id="90" name="object 7">
                <a:extLst>
                  <a:ext uri="{FF2B5EF4-FFF2-40B4-BE49-F238E27FC236}">
                    <a16:creationId xmlns:a16="http://schemas.microsoft.com/office/drawing/2014/main" id="{EDA747AD-CCE6-A400-65D9-EF8D73DC04B3}"/>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88" name="object 8">
              <a:extLst>
                <a:ext uri="{FF2B5EF4-FFF2-40B4-BE49-F238E27FC236}">
                  <a16:creationId xmlns:a16="http://schemas.microsoft.com/office/drawing/2014/main" id="{6E2928E6-428D-E2C5-4713-B2C30DD7214C}"/>
                </a:ext>
              </a:extLst>
            </p:cNvPr>
            <p:cNvPicPr/>
            <p:nvPr/>
          </p:nvPicPr>
          <p:blipFill>
            <a:blip r:embed="rId3" cstate="print"/>
            <a:stretch>
              <a:fillRect/>
            </a:stretch>
          </p:blipFill>
          <p:spPr>
            <a:xfrm>
              <a:off x="929257" y="1641481"/>
              <a:ext cx="372059" cy="372463"/>
            </a:xfrm>
            <a:prstGeom prst="rect">
              <a:avLst/>
            </a:prstGeom>
          </p:spPr>
        </p:pic>
      </p:grpSp>
      <p:grpSp>
        <p:nvGrpSpPr>
          <p:cNvPr id="91" name="Group 90">
            <a:extLst>
              <a:ext uri="{FF2B5EF4-FFF2-40B4-BE49-F238E27FC236}">
                <a16:creationId xmlns:a16="http://schemas.microsoft.com/office/drawing/2014/main" id="{8CEE4615-6512-02A9-CD36-601F573A9CE8}"/>
              </a:ext>
            </a:extLst>
          </p:cNvPr>
          <p:cNvGrpSpPr/>
          <p:nvPr/>
        </p:nvGrpSpPr>
        <p:grpSpPr>
          <a:xfrm>
            <a:off x="868999" y="4319883"/>
            <a:ext cx="441383" cy="457200"/>
            <a:chOff x="860037" y="1641481"/>
            <a:chExt cx="441383" cy="457200"/>
          </a:xfrm>
        </p:grpSpPr>
        <p:grpSp>
          <p:nvGrpSpPr>
            <p:cNvPr id="92" name="object 5">
              <a:extLst>
                <a:ext uri="{FF2B5EF4-FFF2-40B4-BE49-F238E27FC236}">
                  <a16:creationId xmlns:a16="http://schemas.microsoft.com/office/drawing/2014/main" id="{57D1D4E1-3B5A-F32B-22E4-0E8043FB656E}"/>
                </a:ext>
              </a:extLst>
            </p:cNvPr>
            <p:cNvGrpSpPr/>
            <p:nvPr/>
          </p:nvGrpSpPr>
          <p:grpSpPr>
            <a:xfrm>
              <a:off x="860037" y="1925900"/>
              <a:ext cx="441383" cy="172781"/>
              <a:chOff x="4821935" y="2496311"/>
              <a:chExt cx="544195" cy="212090"/>
            </a:xfrm>
          </p:grpSpPr>
          <p:pic>
            <p:nvPicPr>
              <p:cNvPr id="94" name="object 6">
                <a:extLst>
                  <a:ext uri="{FF2B5EF4-FFF2-40B4-BE49-F238E27FC236}">
                    <a16:creationId xmlns:a16="http://schemas.microsoft.com/office/drawing/2014/main" id="{E8012C5B-59DC-BFE3-D704-756E3A84916D}"/>
                  </a:ext>
                </a:extLst>
              </p:cNvPr>
              <p:cNvPicPr/>
              <p:nvPr/>
            </p:nvPicPr>
            <p:blipFill>
              <a:blip r:embed="rId2" cstate="print"/>
              <a:stretch>
                <a:fillRect/>
              </a:stretch>
            </p:blipFill>
            <p:spPr>
              <a:xfrm>
                <a:off x="4821935" y="2496311"/>
                <a:ext cx="544067" cy="211835"/>
              </a:xfrm>
              <a:prstGeom prst="rect">
                <a:avLst/>
              </a:prstGeom>
            </p:spPr>
          </p:pic>
          <p:sp>
            <p:nvSpPr>
              <p:cNvPr id="95" name="object 7">
                <a:extLst>
                  <a:ext uri="{FF2B5EF4-FFF2-40B4-BE49-F238E27FC236}">
                    <a16:creationId xmlns:a16="http://schemas.microsoft.com/office/drawing/2014/main" id="{A81FF9DD-F926-2B77-A189-095E47593489}"/>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93" name="object 8">
              <a:extLst>
                <a:ext uri="{FF2B5EF4-FFF2-40B4-BE49-F238E27FC236}">
                  <a16:creationId xmlns:a16="http://schemas.microsoft.com/office/drawing/2014/main" id="{57E47F34-6D5E-48B3-6FA4-7D4CD1ACCB2D}"/>
                </a:ext>
              </a:extLst>
            </p:cNvPr>
            <p:cNvPicPr/>
            <p:nvPr/>
          </p:nvPicPr>
          <p:blipFill>
            <a:blip r:embed="rId3" cstate="print"/>
            <a:stretch>
              <a:fillRect/>
            </a:stretch>
          </p:blipFill>
          <p:spPr>
            <a:xfrm>
              <a:off x="929257" y="1641481"/>
              <a:ext cx="372059" cy="372463"/>
            </a:xfrm>
            <a:prstGeom prst="rect">
              <a:avLst/>
            </a:prstGeom>
          </p:spPr>
        </p:pic>
      </p:grpSp>
      <p:grpSp>
        <p:nvGrpSpPr>
          <p:cNvPr id="96" name="Group 95">
            <a:extLst>
              <a:ext uri="{FF2B5EF4-FFF2-40B4-BE49-F238E27FC236}">
                <a16:creationId xmlns:a16="http://schemas.microsoft.com/office/drawing/2014/main" id="{8DB709F1-38FB-5B57-4788-E59C8E57E414}"/>
              </a:ext>
            </a:extLst>
          </p:cNvPr>
          <p:cNvGrpSpPr/>
          <p:nvPr/>
        </p:nvGrpSpPr>
        <p:grpSpPr>
          <a:xfrm>
            <a:off x="868999" y="4985917"/>
            <a:ext cx="441383" cy="457200"/>
            <a:chOff x="860037" y="1641481"/>
            <a:chExt cx="441383" cy="457200"/>
          </a:xfrm>
        </p:grpSpPr>
        <p:grpSp>
          <p:nvGrpSpPr>
            <p:cNvPr id="97" name="object 5">
              <a:extLst>
                <a:ext uri="{FF2B5EF4-FFF2-40B4-BE49-F238E27FC236}">
                  <a16:creationId xmlns:a16="http://schemas.microsoft.com/office/drawing/2014/main" id="{09FA2915-9204-98CC-C0D2-58E468DC33FE}"/>
                </a:ext>
              </a:extLst>
            </p:cNvPr>
            <p:cNvGrpSpPr/>
            <p:nvPr/>
          </p:nvGrpSpPr>
          <p:grpSpPr>
            <a:xfrm>
              <a:off x="860037" y="1925900"/>
              <a:ext cx="441383" cy="172781"/>
              <a:chOff x="4821935" y="2496311"/>
              <a:chExt cx="544195" cy="212090"/>
            </a:xfrm>
          </p:grpSpPr>
          <p:pic>
            <p:nvPicPr>
              <p:cNvPr id="99" name="object 6">
                <a:extLst>
                  <a:ext uri="{FF2B5EF4-FFF2-40B4-BE49-F238E27FC236}">
                    <a16:creationId xmlns:a16="http://schemas.microsoft.com/office/drawing/2014/main" id="{2033DCAD-6588-6C08-28D1-58F4813BF38A}"/>
                  </a:ext>
                </a:extLst>
              </p:cNvPr>
              <p:cNvPicPr/>
              <p:nvPr/>
            </p:nvPicPr>
            <p:blipFill>
              <a:blip r:embed="rId2" cstate="print"/>
              <a:stretch>
                <a:fillRect/>
              </a:stretch>
            </p:blipFill>
            <p:spPr>
              <a:xfrm>
                <a:off x="4821935" y="2496311"/>
                <a:ext cx="544067" cy="211835"/>
              </a:xfrm>
              <a:prstGeom prst="rect">
                <a:avLst/>
              </a:prstGeom>
            </p:spPr>
          </p:pic>
          <p:sp>
            <p:nvSpPr>
              <p:cNvPr id="100" name="object 7">
                <a:extLst>
                  <a:ext uri="{FF2B5EF4-FFF2-40B4-BE49-F238E27FC236}">
                    <a16:creationId xmlns:a16="http://schemas.microsoft.com/office/drawing/2014/main" id="{9BF5C2DD-D56A-A84F-3B03-C7069DD9575C}"/>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98" name="object 8">
              <a:extLst>
                <a:ext uri="{FF2B5EF4-FFF2-40B4-BE49-F238E27FC236}">
                  <a16:creationId xmlns:a16="http://schemas.microsoft.com/office/drawing/2014/main" id="{BA29C5F2-0E99-F2F3-5246-0543D26CEDFC}"/>
                </a:ext>
              </a:extLst>
            </p:cNvPr>
            <p:cNvPicPr/>
            <p:nvPr/>
          </p:nvPicPr>
          <p:blipFill>
            <a:blip r:embed="rId3" cstate="print"/>
            <a:stretch>
              <a:fillRect/>
            </a:stretch>
          </p:blipFill>
          <p:spPr>
            <a:xfrm>
              <a:off x="929257" y="1641481"/>
              <a:ext cx="372059" cy="372463"/>
            </a:xfrm>
            <a:prstGeom prst="rect">
              <a:avLst/>
            </a:prstGeom>
          </p:spPr>
        </p:pic>
      </p:grpSp>
      <p:pic>
        <p:nvPicPr>
          <p:cNvPr id="2" name="Picture 1" descr="A logo of a state&#10;&#10;Description automatically generated">
            <a:extLst>
              <a:ext uri="{FF2B5EF4-FFF2-40B4-BE49-F238E27FC236}">
                <a16:creationId xmlns:a16="http://schemas.microsoft.com/office/drawing/2014/main" id="{E3791DD2-CA78-BE3D-9730-5363F0CC63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991"/>
            <a:ext cx="2220686" cy="1056021"/>
          </a:xfrm>
          <a:prstGeom prst="rect">
            <a:avLst/>
          </a:prstGeom>
        </p:spPr>
      </p:pic>
      <p:sp>
        <p:nvSpPr>
          <p:cNvPr id="3" name="TextBox 2">
            <a:extLst>
              <a:ext uri="{FF2B5EF4-FFF2-40B4-BE49-F238E27FC236}">
                <a16:creationId xmlns:a16="http://schemas.microsoft.com/office/drawing/2014/main" id="{54825618-0F50-ADA0-A126-3B2BD2B70A03}"/>
              </a:ext>
            </a:extLst>
          </p:cNvPr>
          <p:cNvSpPr txBox="1"/>
          <p:nvPr/>
        </p:nvSpPr>
        <p:spPr>
          <a:xfrm>
            <a:off x="1465098" y="1122057"/>
            <a:ext cx="10565534" cy="400110"/>
          </a:xfrm>
          <a:prstGeom prst="rect">
            <a:avLst/>
          </a:prstGeom>
          <a:noFill/>
        </p:spPr>
        <p:txBody>
          <a:bodyPr wrap="square">
            <a:spAutoFit/>
          </a:bodyPr>
          <a:lstStyle/>
          <a:p>
            <a:r>
              <a:rPr lang="en-US" sz="2000" dirty="0">
                <a:solidFill>
                  <a:schemeClr val="tx1">
                    <a:lumMod val="65000"/>
                    <a:lumOff val="35000"/>
                  </a:schemeClr>
                </a:solidFill>
                <a:cs typeface="Calibri"/>
              </a:rPr>
              <a:t>Specifications regarding training and supervision of ODM/ODA waiver personal care aides.</a:t>
            </a:r>
          </a:p>
        </p:txBody>
      </p:sp>
      <p:grpSp>
        <p:nvGrpSpPr>
          <p:cNvPr id="5" name="Group 4">
            <a:extLst>
              <a:ext uri="{FF2B5EF4-FFF2-40B4-BE49-F238E27FC236}">
                <a16:creationId xmlns:a16="http://schemas.microsoft.com/office/drawing/2014/main" id="{3249FD44-7591-5296-7E70-D7CBD51444A8}"/>
              </a:ext>
            </a:extLst>
          </p:cNvPr>
          <p:cNvGrpSpPr/>
          <p:nvPr/>
        </p:nvGrpSpPr>
        <p:grpSpPr>
          <a:xfrm>
            <a:off x="889651" y="1044516"/>
            <a:ext cx="441383" cy="457200"/>
            <a:chOff x="860037" y="1641481"/>
            <a:chExt cx="441383" cy="457200"/>
          </a:xfrm>
        </p:grpSpPr>
        <p:grpSp>
          <p:nvGrpSpPr>
            <p:cNvPr id="6" name="object 5">
              <a:extLst>
                <a:ext uri="{FF2B5EF4-FFF2-40B4-BE49-F238E27FC236}">
                  <a16:creationId xmlns:a16="http://schemas.microsoft.com/office/drawing/2014/main" id="{EB4AB7E4-1F85-AB26-BB92-1606499114A8}"/>
                </a:ext>
              </a:extLst>
            </p:cNvPr>
            <p:cNvGrpSpPr/>
            <p:nvPr/>
          </p:nvGrpSpPr>
          <p:grpSpPr>
            <a:xfrm>
              <a:off x="860037" y="1925900"/>
              <a:ext cx="441383" cy="172781"/>
              <a:chOff x="4821935" y="2496311"/>
              <a:chExt cx="544195" cy="212090"/>
            </a:xfrm>
          </p:grpSpPr>
          <p:pic>
            <p:nvPicPr>
              <p:cNvPr id="9" name="object 6">
                <a:extLst>
                  <a:ext uri="{FF2B5EF4-FFF2-40B4-BE49-F238E27FC236}">
                    <a16:creationId xmlns:a16="http://schemas.microsoft.com/office/drawing/2014/main" id="{DD2E1157-F613-D41B-B7E9-D4E4608B115C}"/>
                  </a:ext>
                </a:extLst>
              </p:cNvPr>
              <p:cNvPicPr/>
              <p:nvPr/>
            </p:nvPicPr>
            <p:blipFill>
              <a:blip r:embed="rId2" cstate="print"/>
              <a:stretch>
                <a:fillRect/>
              </a:stretch>
            </p:blipFill>
            <p:spPr>
              <a:xfrm>
                <a:off x="4821935" y="2496311"/>
                <a:ext cx="544067" cy="211835"/>
              </a:xfrm>
              <a:prstGeom prst="rect">
                <a:avLst/>
              </a:prstGeom>
            </p:spPr>
          </p:pic>
          <p:sp>
            <p:nvSpPr>
              <p:cNvPr id="10" name="object 7">
                <a:extLst>
                  <a:ext uri="{FF2B5EF4-FFF2-40B4-BE49-F238E27FC236}">
                    <a16:creationId xmlns:a16="http://schemas.microsoft.com/office/drawing/2014/main" id="{7F650782-5349-6691-FCD5-500D7C4EC2D2}"/>
                  </a:ext>
                </a:extLst>
              </p:cNvPr>
              <p:cNvSpPr/>
              <p:nvPr/>
            </p:nvSpPr>
            <p:spPr>
              <a:xfrm>
                <a:off x="4865369" y="2518917"/>
                <a:ext cx="394335" cy="127000"/>
              </a:xfrm>
              <a:custGeom>
                <a:avLst/>
                <a:gdLst/>
                <a:ahLst/>
                <a:cxnLst/>
                <a:rect l="l" t="t" r="r" b="b"/>
                <a:pathLst>
                  <a:path w="394335" h="127000">
                    <a:moveTo>
                      <a:pt x="0" y="127000"/>
                    </a:moveTo>
                    <a:lnTo>
                      <a:pt x="394246" y="127000"/>
                    </a:lnTo>
                    <a:lnTo>
                      <a:pt x="394246" y="0"/>
                    </a:lnTo>
                    <a:lnTo>
                      <a:pt x="0" y="0"/>
                    </a:lnTo>
                    <a:lnTo>
                      <a:pt x="0" y="127000"/>
                    </a:lnTo>
                    <a:close/>
                  </a:path>
                </a:pathLst>
              </a:custGeom>
              <a:solidFill>
                <a:srgbClr val="0E3E6F"/>
              </a:solidFill>
            </p:spPr>
            <p:txBody>
              <a:bodyPr wrap="square" lIns="0" tIns="0" rIns="0" bIns="0" rtlCol="0"/>
              <a:lstStyle/>
              <a:p>
                <a:endParaRPr/>
              </a:p>
            </p:txBody>
          </p:sp>
        </p:grpSp>
        <p:pic>
          <p:nvPicPr>
            <p:cNvPr id="7" name="object 8">
              <a:extLst>
                <a:ext uri="{FF2B5EF4-FFF2-40B4-BE49-F238E27FC236}">
                  <a16:creationId xmlns:a16="http://schemas.microsoft.com/office/drawing/2014/main" id="{A84E5D89-C842-FE9D-DBC2-AA1B19105BB6}"/>
                </a:ext>
              </a:extLst>
            </p:cNvPr>
            <p:cNvPicPr/>
            <p:nvPr/>
          </p:nvPicPr>
          <p:blipFill>
            <a:blip r:embed="rId3" cstate="print"/>
            <a:stretch>
              <a:fillRect/>
            </a:stretch>
          </p:blipFill>
          <p:spPr>
            <a:xfrm>
              <a:off x="929257" y="1641481"/>
              <a:ext cx="372059" cy="372463"/>
            </a:xfrm>
            <a:prstGeom prst="rect">
              <a:avLst/>
            </a:prstGeom>
          </p:spPr>
        </p:pic>
      </p:grpSp>
    </p:spTree>
    <p:extLst>
      <p:ext uri="{BB962C8B-B14F-4D97-AF65-F5344CB8AC3E}">
        <p14:creationId xmlns:p14="http://schemas.microsoft.com/office/powerpoint/2010/main" val="404971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27428-4008-61BC-B0E8-B34F0ABE2E61}"/>
              </a:ext>
            </a:extLst>
          </p:cNvPr>
          <p:cNvSpPr/>
          <p:nvPr/>
        </p:nvSpPr>
        <p:spPr>
          <a:xfrm>
            <a:off x="-28827" y="412014"/>
            <a:ext cx="5533505" cy="6445986"/>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n-US" b="1" i="1" dirty="0">
              <a:solidFill>
                <a:schemeClr val="bg1"/>
              </a:solidFill>
              <a:effectLst/>
              <a:latin typeface="Source Sans Pro" panose="020B0503030403020204" pitchFamily="34" charset="0"/>
            </a:endParaRPr>
          </a:p>
          <a:p>
            <a:pPr algn="l" rtl="0"/>
            <a:endParaRPr lang="en-US" b="1" i="1" dirty="0">
              <a:solidFill>
                <a:schemeClr val="bg1"/>
              </a:solidFill>
              <a:latin typeface="Source Sans Pro" panose="020B0503030403020204" pitchFamily="34" charset="0"/>
            </a:endParaRPr>
          </a:p>
          <a:p>
            <a:pPr algn="l" rtl="0"/>
            <a:endParaRPr lang="en-US" b="1" i="1" dirty="0">
              <a:solidFill>
                <a:schemeClr val="bg1"/>
              </a:solidFill>
              <a:effectLst/>
              <a:latin typeface="Source Sans Pro" panose="020B0503030403020204" pitchFamily="34" charset="0"/>
            </a:endParaRPr>
          </a:p>
          <a:p>
            <a:pPr algn="l" rtl="0"/>
            <a:endParaRPr lang="en-US" b="1" i="1" dirty="0">
              <a:solidFill>
                <a:schemeClr val="bg1"/>
              </a:solidFill>
              <a:latin typeface="Source Sans Pro" panose="020B0503030403020204" pitchFamily="34" charset="0"/>
            </a:endParaRPr>
          </a:p>
          <a:p>
            <a:pPr algn="l" rtl="0"/>
            <a:endParaRPr lang="en-US" b="1" i="1" dirty="0">
              <a:solidFill>
                <a:schemeClr val="bg1"/>
              </a:solidFill>
              <a:effectLst/>
              <a:latin typeface="Source Sans Pro" panose="020B0503030403020204" pitchFamily="34" charset="0"/>
            </a:endParaRPr>
          </a:p>
          <a:p>
            <a:pPr algn="l" rtl="0"/>
            <a:endParaRPr lang="en-US" b="1" i="1" dirty="0">
              <a:solidFill>
                <a:schemeClr val="bg1"/>
              </a:solidFill>
              <a:latin typeface="Source Sans Pro" panose="020B0503030403020204" pitchFamily="34" charset="0"/>
            </a:endParaRPr>
          </a:p>
          <a:p>
            <a:pPr algn="l" rtl="0"/>
            <a:endParaRPr lang="en-US" b="1" i="1" dirty="0">
              <a:solidFill>
                <a:schemeClr val="bg1"/>
              </a:solidFill>
              <a:effectLst/>
              <a:latin typeface="Source Sans Pro" panose="020B0503030403020204" pitchFamily="34" charset="0"/>
            </a:endParaRPr>
          </a:p>
          <a:p>
            <a:pPr algn="l" rtl="0"/>
            <a:endParaRPr lang="en-US" b="1" i="1" dirty="0">
              <a:solidFill>
                <a:schemeClr val="bg1"/>
              </a:solidFill>
              <a:latin typeface="Source Sans Pro" panose="020B0503030403020204" pitchFamily="34" charset="0"/>
            </a:endParaRPr>
          </a:p>
          <a:p>
            <a:pPr algn="l" rtl="0"/>
            <a:endParaRPr lang="en-US" b="1" i="1" dirty="0">
              <a:solidFill>
                <a:schemeClr val="bg1"/>
              </a:solidFill>
              <a:effectLst/>
              <a:latin typeface="Source Sans Pro" panose="020B0503030403020204" pitchFamily="34" charset="0"/>
            </a:endParaRPr>
          </a:p>
          <a:p>
            <a:pPr algn="l" rtl="0"/>
            <a:endParaRPr lang="en-US" b="1" i="1" dirty="0">
              <a:solidFill>
                <a:schemeClr val="bg1"/>
              </a:solidFill>
              <a:latin typeface="Source Sans Pro" panose="020B0503030403020204" pitchFamily="34" charset="0"/>
            </a:endParaRPr>
          </a:p>
          <a:p>
            <a:pPr algn="l" rtl="0"/>
            <a:endParaRPr lang="en-US" b="1" i="1" dirty="0">
              <a:solidFill>
                <a:schemeClr val="bg1"/>
              </a:solidFill>
              <a:effectLst/>
              <a:latin typeface="Source Sans Pro" panose="020B0503030403020204" pitchFamily="34" charset="0"/>
            </a:endParaRPr>
          </a:p>
          <a:p>
            <a:pPr algn="l" rtl="0"/>
            <a:endParaRPr lang="en-US" b="1" i="1" dirty="0">
              <a:solidFill>
                <a:schemeClr val="bg1"/>
              </a:solidFill>
              <a:latin typeface="Source Sans Pro" panose="020B0503030403020204" pitchFamily="34" charset="0"/>
            </a:endParaRPr>
          </a:p>
          <a:p>
            <a:pPr algn="l" rtl="0"/>
            <a:endParaRPr lang="en-US" b="1" i="1" dirty="0">
              <a:solidFill>
                <a:schemeClr val="bg1"/>
              </a:solidFill>
              <a:effectLst/>
              <a:latin typeface="Source Sans Pro" panose="020B0503030403020204" pitchFamily="34" charset="0"/>
            </a:endParaRPr>
          </a:p>
          <a:p>
            <a:pPr algn="l" rtl="0"/>
            <a:r>
              <a:rPr lang="en-US" sz="2400" b="1" i="1" dirty="0">
                <a:solidFill>
                  <a:schemeClr val="bg1"/>
                </a:solidFill>
                <a:effectLst/>
                <a:latin typeface="Source Sans Pro" panose="020B0503030403020204" pitchFamily="34" charset="0"/>
              </a:rPr>
              <a:t>In Ohio, our people are our greatest asset. That is why this budget for fiscal years 2024-2025 invests in Ohioans, in our communities, and in our thriving economy.</a:t>
            </a:r>
            <a:endParaRPr lang="en-US" sz="2400" b="1" i="0" dirty="0">
              <a:solidFill>
                <a:schemeClr val="bg1"/>
              </a:solidFill>
              <a:effectLst/>
              <a:latin typeface="Source Sans Pro" panose="020B0503030403020204" pitchFamily="34" charset="0"/>
            </a:endParaRPr>
          </a:p>
          <a:p>
            <a:pPr algn="l" rtl="0"/>
            <a:r>
              <a:rPr lang="en-US" sz="2400" b="0" i="0" dirty="0">
                <a:solidFill>
                  <a:schemeClr val="bg1"/>
                </a:solidFill>
                <a:effectLst/>
                <a:latin typeface="Source Sans Pro" panose="020B0503030403020204" pitchFamily="34" charset="0"/>
              </a:rPr>
              <a:t>Governor Mike DeWine</a:t>
            </a:r>
          </a:p>
        </p:txBody>
      </p:sp>
      <p:sp>
        <p:nvSpPr>
          <p:cNvPr id="4" name="Slide Number Placeholder 3">
            <a:extLst>
              <a:ext uri="{FF2B5EF4-FFF2-40B4-BE49-F238E27FC236}">
                <a16:creationId xmlns:a16="http://schemas.microsoft.com/office/drawing/2014/main" id="{01C10762-277F-B8C5-2975-FA8577602D88}"/>
              </a:ext>
            </a:extLst>
          </p:cNvPr>
          <p:cNvSpPr>
            <a:spLocks noGrp="1"/>
          </p:cNvSpPr>
          <p:nvPr>
            <p:ph type="sldNum" sz="quarter" idx="12"/>
          </p:nvPr>
        </p:nvSpPr>
        <p:spPr/>
        <p:txBody>
          <a:bodyPr/>
          <a:lstStyle/>
          <a:p>
            <a:fld id="{2E0F7AD5-E45F-4736-83CE-D8C26C993A39}" type="slidenum">
              <a:rPr lang="en-US" smtClean="0">
                <a:solidFill>
                  <a:prstClr val="black">
                    <a:tint val="75000"/>
                  </a:prstClr>
                </a:solidFill>
              </a:rPr>
              <a:pPr/>
              <a:t>8</a:t>
            </a:fld>
            <a:endParaRPr lang="en-US">
              <a:solidFill>
                <a:prstClr val="black">
                  <a:tint val="75000"/>
                </a:prstClr>
              </a:solidFill>
            </a:endParaRPr>
          </a:p>
        </p:txBody>
      </p:sp>
      <p:sp>
        <p:nvSpPr>
          <p:cNvPr id="6" name="Title 1">
            <a:extLst>
              <a:ext uri="{FF2B5EF4-FFF2-40B4-BE49-F238E27FC236}">
                <a16:creationId xmlns:a16="http://schemas.microsoft.com/office/drawing/2014/main" id="{97DA2B00-37E4-83EA-CF6A-1C4A708500B3}"/>
              </a:ext>
            </a:extLst>
          </p:cNvPr>
          <p:cNvSpPr txBox="1">
            <a:spLocks/>
          </p:cNvSpPr>
          <p:nvPr/>
        </p:nvSpPr>
        <p:spPr>
          <a:xfrm>
            <a:off x="6911162" y="779641"/>
            <a:ext cx="3834074" cy="685800"/>
          </a:xfrm>
          <a:prstGeom prst="rect">
            <a:avLst/>
          </a:prstGeom>
        </p:spPr>
        <p:txBody>
          <a:bodyPr/>
          <a:lstStyle>
            <a:lvl1pPr algn="l" defTabSz="685800" rtl="0" eaLnBrk="1" latinLnBrk="0" hangingPunct="1">
              <a:spcBef>
                <a:spcPct val="0"/>
              </a:spcBef>
              <a:buNone/>
              <a:defRPr sz="3000" b="1" kern="1200">
                <a:solidFill>
                  <a:srgbClr val="435363"/>
                </a:solidFill>
                <a:latin typeface="+mn-lt"/>
                <a:ea typeface="+mj-ea"/>
                <a:cs typeface="+mj-cs"/>
              </a:defRPr>
            </a:lvl1pPr>
          </a:lstStyle>
          <a:p>
            <a:pPr algn="r"/>
            <a:r>
              <a:rPr lang="en-US" dirty="0"/>
              <a:t>ODM Budget Website</a:t>
            </a:r>
          </a:p>
        </p:txBody>
      </p:sp>
      <p:sp>
        <p:nvSpPr>
          <p:cNvPr id="8" name="Rectangle 7">
            <a:extLst>
              <a:ext uri="{FF2B5EF4-FFF2-40B4-BE49-F238E27FC236}">
                <a16:creationId xmlns:a16="http://schemas.microsoft.com/office/drawing/2014/main" id="{39AC9B4D-62FE-072C-DEF1-3EB969DD3057}"/>
              </a:ext>
            </a:extLst>
          </p:cNvPr>
          <p:cNvSpPr/>
          <p:nvPr/>
        </p:nvSpPr>
        <p:spPr>
          <a:xfrm>
            <a:off x="5672380" y="1465441"/>
            <a:ext cx="6213599" cy="2538523"/>
          </a:xfrm>
          <a:prstGeom prst="rect">
            <a:avLst/>
          </a:prstGeom>
          <a:noFill/>
          <a:ln>
            <a:solidFill>
              <a:srgbClr val="841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9E74F795-BD37-7F81-5464-ECC32182D734}"/>
              </a:ext>
            </a:extLst>
          </p:cNvPr>
          <p:cNvSpPr>
            <a:spLocks noGrp="1"/>
          </p:cNvSpPr>
          <p:nvPr>
            <p:ph idx="1"/>
          </p:nvPr>
        </p:nvSpPr>
        <p:spPr>
          <a:xfrm>
            <a:off x="5874629" y="1635557"/>
            <a:ext cx="6011350" cy="2182275"/>
          </a:xfrm>
        </p:spPr>
        <p:txBody>
          <a:bodyPr vert="horz" lIns="91440" tIns="45720" rIns="91440" bIns="45720" rtlCol="0" anchor="ctr">
            <a:normAutofit lnSpcReduction="10000"/>
          </a:bodyPr>
          <a:lstStyle/>
          <a:p>
            <a:pPr marL="0" indent="0">
              <a:buNone/>
            </a:pPr>
            <a:endParaRPr lang="en-US" b="1" dirty="0">
              <a:solidFill>
                <a:schemeClr val="tx1"/>
              </a:solidFill>
              <a:latin typeface="+mj-lt"/>
              <a:cs typeface="Calibri"/>
              <a:hlinkClick r:id="" action="ppaction://noaction">
                <a:extLst>
                  <a:ext uri="{A12FA001-AC4F-418D-AE19-62706E023703}">
                    <ahyp:hlinkClr xmlns:ahyp="http://schemas.microsoft.com/office/drawing/2018/hyperlinkcolor" val="tx"/>
                  </a:ext>
                </a:extLst>
              </a:hlinkClick>
            </a:endParaRPr>
          </a:p>
          <a:p>
            <a:pPr marL="0" indent="0">
              <a:buNone/>
            </a:pPr>
            <a:r>
              <a:rPr lang="en-US" b="1" cap="small" dirty="0">
                <a:solidFill>
                  <a:schemeClr val="tx1"/>
                </a:solidFill>
                <a:latin typeface="+mj-lt"/>
                <a:cs typeface="Calibri"/>
                <a:hlinkClick r:id="" action="ppaction://noaction">
                  <a:extLst>
                    <a:ext uri="{A12FA001-AC4F-418D-AE19-62706E023703}">
                      <ahyp:hlinkClr xmlns:ahyp="http://schemas.microsoft.com/office/drawing/2018/hyperlinkcolor" val="tx"/>
                    </a:ext>
                  </a:extLst>
                </a:hlinkClick>
              </a:rPr>
              <a:t>https://medicaid.ohio.gov/about-us/budget</a:t>
            </a:r>
          </a:p>
          <a:p>
            <a:pPr marL="256857" indent="-213995"/>
            <a:r>
              <a:rPr lang="en-US" u="sng" cap="small" dirty="0">
                <a:solidFill>
                  <a:schemeClr val="tx1"/>
                </a:solidFill>
                <a:effectLst/>
                <a:latin typeface="+mj-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July webinar for stakeholders</a:t>
            </a:r>
            <a:endParaRPr lang="en-US" u="sng" cap="small" dirty="0">
              <a:solidFill>
                <a:schemeClr val="tx1"/>
              </a:solidFill>
              <a:effectLst/>
              <a:latin typeface="+mj-lt"/>
              <a:ea typeface="Times New Roman" panose="02020603050405020304" pitchFamily="18" charset="0"/>
              <a:cs typeface="Times New Roman" panose="02020603050405020304" pitchFamily="18" charset="0"/>
            </a:endParaRPr>
          </a:p>
          <a:p>
            <a:pPr marL="256857" indent="-213995"/>
            <a:r>
              <a:rPr lang="en-US" u="sng" cap="small" dirty="0">
                <a:solidFill>
                  <a:schemeClr val="tx1"/>
                </a:solidFill>
                <a:effectLst/>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H.B. 33 - HCBS SFY 24/25 Budget Tracker</a:t>
            </a:r>
            <a:r>
              <a:rPr lang="en-US" cap="small" dirty="0">
                <a:solidFill>
                  <a:schemeClr val="tx1"/>
                </a:solidFill>
                <a:effectLst/>
                <a:latin typeface="+mj-lt"/>
                <a:ea typeface="Times New Roman" panose="02020603050405020304" pitchFamily="18" charset="0"/>
              </a:rPr>
              <a:t> </a:t>
            </a:r>
          </a:p>
          <a:p>
            <a:pPr marL="256857" indent="-213995"/>
            <a:r>
              <a:rPr lang="en-US" u="sng" cap="small" dirty="0">
                <a:solidFill>
                  <a:schemeClr val="tx1"/>
                </a:solidFill>
                <a:effectLst/>
                <a:latin typeface="+mj-lt"/>
                <a:ea typeface="Times New Roman" panose="02020603050405020304" pitchFamily="18" charset="0"/>
                <a:cs typeface="Times New Roman" panose="02020603050405020304" pitchFamily="18" charset="0"/>
              </a:rPr>
              <a:t>Additional info re: rates, rules, white papers </a:t>
            </a:r>
          </a:p>
          <a:p>
            <a:pPr marL="42862" indent="0">
              <a:buNone/>
            </a:pPr>
            <a:endParaRPr lang="en-US" dirty="0">
              <a:solidFill>
                <a:schemeClr val="tx1"/>
              </a:solidFill>
              <a:latin typeface="+mj-lt"/>
              <a:cs typeface="Calibri"/>
            </a:endParaRPr>
          </a:p>
        </p:txBody>
      </p:sp>
      <p:pic>
        <p:nvPicPr>
          <p:cNvPr id="7" name="Picture 6">
            <a:extLst>
              <a:ext uri="{FF2B5EF4-FFF2-40B4-BE49-F238E27FC236}">
                <a16:creationId xmlns:a16="http://schemas.microsoft.com/office/drawing/2014/main" id="{5181627A-24DE-910B-7AAD-DFF77BA3BB6B}"/>
              </a:ext>
            </a:extLst>
          </p:cNvPr>
          <p:cNvPicPr>
            <a:picLocks noChangeAspect="1"/>
          </p:cNvPicPr>
          <p:nvPr/>
        </p:nvPicPr>
        <p:blipFill>
          <a:blip r:embed="rId5"/>
          <a:stretch>
            <a:fillRect/>
          </a:stretch>
        </p:blipFill>
        <p:spPr>
          <a:xfrm>
            <a:off x="218289" y="563149"/>
            <a:ext cx="5036949" cy="2865851"/>
          </a:xfrm>
          <a:prstGeom prst="rect">
            <a:avLst/>
          </a:prstGeom>
        </p:spPr>
      </p:pic>
    </p:spTree>
    <p:extLst>
      <p:ext uri="{BB962C8B-B14F-4D97-AF65-F5344CB8AC3E}">
        <p14:creationId xmlns:p14="http://schemas.microsoft.com/office/powerpoint/2010/main" val="10233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24929-DE7B-9E93-EBDA-C94DF129752B}"/>
              </a:ext>
            </a:extLst>
          </p:cNvPr>
          <p:cNvSpPr/>
          <p:nvPr/>
        </p:nvSpPr>
        <p:spPr>
          <a:xfrm>
            <a:off x="0" y="2419867"/>
            <a:ext cx="12192000" cy="1555735"/>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400" y="2854834"/>
            <a:ext cx="11785600" cy="685800"/>
          </a:xfrm>
        </p:spPr>
        <p:txBody>
          <a:bodyPr/>
          <a:lstStyle/>
          <a:p>
            <a:r>
              <a:rPr lang="en-US" dirty="0">
                <a:solidFill>
                  <a:schemeClr val="bg1">
                    <a:lumMod val="95000"/>
                  </a:schemeClr>
                </a:solidFill>
              </a:rPr>
              <a:t>Unwinding</a:t>
            </a:r>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34780035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7N2vQoDQTSzANj5OHf7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7N2vQoDQTSzANj5OHf7jQ"/>
</p:tagLst>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33001FA6F2FD4D96C0235515FC5C19" ma:contentTypeVersion="8" ma:contentTypeDescription="Create a new document." ma:contentTypeScope="" ma:versionID="72c2905c100695be2b6319186c9c2e80">
  <xsd:schema xmlns:xsd="http://www.w3.org/2001/XMLSchema" xmlns:xs="http://www.w3.org/2001/XMLSchema" xmlns:p="http://schemas.microsoft.com/office/2006/metadata/properties" xmlns:ns1="http://schemas.microsoft.com/sharepoint/v3" xmlns:ns2="fd79eb8a-d2a7-407d-9290-81c83ae44b8b" targetNamespace="http://schemas.microsoft.com/office/2006/metadata/properties" ma:root="true" ma:fieldsID="9b12cd79d366bf7f21ef4c3ae11c1d9f" ns1:_="" ns2:_="">
    <xsd:import namespace="http://schemas.microsoft.com/sharepoint/v3"/>
    <xsd:import namespace="fd79eb8a-d2a7-407d-9290-81c83ae44b8b"/>
    <xsd:element name="properties">
      <xsd:complexType>
        <xsd:sequence>
          <xsd:element name="documentManagement">
            <xsd:complexType>
              <xsd:all>
                <xsd:element ref="ns1:PublishingStartDate" minOccurs="0"/>
                <xsd:element ref="ns1:PublishingExpirationDate" minOccurs="0"/>
                <xsd:element ref="ns2:ODM_x0020_Doc_x0020_Typ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79eb8a-d2a7-407d-9290-81c83ae44b8b" elementFormDefault="qualified">
    <xsd:import namespace="http://schemas.microsoft.com/office/2006/documentManagement/types"/>
    <xsd:import namespace="http://schemas.microsoft.com/office/infopath/2007/PartnerControls"/>
    <xsd:element name="ODM_x0020_Doc_x0020_Type" ma:index="10" nillable="true" ma:displayName="ODM Doc Type" ma:format="Dropdown" ma:internalName="ODM_x0020_Doc_x0020_Type" ma:readOnly="false">
      <xsd:simpleType>
        <xsd:restriction base="dms:Choice">
          <xsd:enumeration value="(BCCP) BREAST"/>
          <xsd:enumeration value="119 Hearing Case File Summaries"/>
          <xsd:enumeration value="119 Hearings Audit Appeals"/>
          <xsd:enumeration value="Abatement Letters"/>
          <xsd:enumeration value="Accounting Entity Description, Accounts Payable Ledger and Accounts Receivable Ledger"/>
          <xsd:enumeration value="Adjudicated Audit Packs"/>
          <xsd:enumeration value="ADJUSTMENTS"/>
          <xsd:enumeration value="ADJUSTMENTS FILES"/>
          <xsd:enumeration value="Affirmative Action Plans"/>
          <xsd:enumeration value="All Bidding Documents, RFP's, RFQ's or Similar Documents (Purchasing, construction, personnel service"/>
          <xsd:enumeration value="Americans with Disabilities Act (ADA) Cases"/>
          <xsd:enumeration value="Annual Financial Reports"/>
          <xsd:enumeration value="Annual Reports"/>
          <xsd:enumeration value="Application, Affidavit and Related Documents for Replacement Warrants Never Received, Lost, Stolen,"/>
          <xsd:enumeration value="Assessments (Structured Interviews)"/>
          <xsd:enumeration value="Audiovisual Materials"/>
          <xsd:enumeration value="Audit Related Workpapers"/>
          <xsd:enumeration value="Audit Trail Files"/>
          <xsd:enumeration value="Automated Program Listing/Source Code"/>
          <xsd:enumeration value="Automated Tape Library System Files"/>
          <xsd:enumeration value="Bank Deposit Slips, Ledgers, Bank Statements, Cancelled Checks and Related Documents"/>
          <xsd:enumeration value="Biennium Budget and Related Material"/>
          <xsd:enumeration value="Budget Files"/>
          <xsd:enumeration value="Budget Information and Reports File"/>
          <xsd:enumeration value="Budget Tracking System"/>
          <xsd:enumeration value="Business Intelligence Project Documents"/>
          <xsd:enumeration value="Buy-In-Control Totals"/>
          <xsd:enumeration value="Capital Projects Master"/>
          <xsd:enumeration value="Card Index for Case Files"/>
          <xsd:enumeration value="Case Files"/>
          <xsd:enumeration value="Certificate of Records Disposal"/>
          <xsd:enumeration value="Civil Rights Case Files"/>
          <xsd:enumeration value="Civil Rights/EEO Correspondence"/>
          <xsd:enumeration value="Claims Closure Notices"/>
          <xsd:enumeration value="Client Registry Information System-Enhanced (CRISE) Master Files"/>
          <xsd:enumeration value="Closed Tort Recovery Cases"/>
          <xsd:enumeration value="Community Outreach Program"/>
          <xsd:enumeration value="Computer Run Scheduling Records"/>
          <xsd:enumeration value="Computer Usage Files"/>
          <xsd:enumeration value="CONFIDENTIAL Consumer Incident Reports"/>
          <xsd:enumeration value="Consumer / Member Services Program Development Files"/>
          <xsd:enumeration value="Consumer Case Databases"/>
          <xsd:enumeration value="Consumer Inquiries"/>
          <xsd:enumeration value="Contract / Grant Agreements and Related Documentation"/>
          <xsd:enumeration value="Contract Administration Files"/>
          <xsd:enumeration value="Contract Eligibility Verification Systems (EVS)"/>
          <xsd:enumeration value="Contractor Performance Summary"/>
          <xsd:enumeration value="Copies of Purchase Requisitions, Orders, and Billing Records for Data Processing Services"/>
          <xsd:enumeration value="Corrective Action Plans"/>
          <xsd:enumeration value="Correspondence, Executive"/>
          <xsd:enumeration value="Correspondence, General"/>
          <xsd:enumeration value="Correspondence, Routine"/>
          <xsd:enumeration value="Cost Allocation Expenditure Reports"/>
          <xsd:enumeration value="Cost Allocation Plan Information System"/>
          <xsd:enumeration value="COST ALLOCATION PLANS"/>
          <xsd:enumeration value="County Oversight and Support Files"/>
          <xsd:enumeration value="DAS Interstate Transfer Voucher (ISTV) Backup File"/>
          <xsd:enumeration value="Data Documentation/Data Dictionary Records"/>
          <xsd:enumeration value="Data Processing Disaster Preparedness and Recovery Plans"/>
          <xsd:enumeration value="Data Processing Hardware Documentation"/>
          <xsd:enumeration value="Data Processing Operating Procedures"/>
          <xsd:enumeration value="Data Processing Policies"/>
          <xsd:enumeration value="Data Processing Procurement Files"/>
          <xsd:enumeration value="Data Processing Product/Vendor and State Contracts Reference Files"/>
          <xsd:enumeration value="Data Systems Development"/>
          <xsd:enumeration value="Data Systems Specifications"/>
          <xsd:enumeration value="Denied Claims Reports Submitted by Optic"/>
          <xsd:enumeration value="Departmental Policies and Procedures"/>
          <xsd:enumeration value="Direct Purchase Orders, Requisitions and Other Documents Related to Purchase of Goods or Services"/>
          <xsd:enumeration value="Direct Reimbursement Files"/>
          <xsd:enumeration value="Directives, Manuals and Handbooks"/>
          <xsd:enumeration value="Disability Determination Decisions"/>
          <xsd:enumeration value="DODD (Department of Developmental Disabilities) Prior Authorization Reviews"/>
          <xsd:enumeration value="DODD Level One Wavier Review and Monitoring"/>
          <xsd:enumeration value="DRUG FORMULARY"/>
          <xsd:enumeration value="Drug Rebate Reconciliation Records"/>
          <xsd:enumeration value="Early Periodic Screening Diagnosis &amp; Treatment (EPSDT)"/>
          <xsd:enumeration value="EEO Monitoring Reports"/>
          <xsd:enumeration value="Electronic Comments to Draft Rules"/>
          <xsd:enumeration value="Electronic Hardware/Software Tracking Log"/>
          <xsd:enumeration value="Electronic Rule Filing Documents for other Agencies"/>
          <xsd:enumeration value="Emergency Preparedness Plans"/>
          <xsd:enumeration value="Employee and Visitor Sign in Logs"/>
          <xsd:enumeration value="Employee Disputes, Litigation and Performance Review Appeals"/>
          <xsd:enumeration value="Employee Position Control Rosters"/>
          <xsd:enumeration value="EMPLOYEE TRAINING FILES"/>
          <xsd:enumeration value="Employee Training Records, Workforce Development, Tuition Reimbursement and Other Education Assistan"/>
          <xsd:enumeration value="Employee Tuition Reimbursement Records"/>
          <xsd:enumeration value="Equipment Inventory and Assignment Sheets"/>
          <xsd:enumeration value="Executive Budget Proposal"/>
          <xsd:enumeration value="Family Medical Leave Act (FMLA) Files"/>
          <xsd:enumeration value="Federal Claim Expenditure Reconciliations"/>
          <xsd:enumeration value="Federal Draws and Reconciliations"/>
          <xsd:enumeration value="Federal Fiscal Reports"/>
          <xsd:enumeration value="Federal Grant Files"/>
          <xsd:enumeration value="Federal or State Audit Reports"/>
          <xsd:enumeration value="Grant Applications and Related Documents"/>
          <xsd:enumeration value="Grant Master Information"/>
          <xsd:enumeration value="Grievance Files"/>
          <xsd:enumeration value="Health &amp; Human Service Program Reports"/>
          <xsd:enumeration value="Healthy Start Activity Reports"/>
          <xsd:enumeration value="Hospital Benefit Records"/>
          <xsd:enumeration value="Hospital Care Assurance Program (HCAP)"/>
          <xsd:enumeration value="Hospital Inpatient/Outpatient Payment System"/>
          <xsd:enumeration value="HOSPITAL INTERIM/FINAL SETTLEMENT AUDIT PACKAGES"/>
          <xsd:enumeration value="Hospital Payment System Contracts"/>
          <xsd:enumeration value="Human Resource Special Project Studies"/>
          <xsd:enumeration value="INCIDENT REPORTS"/>
          <xsd:enumeration value="Independent Medical Exam and Disability Separation Files"/>
          <xsd:enumeration value="Information Resources Management and Data Processing Services Plans"/>
          <xsd:enumeration value="Input Documents"/>
          <xsd:enumeration value="Institution for Treatment of Mental Diseases/Disproportionate Share Hospital Payments"/>
          <xsd:enumeration value="Insurance Coverage Information"/>
          <xsd:enumeration value="Internal Audit Reports"/>
          <xsd:enumeration value="Internal Investigation Records"/>
          <xsd:enumeration value="Intra-State Transfer Voucher"/>
          <xsd:enumeration value="Invoices (Accounts Payable Invoices)"/>
          <xsd:enumeration value="JFS Administered Waiver Provider Files"/>
          <xsd:enumeration value="Job Audits"/>
          <xsd:enumeration value="Lease Records of Lands or Buildings"/>
          <xsd:enumeration value="Legislation Development"/>
          <xsd:enumeration value="Letter of Credit and Grant Revenue Reconciliation"/>
          <xsd:enumeration value="Level of Care (LOC) Program Policy and Development Files"/>
          <xsd:enumeration value="Level of Care Request (LOC) Files"/>
          <xsd:enumeration value="Licenses, Permits, Certifications"/>
          <xsd:enumeration value="Lists/Directories"/>
          <xsd:enumeration value="Long Term Care (LTC) Insurance Partnership Program Policy and Development Files"/>
          <xsd:enumeration value="Long Term Care Facility Communication"/>
          <xsd:enumeration value="Long Term Care Provider Agreement Files"/>
          <xsd:enumeration value="Long Term Care Reconciliation Project"/>
          <xsd:enumeration value="Mainframe Console Log"/>
          <xsd:enumeration value="Maintenance and Repair of Building"/>
          <xsd:enumeration value="Maintenance Contracts Files"/>
          <xsd:enumeration value="Managed Care Plan &amp; Enhanced Care Management"/>
          <xsd:enumeration value="Managed Care Plan &amp; Enhanced Care Management Plan Reports"/>
          <xsd:enumeration value="Managed Care Plan and Enhanced Care Management Plan Provider Agreements"/>
          <xsd:enumeration value="Management and Operations Reports"/>
          <xsd:enumeration value="Media Work Documents"/>
          <xsd:enumeration value="Medicaid Check Adjustments (Fee for Service and Long Term Care Providers)"/>
          <xsd:enumeration value="Medicaid Claims Invoices"/>
          <xsd:enumeration value="Medicaid Health Insurance Portability and Accountability Act (HIPAA) Project Files"/>
          <xsd:enumeration value="Medicaid Management Information System (MMIS) Reference File Sub-System"/>
          <xsd:enumeration value="Medicaid Management Information System (MMIS) Test Reports"/>
          <xsd:enumeration value="Medicaid Policy Development Files"/>
          <xsd:enumeration value="Medicaid Prior Authorization Reviews"/>
          <xsd:enumeration value="Medicaid Provider Audits"/>
          <xsd:enumeration value="MEDICAID QUALITY CONTROL REVIEW"/>
          <xsd:enumeration value="Medicaid School Program"/>
          <xsd:enumeration value="Medical Care Advisory Committee"/>
          <xsd:enumeration value="Medical Health Care Coverage and Buy-in Eligibility Summaries/Totals"/>
          <xsd:enumeration value="Medical Management Information System (MMIS) Information Summaries"/>
          <xsd:enumeration value="MedicalClaims Adjudicaton, Tapes and Dailies"/>
          <xsd:enumeration value="MedStat / MedStat Budget"/>
          <xsd:enumeration value="Minority Business Enterprise (MBE) Records"/>
          <xsd:enumeration value="Minutes of Agency Staff Meetings"/>
          <xsd:enumeration value="MIS Purchase Approvals"/>
          <xsd:enumeration value="MITS (Medicaid Information Technology Systems)"/>
          <xsd:enumeration value="MMIS Summary Ad Hoc Reports"/>
          <xsd:enumeration value="Money Follows the Person (MFP) Administration Files"/>
          <xsd:enumeration value="Money Follows the Person (MFP) and Program Contract Documentation"/>
          <xsd:enumeration value="Money Follows the Person (MFP) Policy, Training, and Development"/>
          <xsd:enumeration value="MONITORING FILES, HEALTH MAINTENANCE ORG"/>
          <xsd:enumeration value="Monthly &amp; Weekly Reports"/>
          <xsd:enumeration value="Monthly and Weekly Reports"/>
          <xsd:enumeration value="MRDD Prevention from Harm Alerts"/>
          <xsd:enumeration value="Network Usage Reports"/>
          <xsd:enumeration value="Nursing Home Adjustment Authorization Batches with Adjustments"/>
          <xsd:enumeration value="Nursing Home Payment Span Update"/>
          <xsd:enumeration value="Obsolete Rules"/>
          <xsd:enumeration value="ODJFS Computer Systems Network Configuration"/>
          <xsd:enumeration value="Office Equipment Service Request"/>
          <xsd:enumeration value="OGS Data Center Time Billing Records"/>
          <xsd:enumeration value="Ohio Administrative Code Rules and Medicaid Eligibility Policy"/>
          <xsd:enumeration value="Ohio Care"/>
          <xsd:enumeration value="Ohio Family Medical Project - Developmental Papers"/>
          <xsd:enumeration value="Ohio Health Plan News Bulletin &amp; “Good News”."/>
          <xsd:enumeration value="Ohio Health Plan Program Correspondence and Vendor Documentation"/>
          <xsd:enumeration value="Ohio Home Care Enrollment and Waiting List Documentation"/>
          <xsd:enumeration value="Ohio Home Care Waiver Contract Documentation"/>
          <xsd:enumeration value="Ohio Home Care Waiver Program Policy and Development Files"/>
          <xsd:enumeration value="Ohio Medicaid Administrative Study Council Records"/>
          <xsd:enumeration value="OHP Unprocessed Refunds"/>
          <xsd:enumeration value="OIS Access Request"/>
          <xsd:enumeration value="OIS Internal Policy"/>
          <xsd:enumeration value="OIS Job Control Language Documentation"/>
          <xsd:enumeration value="Operating System and Hardware Conversion Plans"/>
          <xsd:enumeration value="Organizational Charts"/>
          <xsd:enumeration value="PACT History Profiles"/>
          <xsd:enumeration value="Pamphlet Development Files"/>
          <xsd:enumeration value="Payment Files"/>
          <xsd:enumeration value="Payroll Disbursement Journal"/>
          <xsd:enumeration value="Payroll Files"/>
          <xsd:enumeration value="PEER Reviews"/>
          <xsd:enumeration value="Pending Litigation (Personnel)"/>
          <xsd:enumeration value="Photo File"/>
          <xsd:enumeration value="Photo ID Records"/>
          <xsd:enumeration value="Planning and Development Files"/>
          <xsd:enumeration value="Planning and Policy Analysis Documents"/>
          <xsd:enumeration value="Position Descriptions"/>
          <xsd:enumeration value="Posting Packages"/>
          <xsd:enumeration value="Preadmission Screening and Resident Review (PASRR) Program Policy and Development Files"/>
          <xsd:enumeration value="Pre-Discipline Case Files"/>
          <xsd:enumeration value="Printing Orders"/>
          <xsd:enumeration value="Prior Authorization Reviews"/>
          <xsd:enumeration value="Private Duty Nursing (PDN) Authorization and Administration Files"/>
          <xsd:enumeration value="Pro Watch ID Card Swipe Access Records"/>
          <xsd:enumeration value="Provider Agreements"/>
          <xsd:enumeration value="Provider Audit Reviews (Desk/Self -Full Scale)"/>
          <xsd:enumeration value="Provider Earnings Summary Report"/>
          <xsd:enumeration value="Provider Production Summary Reports"/>
          <xsd:enumeration value="Public Assistance Federal Reports"/>
          <xsd:enumeration value="Public Records Requests"/>
          <xsd:enumeration value="Purchasing Records"/>
          <xsd:enumeration value="Rate Setting Calculation Files"/>
          <xsd:enumeration value="Records Inventory &amp; Analysis Worksheet"/>
          <xsd:enumeration value="Records of Chargebacks to Data Processing Services Users"/>
          <xsd:enumeration value="Records Retention Schedule"/>
          <xsd:enumeration value="Records Storage Service Request"/>
          <xsd:enumeration value="Release for Abandoned Property"/>
          <xsd:enumeration value="Reorganization, Layoff, and Job Abolishment Files"/>
          <xsd:enumeration value="Request for Stop, Release or Cancellation of Warrant"/>
          <xsd:enumeration value="Requisitions for Supplies"/>
          <xsd:enumeration value="Research Projects and Analysis Documentation"/>
          <xsd:enumeration value="Resident Monitoring Review Files"/>
          <xsd:enumeration value="Revenue Receipts and Holding Account Redistribution"/>
          <xsd:enumeration value="Rule Development"/>
          <xsd:enumeration value="Rules &amp; Rule Development Files"/>
          <xsd:enumeration value="Satisfaction Surveys and Quality Assurance Reviews"/>
          <xsd:enumeration value="Security Camera Footage"/>
          <xsd:enumeration value="Site/Equipment Support Files"/>
          <xsd:enumeration value="Social Media Postings"/>
          <xsd:enumeration value="Software Customer Service Request"/>
          <xsd:enumeration value="Software Program/Application"/>
          <xsd:enumeration value="Special Committee Review for Non- Covered Medical Procedures"/>
          <xsd:enumeration value="Special Request Sheets"/>
          <xsd:enumeration value="Speeches"/>
          <xsd:enumeration value="State Plans"/>
          <xsd:enumeration value="State Profile Program Policy and Development Files"/>
          <xsd:enumeration value="Summary Computer Usage Reports"/>
          <xsd:enumeration value="Summary Invoice Federal Child Welfare"/>
          <xsd:enumeration value="System Backup Files"/>
          <xsd:enumeration value="System Performance Reviews"/>
          <xsd:enumeration value="SYSTEM SUSPENSE REPORTS"/>
          <xsd:enumeration value="System Users Access Records"/>
          <xsd:enumeration value="Tape Library Control Records"/>
          <xsd:enumeration value="Targeted Case Management (TCM) for DODD Compliance"/>
          <xsd:enumeration value="Technical Program Documentation"/>
          <xsd:enumeration value="Telecommunications Services"/>
          <xsd:enumeration value="Test Database/Files"/>
          <xsd:enumeration value="Third Party Insurance and Accident Recovery Files"/>
          <xsd:enumeration value="Timesheets- (Time-Keep)"/>
          <xsd:enumeration value="Title XIX Transportation Report"/>
          <xsd:enumeration value="Training Course Information"/>
          <xsd:enumeration value="Training Manuals"/>
          <xsd:enumeration value="Transient Documents"/>
          <xsd:enumeration value="unknown"/>
          <xsd:enumeration value="Video Conference Recordings"/>
          <xsd:enumeration value="Vouchers and Voucher Journals"/>
          <xsd:enumeration value="Waiver Program Administrative Files"/>
          <xsd:enumeration value="Waiver Provider Agreements"/>
          <xsd:enumeration value="WEL.CLAIM Forms"/>
          <xsd:enumeration value="Workers Compensation Files"/>
        </xsd:restrictio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d79eb8a-d2a7-407d-9290-81c83ae44b8b">
      <UserInfo>
        <DisplayName>Tyler, John</DisplayName>
        <AccountId>934</AccountId>
        <AccountType/>
      </UserInfo>
      <UserInfo>
        <DisplayName>Hampton-Simpkins, Michael</DisplayName>
        <AccountId>423</AccountId>
        <AccountType/>
      </UserInfo>
      <UserInfo>
        <DisplayName>Stojsavljevic, Brittany</DisplayName>
        <AccountId>1188</AccountId>
        <AccountType/>
      </UserInfo>
      <UserInfo>
        <DisplayName>Applegate, Mary</DisplayName>
        <AccountId>146</AccountId>
        <AccountType/>
      </UserInfo>
      <UserInfo>
        <DisplayName>Williams, Tiffany</DisplayName>
        <AccountId>240</AccountId>
        <AccountType/>
      </UserInfo>
      <UserInfo>
        <DisplayName>Morse, Jacqueline</DisplayName>
        <AccountId>1157</AccountId>
        <AccountType/>
      </UserInfo>
      <UserInfo>
        <DisplayName>Woodburn, Michelle</DisplayName>
        <AccountId>68</AccountId>
        <AccountType/>
      </UserInfo>
    </SharedWithUsers>
    <ODM_x0020_Doc_x0020_Type xmlns="fd79eb8a-d2a7-407d-9290-81c83ae44b8b"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8EC0673-0800-4A85-A2C1-E5C888D370D9}">
  <ds:schemaRefs>
    <ds:schemaRef ds:uri="http://schemas.microsoft.com/sharepoint/v3/contenttype/forms"/>
  </ds:schemaRefs>
</ds:datastoreItem>
</file>

<file path=customXml/itemProps2.xml><?xml version="1.0" encoding="utf-8"?>
<ds:datastoreItem xmlns:ds="http://schemas.openxmlformats.org/officeDocument/2006/customXml" ds:itemID="{4E1D7FBC-3BF8-4EDA-BEA1-1D07859D500F}">
  <ds:schemaRefs>
    <ds:schemaRef ds:uri="fd79eb8a-d2a7-407d-9290-81c83ae44b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0CAFC90-27D6-4BE5-9A89-D73273FFA982}">
  <ds:schemaRefs>
    <ds:schemaRef ds:uri="http://www.w3.org/XML/1998/namespace"/>
    <ds:schemaRef ds:uri="http://purl.org/dc/terms/"/>
    <ds:schemaRef ds:uri="http://schemas.microsoft.com/sharepoint/v3"/>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fd79eb8a-d2a7-407d-9290-81c83ae44b8b"/>
  </ds:schemaRefs>
</ds:datastoreItem>
</file>

<file path=docProps/app.xml><?xml version="1.0" encoding="utf-8"?>
<Properties xmlns="http://schemas.openxmlformats.org/officeDocument/2006/extended-properties" xmlns:vt="http://schemas.openxmlformats.org/officeDocument/2006/docPropsVTypes">
  <TotalTime>220</TotalTime>
  <Words>6244</Words>
  <Application>Microsoft Office PowerPoint</Application>
  <PresentationFormat>Widescreen</PresentationFormat>
  <Paragraphs>739</Paragraphs>
  <Slides>54</Slides>
  <Notes>40</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54</vt:i4>
      </vt:variant>
    </vt:vector>
  </HeadingPairs>
  <TitlesOfParts>
    <vt:vector size="72" baseType="lpstr">
      <vt:lpstr>Calibri</vt:lpstr>
      <vt:lpstr>Segoe UI</vt:lpstr>
      <vt:lpstr>Roboto</vt:lpstr>
      <vt:lpstr>Arial,Sans-Serif</vt:lpstr>
      <vt:lpstr>Chronicle Display Black</vt:lpstr>
      <vt:lpstr>WordVisi_MSFontService</vt:lpstr>
      <vt:lpstr>Source Sans Pro</vt:lpstr>
      <vt:lpstr>Arial</vt:lpstr>
      <vt:lpstr>Open Sans</vt:lpstr>
      <vt:lpstr>Symbol</vt:lpstr>
      <vt:lpstr>Wingdings 2</vt:lpstr>
      <vt:lpstr>Wingdings</vt:lpstr>
      <vt:lpstr>6_Custom Design</vt:lpstr>
      <vt:lpstr>7_Custom Design</vt:lpstr>
      <vt:lpstr>8_Custom Design</vt:lpstr>
      <vt:lpstr>9_Custom Design</vt:lpstr>
      <vt:lpstr>10_Custom Design</vt:lpstr>
      <vt:lpstr>think-cell Slide</vt:lpstr>
      <vt:lpstr>Inspiring Change: People. Practice. Policy. The Ohio Council of Behavioral Health Annual Meeting  October 10, 2023</vt:lpstr>
      <vt:lpstr>PowerPoint Presentation</vt:lpstr>
      <vt:lpstr>BUDGET AND OTHER BH RELATED POLICY</vt:lpstr>
      <vt:lpstr>PowerPoint Presentation</vt:lpstr>
      <vt:lpstr>PowerPoint Presentation</vt:lpstr>
      <vt:lpstr>PowerPoint Presentation</vt:lpstr>
      <vt:lpstr>PowerPoint Presentation</vt:lpstr>
      <vt:lpstr>PowerPoint Presentation</vt:lpstr>
      <vt:lpstr>Unwinding</vt:lpstr>
      <vt:lpstr>PowerPoint Presentation</vt:lpstr>
      <vt:lpstr>PowerPoint Presentation</vt:lpstr>
      <vt:lpstr>Resuming Routine Eligibility Operations: Appendix K Flexibilities</vt:lpstr>
      <vt:lpstr>Telehealth Appendix K</vt:lpstr>
      <vt:lpstr>Key Notes &amp; Dates</vt:lpstr>
      <vt:lpstr>Ohio experience thru September 2023</vt:lpstr>
      <vt:lpstr>PowerPoint Presentation</vt:lpstr>
      <vt:lpstr>Peer State Comparisons</vt:lpstr>
      <vt:lpstr>PowerPoint Presentation</vt:lpstr>
      <vt:lpstr>Next Generation</vt:lpstr>
      <vt:lpstr>PowerPoint Presentation</vt:lpstr>
      <vt:lpstr>PowerPoint Presentation</vt:lpstr>
      <vt:lpstr>Next Generation Ohio Medicaid Implementation</vt:lpstr>
      <vt:lpstr>Next Generation Program Key Improvements </vt:lpstr>
      <vt:lpstr>Ohio Medicaid’s Next Generation Managed Care Entities (MCE)</vt:lpstr>
      <vt:lpstr>Next Generation Managed Care Plan Provider Impacts</vt:lpstr>
      <vt:lpstr>OhioRISE</vt:lpstr>
      <vt:lpstr>PowerPoint Presentation</vt:lpstr>
      <vt:lpstr>Summary of OhioRISE Objectives Improve design, delivery, and timeliness of care coordination and supports kids need to thrive </vt:lpstr>
      <vt:lpstr>PowerPoint Presentation</vt:lpstr>
      <vt:lpstr>Ohio Medicaid Enterprise System (OMES)</vt:lpstr>
      <vt:lpstr>PowerPoint Presentation</vt:lpstr>
      <vt:lpstr>PowerPoint Presentation</vt:lpstr>
      <vt:lpstr>Top things Providers need to know for EDI claims*</vt:lpstr>
      <vt:lpstr>For EDI-submitted claims, what is the role of FI? Providers and administrators do not directly access the FI</vt:lpstr>
      <vt:lpstr>Functions of the FI</vt:lpstr>
      <vt:lpstr>PowerPoint Presentation</vt:lpstr>
      <vt:lpstr>Ohio Medicaid SPBM: Greater Accountability and Transparency</vt:lpstr>
      <vt:lpstr>SPBM Functions</vt:lpstr>
      <vt:lpstr>Recent changes and Updates related to PNM</vt:lpstr>
      <vt:lpstr>PNM and Centralized Credentialing Updates  </vt:lpstr>
      <vt:lpstr>PNM Provider Master File </vt:lpstr>
      <vt:lpstr>Provider Resource Information</vt:lpstr>
      <vt:lpstr>Accessing Provider Network Management Resources</vt:lpstr>
      <vt:lpstr>Who can providers reach out to if they need help?</vt:lpstr>
      <vt:lpstr>Who can providers reach out to if they need help? Continued.</vt:lpstr>
      <vt:lpstr>BUDGET AND OTHER BH RELATED POLICY</vt:lpstr>
      <vt:lpstr>PowerPoint Presentation</vt:lpstr>
      <vt:lpstr>MyCare</vt:lpstr>
      <vt:lpstr>MyCare Conversion Charter and Principles Moving to the Next Generation of Managed Care for Individuals Dually Eligible for Medicare and Medicaid </vt:lpstr>
      <vt:lpstr>Required elements of the Conversion Plan</vt:lpstr>
      <vt:lpstr>Maximize integration attained through MyCare &amp; convert to integrated D–SNPs, aligned with the Next Generation managed care requirements</vt:lpstr>
      <vt:lpstr>Operational &amp; Policy Considerations and Pain Points Transition to Next Generation Managed Care Requirements</vt:lpstr>
      <vt:lpstr>MyCare Conversion Charter</vt:lpstr>
      <vt:lpstr>Thank you for all you do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PowerPoint Presentation</dc:title>
  <dc:creator>Cunningham, Gretyl</dc:creator>
  <cp:lastModifiedBy>Corinne Cowan</cp:lastModifiedBy>
  <cp:revision>6</cp:revision>
  <cp:lastPrinted>2017-04-26T14:11:55Z</cp:lastPrinted>
  <dcterms:created xsi:type="dcterms:W3CDTF">2011-02-06T17:54:01Z</dcterms:created>
  <dcterms:modified xsi:type="dcterms:W3CDTF">2023-10-10T13:40:10Z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0x0101003533001FA6F2FD4D96C0235515FC5C19</vt:lpwstr>
  </property>
  <property fmtid="{D5CDD505-2E9C-101B-9397-08002B2CF9AE}" pid="3" name="MSIP_Label_ea60d57e-af5b-4752-ac57-3e4f28ca11dc_Enabled">
    <vt:lpwstr>true</vt:lpwstr>
  </property>
  <property fmtid="{D5CDD505-2E9C-101B-9397-08002B2CF9AE}" pid="4" name="MSIP_Label_ea60d57e-af5b-4752-ac57-3e4f28ca11dc_SetDate">
    <vt:lpwstr>2023-07-13T13:12:19Z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ce8765ed-9143-43c8-a1c7-576818bd6445</vt:lpwstr>
  </property>
  <property fmtid="{D5CDD505-2E9C-101B-9397-08002B2CF9AE}" pid="9" name="MSIP_Label_ea60d57e-af5b-4752-ac57-3e4f28ca11dc_ContentBits">
    <vt:lpwstr>0</vt:lpwstr>
  </property>
</Properties>
</file>