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28"/>
  </p:notesMasterIdLst>
  <p:sldIdLst>
    <p:sldId id="327" r:id="rId3"/>
    <p:sldId id="312" r:id="rId4"/>
    <p:sldId id="375" r:id="rId5"/>
    <p:sldId id="372" r:id="rId6"/>
    <p:sldId id="373" r:id="rId7"/>
    <p:sldId id="359" r:id="rId8"/>
    <p:sldId id="321" r:id="rId9"/>
    <p:sldId id="362" r:id="rId10"/>
    <p:sldId id="287" r:id="rId11"/>
    <p:sldId id="365" r:id="rId12"/>
    <p:sldId id="325" r:id="rId13"/>
    <p:sldId id="368" r:id="rId14"/>
    <p:sldId id="369" r:id="rId15"/>
    <p:sldId id="345" r:id="rId16"/>
    <p:sldId id="370" r:id="rId17"/>
    <p:sldId id="371" r:id="rId18"/>
    <p:sldId id="374" r:id="rId19"/>
    <p:sldId id="305" r:id="rId20"/>
    <p:sldId id="360" r:id="rId21"/>
    <p:sldId id="361" r:id="rId22"/>
    <p:sldId id="310" r:id="rId23"/>
    <p:sldId id="301" r:id="rId24"/>
    <p:sldId id="363" r:id="rId25"/>
    <p:sldId id="364" r:id="rId26"/>
    <p:sldId id="293"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54DAC8E-E156-7BBF-5EB0-091A89512E7A}" name="Joshua Rubin" initials="JR" userId="S::jrubin@healthmanagement.com::376848ed-cc2f-4e07-b3f0-b3aec1961cc7"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704" autoAdjust="0"/>
    <p:restoredTop sz="64747" autoAdjust="0"/>
  </p:normalViewPr>
  <p:slideViewPr>
    <p:cSldViewPr snapToGrid="0">
      <p:cViewPr varScale="1">
        <p:scale>
          <a:sx n="74" d="100"/>
          <a:sy n="74" d="100"/>
        </p:scale>
        <p:origin x="1776" y="54"/>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7" d="100"/>
          <a:sy n="87" d="100"/>
        </p:scale>
        <p:origin x="3840"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microsoft.com/office/2018/10/relationships/authors" Targe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D7046E-1374-4291-B45F-1E13A60674F6}" type="datetimeFigureOut">
              <a:rPr lang="en-US" smtClean="0"/>
              <a:t>10/5/2023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5B8A25-8DD1-4D45-81AC-7078A885E9EB}" type="slidenum">
              <a:rPr lang="en-US" smtClean="0"/>
              <a:t>‹#›</a:t>
            </a:fld>
            <a:endParaRPr lang="en-US"/>
          </a:p>
        </p:txBody>
      </p:sp>
    </p:spTree>
    <p:extLst>
      <p:ext uri="{BB962C8B-B14F-4D97-AF65-F5344CB8AC3E}">
        <p14:creationId xmlns:p14="http://schemas.microsoft.com/office/powerpoint/2010/main" val="10339648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Free stock photos are available on UNSPLASH: </a:t>
            </a:r>
          </a:p>
          <a:p>
            <a:r>
              <a:rPr lang="en-US" dirty="0"/>
              <a:t>https://</a:t>
            </a:r>
            <a:r>
              <a:rPr lang="en-US" dirty="0" err="1"/>
              <a:t>unsplash.com</a:t>
            </a:r>
            <a:r>
              <a:rPr lang="en-US" dirty="0"/>
              <a:t>/</a:t>
            </a:r>
          </a:p>
          <a:p>
            <a:endParaRPr lang="en-US" dirty="0"/>
          </a:p>
        </p:txBody>
      </p:sp>
      <p:sp>
        <p:nvSpPr>
          <p:cNvPr id="4" name="Slide Number Placeholder 3"/>
          <p:cNvSpPr>
            <a:spLocks noGrp="1"/>
          </p:cNvSpPr>
          <p:nvPr>
            <p:ph type="sldNum" sz="quarter" idx="5"/>
          </p:nvPr>
        </p:nvSpPr>
        <p:spPr/>
        <p:txBody>
          <a:bodyPr/>
          <a:lstStyle/>
          <a:p>
            <a:fld id="{38C7A139-F268-4A42-A427-98457819D833}" type="slidenum">
              <a:rPr lang="en-US" smtClean="0"/>
              <a:t>1</a:t>
            </a:fld>
            <a:endParaRPr lang="en-US"/>
          </a:p>
        </p:txBody>
      </p:sp>
    </p:spTree>
    <p:extLst>
      <p:ext uri="{BB962C8B-B14F-4D97-AF65-F5344CB8AC3E}">
        <p14:creationId xmlns:p14="http://schemas.microsoft.com/office/powerpoint/2010/main" val="24068008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Removing Stigma</a:t>
            </a:r>
          </a:p>
          <a:p>
            <a:endParaRPr lang="en-US" dirty="0"/>
          </a:p>
          <a:p>
            <a:r>
              <a:rPr lang="en-US" dirty="0"/>
              <a:t>- Include April 2020 personal example</a:t>
            </a:r>
          </a:p>
        </p:txBody>
      </p:sp>
      <p:sp>
        <p:nvSpPr>
          <p:cNvPr id="4" name="Slide Number Placeholder 3"/>
          <p:cNvSpPr>
            <a:spLocks noGrp="1"/>
          </p:cNvSpPr>
          <p:nvPr>
            <p:ph type="sldNum" sz="quarter" idx="5"/>
          </p:nvPr>
        </p:nvSpPr>
        <p:spPr/>
        <p:txBody>
          <a:bodyPr/>
          <a:lstStyle/>
          <a:p>
            <a:fld id="{065B8A25-8DD1-4D45-81AC-7078A885E9EB}" type="slidenum">
              <a:rPr lang="en-US" smtClean="0"/>
              <a:t>16</a:t>
            </a:fld>
            <a:endParaRPr lang="en-US"/>
          </a:p>
        </p:txBody>
      </p:sp>
    </p:spTree>
    <p:extLst>
      <p:ext uri="{BB962C8B-B14F-4D97-AF65-F5344CB8AC3E}">
        <p14:creationId xmlns:p14="http://schemas.microsoft.com/office/powerpoint/2010/main" val="32842620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mj-lt"/>
              <a:buAutoNum type="arabicPeriod"/>
            </a:pPr>
            <a:r>
              <a:rPr lang="en-US" b="1" i="0" dirty="0">
                <a:solidFill>
                  <a:srgbClr val="374151"/>
                </a:solidFill>
                <a:effectLst/>
                <a:latin typeface="Söhne"/>
              </a:rPr>
              <a:t>Data Aggregation and Analysis</a:t>
            </a:r>
            <a:r>
              <a:rPr lang="en-US" b="0" i="0" dirty="0">
                <a:solidFill>
                  <a:srgbClr val="374151"/>
                </a:solidFill>
                <a:effectLst/>
                <a:latin typeface="Söhne"/>
              </a:rPr>
              <a:t>:</a:t>
            </a:r>
          </a:p>
          <a:p>
            <a:pPr marL="742950" lvl="1" indent="-285750" algn="l">
              <a:buFont typeface="+mj-lt"/>
              <a:buAutoNum type="arabicPeriod"/>
            </a:pPr>
            <a:r>
              <a:rPr lang="en-US" b="0" i="0" dirty="0">
                <a:solidFill>
                  <a:srgbClr val="374151"/>
                </a:solidFill>
                <a:effectLst/>
                <a:latin typeface="Söhne"/>
              </a:rPr>
              <a:t>AI can process vast amounts of data, from clinical notes to test results, more quickly and comprehensively than humans. By analyzing these data sets, AI can identify patterns or clusters of symptoms that may point to a rare behavioral health condition.</a:t>
            </a:r>
          </a:p>
          <a:p>
            <a:pPr algn="l">
              <a:buFont typeface="+mj-lt"/>
              <a:buAutoNum type="arabicPeriod"/>
            </a:pPr>
            <a:r>
              <a:rPr lang="en-US" b="1" i="0" dirty="0">
                <a:solidFill>
                  <a:srgbClr val="374151"/>
                </a:solidFill>
                <a:effectLst/>
                <a:latin typeface="Söhne"/>
              </a:rPr>
              <a:t>Predictive Modeling</a:t>
            </a:r>
            <a:r>
              <a:rPr lang="en-US" b="0" i="0" dirty="0">
                <a:solidFill>
                  <a:srgbClr val="374151"/>
                </a:solidFill>
                <a:effectLst/>
                <a:latin typeface="Söhne"/>
              </a:rPr>
              <a:t>:</a:t>
            </a:r>
          </a:p>
          <a:p>
            <a:pPr marL="742950" lvl="1" indent="-285750" algn="l">
              <a:buFont typeface="+mj-lt"/>
              <a:buAutoNum type="arabicPeriod"/>
            </a:pPr>
            <a:r>
              <a:rPr lang="en-US" b="0" i="0" dirty="0">
                <a:solidFill>
                  <a:srgbClr val="374151"/>
                </a:solidFill>
                <a:effectLst/>
                <a:latin typeface="Söhne"/>
              </a:rPr>
              <a:t>Using historical data, AI can predict the likelihood of a patient having a rare condition based on their symptoms, even when those symptoms might be dismissed or misinterpreted in more traditional diagnostic processes.</a:t>
            </a:r>
          </a:p>
          <a:p>
            <a:pPr algn="l">
              <a:buFont typeface="+mj-lt"/>
              <a:buAutoNum type="arabicPeriod"/>
            </a:pPr>
            <a:r>
              <a:rPr lang="en-US" b="1" i="0" dirty="0">
                <a:solidFill>
                  <a:srgbClr val="374151"/>
                </a:solidFill>
                <a:effectLst/>
                <a:latin typeface="Söhne"/>
              </a:rPr>
              <a:t>Natural Language Processing (NLP)</a:t>
            </a:r>
            <a:r>
              <a:rPr lang="en-US" b="0" i="0" dirty="0">
                <a:solidFill>
                  <a:srgbClr val="374151"/>
                </a:solidFill>
                <a:effectLst/>
                <a:latin typeface="Söhne"/>
              </a:rPr>
              <a:t>:</a:t>
            </a:r>
          </a:p>
          <a:p>
            <a:pPr marL="742950" lvl="1" indent="-285750" algn="l">
              <a:buFont typeface="+mj-lt"/>
              <a:buAutoNum type="arabicPeriod"/>
            </a:pPr>
            <a:r>
              <a:rPr lang="en-US" b="0" i="0" dirty="0">
                <a:solidFill>
                  <a:srgbClr val="374151"/>
                </a:solidFill>
                <a:effectLst/>
                <a:latin typeface="Söhne"/>
              </a:rPr>
              <a:t>NLP can be used to review clinical notes, patient histories, and other text documents to identify mentions of symptoms, experiences, or concerns that align with rare behavioral health conditions. This can be particularly useful in cases where patients have seen multiple providers who have each noted different aspects of a condition.</a:t>
            </a:r>
          </a:p>
          <a:p>
            <a:pPr algn="l">
              <a:buFont typeface="+mj-lt"/>
              <a:buAutoNum type="arabicPeriod"/>
            </a:pPr>
            <a:r>
              <a:rPr lang="en-US" b="1" i="0" dirty="0">
                <a:solidFill>
                  <a:srgbClr val="374151"/>
                </a:solidFill>
                <a:effectLst/>
                <a:latin typeface="Söhne"/>
              </a:rPr>
              <a:t>Image Analysis</a:t>
            </a:r>
            <a:r>
              <a:rPr lang="en-US" b="0" i="0" dirty="0">
                <a:solidFill>
                  <a:srgbClr val="374151"/>
                </a:solidFill>
                <a:effectLst/>
                <a:latin typeface="Söhne"/>
              </a:rPr>
              <a:t>:</a:t>
            </a:r>
          </a:p>
          <a:p>
            <a:pPr marL="742950" lvl="1" indent="-285750" algn="l">
              <a:buFont typeface="+mj-lt"/>
              <a:buAutoNum type="arabicPeriod"/>
            </a:pPr>
            <a:r>
              <a:rPr lang="en-US" b="0" i="0" dirty="0">
                <a:solidFill>
                  <a:srgbClr val="374151"/>
                </a:solidFill>
                <a:effectLst/>
                <a:latin typeface="Söhne"/>
              </a:rPr>
              <a:t>While more common in diagnosing physical conditions, some behavioral health conditions may also have associated neurological findings visible through imaging techniques like MRI or fMRI. AI can help in identifying subtle abnormalities or patterns in these images that might correlate with rare conditions.</a:t>
            </a:r>
          </a:p>
          <a:p>
            <a:pPr algn="l">
              <a:buFont typeface="+mj-lt"/>
              <a:buAutoNum type="arabicPeriod"/>
            </a:pPr>
            <a:r>
              <a:rPr lang="en-US" b="1" i="0" dirty="0">
                <a:solidFill>
                  <a:srgbClr val="374151"/>
                </a:solidFill>
                <a:effectLst/>
                <a:latin typeface="Söhne"/>
              </a:rPr>
              <a:t>Integration of Multimodal Data</a:t>
            </a:r>
            <a:r>
              <a:rPr lang="en-US" b="0" i="0" dirty="0">
                <a:solidFill>
                  <a:srgbClr val="374151"/>
                </a:solidFill>
                <a:effectLst/>
                <a:latin typeface="Söhne"/>
              </a:rPr>
              <a:t>:</a:t>
            </a:r>
          </a:p>
          <a:p>
            <a:pPr marL="742950" lvl="1" indent="-285750" algn="l">
              <a:buFont typeface="+mj-lt"/>
              <a:buAutoNum type="arabicPeriod"/>
            </a:pPr>
            <a:r>
              <a:rPr lang="en-US" b="0" i="0" dirty="0">
                <a:solidFill>
                  <a:srgbClr val="374151"/>
                </a:solidFill>
                <a:effectLst/>
                <a:latin typeface="Söhne"/>
              </a:rPr>
              <a:t>Some rare conditions may be identifiable through a combination of data types, such as genetic data, clinical notes, patient self-reports, and more. AI can integrate and analyze these diverse data types holistically, potentially catching a condition that would be missed if the data were reviewed in isolation.</a:t>
            </a:r>
          </a:p>
          <a:p>
            <a:pPr algn="l">
              <a:buFont typeface="+mj-lt"/>
              <a:buAutoNum type="arabicPeriod"/>
            </a:pPr>
            <a:r>
              <a:rPr lang="en-US" b="1" i="0" dirty="0">
                <a:solidFill>
                  <a:srgbClr val="374151"/>
                </a:solidFill>
                <a:effectLst/>
                <a:latin typeface="Söhne"/>
              </a:rPr>
              <a:t>Training and Continuous Learning</a:t>
            </a:r>
            <a:r>
              <a:rPr lang="en-US" b="0" i="0" dirty="0">
                <a:solidFill>
                  <a:srgbClr val="374151"/>
                </a:solidFill>
                <a:effectLst/>
                <a:latin typeface="Söhne"/>
              </a:rPr>
              <a:t>:</a:t>
            </a:r>
          </a:p>
          <a:p>
            <a:pPr marL="742950" lvl="1" indent="-285750" algn="l">
              <a:buFont typeface="+mj-lt"/>
              <a:buAutoNum type="arabicPeriod"/>
            </a:pPr>
            <a:r>
              <a:rPr lang="en-US" b="0" i="0" dirty="0">
                <a:solidFill>
                  <a:srgbClr val="374151"/>
                </a:solidFill>
                <a:effectLst/>
                <a:latin typeface="Söhne"/>
              </a:rPr>
              <a:t>AI models can be trained on global datasets, ensuring they have exposure to a wide variety of conditions, including rare ones. As more data becomes available, these models can be continually refined and updated, enhancing their diagnostic accuracy over time.</a:t>
            </a:r>
          </a:p>
          <a:p>
            <a:pPr algn="l">
              <a:buFont typeface="+mj-lt"/>
              <a:buAutoNum type="arabicPeriod"/>
            </a:pPr>
            <a:r>
              <a:rPr lang="en-US" b="1" i="0" dirty="0">
                <a:solidFill>
                  <a:srgbClr val="374151"/>
                </a:solidFill>
                <a:effectLst/>
                <a:latin typeface="Söhne"/>
              </a:rPr>
              <a:t>Supporting Differential Diagnosis</a:t>
            </a:r>
            <a:r>
              <a:rPr lang="en-US" b="0" i="0" dirty="0">
                <a:solidFill>
                  <a:srgbClr val="374151"/>
                </a:solidFill>
                <a:effectLst/>
                <a:latin typeface="Söhne"/>
              </a:rPr>
              <a:t>:</a:t>
            </a:r>
          </a:p>
          <a:p>
            <a:pPr marL="742950" lvl="1" indent="-285750" algn="l">
              <a:buFont typeface="+mj-lt"/>
              <a:buAutoNum type="arabicPeriod"/>
            </a:pPr>
            <a:r>
              <a:rPr lang="en-US" b="0" i="0" dirty="0">
                <a:solidFill>
                  <a:srgbClr val="374151"/>
                </a:solidFill>
                <a:effectLst/>
                <a:latin typeface="Söhne"/>
              </a:rPr>
              <a:t>AI tools can assist healthcare providers by offering a list of potential diagnoses based on input symptoms, helping to ensure that even rare conditions are considered in the differential diagnosis.</a:t>
            </a:r>
          </a:p>
          <a:p>
            <a:pPr algn="l">
              <a:buFont typeface="+mj-lt"/>
              <a:buAutoNum type="arabicPeriod"/>
            </a:pPr>
            <a:r>
              <a:rPr lang="en-US" b="1" i="0" dirty="0">
                <a:solidFill>
                  <a:srgbClr val="374151"/>
                </a:solidFill>
                <a:effectLst/>
                <a:latin typeface="Söhne"/>
              </a:rPr>
              <a:t>Real-time Monitoring &amp; Wearable Technology</a:t>
            </a:r>
            <a:r>
              <a:rPr lang="en-US" b="0" i="0" dirty="0">
                <a:solidFill>
                  <a:srgbClr val="374151"/>
                </a:solidFill>
                <a:effectLst/>
                <a:latin typeface="Söhne"/>
              </a:rPr>
              <a:t>:</a:t>
            </a:r>
          </a:p>
          <a:p>
            <a:pPr marL="742950" lvl="1" indent="-285750" algn="l">
              <a:buFont typeface="+mj-lt"/>
              <a:buAutoNum type="arabicPeriod"/>
            </a:pPr>
            <a:r>
              <a:rPr lang="en-US" b="0" i="0" dirty="0">
                <a:solidFill>
                  <a:srgbClr val="374151"/>
                </a:solidFill>
                <a:effectLst/>
                <a:latin typeface="Söhne"/>
              </a:rPr>
              <a:t>Wearables equipped with sensors can gather real-time data on various physiological parameters. AI can analyze this data to detect abnormalities or patterns that might hint at a rare behavioral condition. For instance, subtle changes in sleep patterns, heart rate variability, or movement could be indicative of specific conditions.</a:t>
            </a:r>
          </a:p>
          <a:p>
            <a:pPr algn="l">
              <a:buFont typeface="+mj-lt"/>
              <a:buAutoNum type="arabicPeriod"/>
            </a:pPr>
            <a:r>
              <a:rPr lang="en-US" b="1" i="0" dirty="0">
                <a:solidFill>
                  <a:srgbClr val="374151"/>
                </a:solidFill>
                <a:effectLst/>
                <a:latin typeface="Söhne"/>
              </a:rPr>
              <a:t>Telehealth Platforms and Remote Screening</a:t>
            </a:r>
            <a:r>
              <a:rPr lang="en-US" b="0" i="0" dirty="0">
                <a:solidFill>
                  <a:srgbClr val="374151"/>
                </a:solidFill>
                <a:effectLst/>
                <a:latin typeface="Söhne"/>
              </a:rPr>
              <a:t>:</a:t>
            </a:r>
          </a:p>
          <a:p>
            <a:pPr marL="742950" lvl="1" indent="-285750" algn="l">
              <a:buFont typeface="+mj-lt"/>
              <a:buAutoNum type="arabicPeriod"/>
            </a:pPr>
            <a:r>
              <a:rPr lang="en-US" b="0" i="0" dirty="0">
                <a:solidFill>
                  <a:srgbClr val="374151"/>
                </a:solidFill>
                <a:effectLst/>
                <a:latin typeface="Söhne"/>
              </a:rPr>
              <a:t>AI-backed telehealth platforms can be instrumental in regions with limited access to behavioral health experts. By screening patients remotely, these platforms can identify potential rare conditions and direct patients to appropriate specialists for further evaluation.</a:t>
            </a:r>
          </a:p>
        </p:txBody>
      </p:sp>
      <p:sp>
        <p:nvSpPr>
          <p:cNvPr id="4" name="Slide Number Placeholder 3"/>
          <p:cNvSpPr>
            <a:spLocks noGrp="1"/>
          </p:cNvSpPr>
          <p:nvPr>
            <p:ph type="sldNum" sz="quarter" idx="5"/>
          </p:nvPr>
        </p:nvSpPr>
        <p:spPr/>
        <p:txBody>
          <a:bodyPr/>
          <a:lstStyle/>
          <a:p>
            <a:fld id="{065B8A25-8DD1-4D45-81AC-7078A885E9EB}" type="slidenum">
              <a:rPr lang="en-US" smtClean="0"/>
              <a:t>17</a:t>
            </a:fld>
            <a:endParaRPr lang="en-US"/>
          </a:p>
        </p:txBody>
      </p:sp>
    </p:spTree>
    <p:extLst>
      <p:ext uri="{BB962C8B-B14F-4D97-AF65-F5344CB8AC3E}">
        <p14:creationId xmlns:p14="http://schemas.microsoft.com/office/powerpoint/2010/main" val="10230204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Challenges in upholding standard of care in BH service delivery</a:t>
            </a:r>
          </a:p>
          <a:p>
            <a:endParaRPr lang="en-US" dirty="0"/>
          </a:p>
          <a:p>
            <a:pPr algn="l"/>
            <a:r>
              <a:rPr lang="en-US" b="1" i="0" dirty="0">
                <a:solidFill>
                  <a:srgbClr val="374151"/>
                </a:solidFill>
                <a:effectLst/>
                <a:latin typeface="Söhne"/>
              </a:rPr>
              <a:t>Over-reliance on Technology</a:t>
            </a:r>
            <a:r>
              <a:rPr lang="en-US" b="0" i="0" dirty="0">
                <a:solidFill>
                  <a:srgbClr val="374151"/>
                </a:solidFill>
                <a:effectLst/>
                <a:latin typeface="Söhne"/>
              </a:rPr>
              <a:t>:</a:t>
            </a:r>
          </a:p>
          <a:p>
            <a:pPr algn="l">
              <a:buFont typeface="Arial" panose="020B0604020202020204" pitchFamily="34" charset="0"/>
              <a:buChar char="•"/>
            </a:pPr>
            <a:r>
              <a:rPr lang="en-US" b="0" i="0" dirty="0">
                <a:solidFill>
                  <a:srgbClr val="374151"/>
                </a:solidFill>
                <a:effectLst/>
                <a:latin typeface="Söhne"/>
              </a:rPr>
              <a:t>There's a risk that providers might rely too heavily on AI recommendations without using their clinical judgment. AI should supplement, not replace, the expertise of healthcare professionals.</a:t>
            </a:r>
          </a:p>
          <a:p>
            <a:pPr algn="l"/>
            <a:r>
              <a:rPr lang="en-US" b="1" i="0" dirty="0">
                <a:solidFill>
                  <a:srgbClr val="374151"/>
                </a:solidFill>
                <a:effectLst/>
                <a:latin typeface="Söhne"/>
              </a:rPr>
              <a:t>Interpretability and Transparency</a:t>
            </a:r>
            <a:r>
              <a:rPr lang="en-US" b="0" i="0" dirty="0">
                <a:solidFill>
                  <a:srgbClr val="374151"/>
                </a:solidFill>
                <a:effectLst/>
                <a:latin typeface="Söhne"/>
              </a:rPr>
              <a:t>:</a:t>
            </a:r>
          </a:p>
          <a:p>
            <a:pPr algn="l">
              <a:buFont typeface="Arial" panose="020B0604020202020204" pitchFamily="34" charset="0"/>
              <a:buChar char="•"/>
            </a:pPr>
            <a:r>
              <a:rPr lang="en-US" b="0" i="0" dirty="0">
                <a:solidFill>
                  <a:srgbClr val="374151"/>
                </a:solidFill>
                <a:effectLst/>
                <a:latin typeface="Söhne"/>
              </a:rPr>
              <a:t>AI models, especially deep learning models, can sometimes act as "black boxes," making it hard to understand how they derive specific conclusions. This lack of transparency can hinder trust among providers and patients.</a:t>
            </a:r>
          </a:p>
          <a:p>
            <a:pPr algn="l"/>
            <a:r>
              <a:rPr lang="en-US" b="1" i="0" dirty="0">
                <a:solidFill>
                  <a:srgbClr val="374151"/>
                </a:solidFill>
                <a:effectLst/>
                <a:latin typeface="Söhne"/>
              </a:rPr>
              <a:t>Accountability</a:t>
            </a:r>
            <a:r>
              <a:rPr lang="en-US" b="0" i="0" dirty="0">
                <a:solidFill>
                  <a:srgbClr val="374151"/>
                </a:solidFill>
                <a:effectLst/>
                <a:latin typeface="Söhne"/>
              </a:rPr>
              <a:t>:</a:t>
            </a:r>
          </a:p>
          <a:p>
            <a:pPr algn="l">
              <a:buFont typeface="Arial" panose="020B0604020202020204" pitchFamily="34" charset="0"/>
              <a:buChar char="•"/>
            </a:pPr>
            <a:r>
              <a:rPr lang="en-US" b="0" i="0" dirty="0">
                <a:solidFill>
                  <a:srgbClr val="374151"/>
                </a:solidFill>
                <a:effectLst/>
                <a:latin typeface="Söhne"/>
              </a:rPr>
              <a:t>In case of errors or adverse outcomes arising from AI recommendations, determining accountability can be complex. Is it the machine, the software developer, the data provider, or the clinician who is responsible?</a:t>
            </a:r>
          </a:p>
          <a:p>
            <a:pPr algn="l">
              <a:buFont typeface="+mj-lt"/>
              <a:buNone/>
            </a:pPr>
            <a:r>
              <a:rPr lang="en-US" b="1" i="0" dirty="0">
                <a:solidFill>
                  <a:srgbClr val="374151"/>
                </a:solidFill>
                <a:effectLst/>
                <a:latin typeface="Söhne"/>
              </a:rPr>
              <a:t>Cultural Sensitivity</a:t>
            </a:r>
            <a:r>
              <a:rPr lang="en-US" b="0" i="0" dirty="0">
                <a:solidFill>
                  <a:srgbClr val="374151"/>
                </a:solidFill>
                <a:effectLst/>
                <a:latin typeface="Söhne"/>
              </a:rPr>
              <a:t>:</a:t>
            </a:r>
          </a:p>
          <a:p>
            <a:pPr algn="l">
              <a:buFont typeface="Arial" panose="020B0604020202020204" pitchFamily="34" charset="0"/>
              <a:buChar char="•"/>
            </a:pPr>
            <a:r>
              <a:rPr lang="en-US" b="0" i="0" dirty="0">
                <a:solidFill>
                  <a:srgbClr val="374151"/>
                </a:solidFill>
                <a:effectLst/>
                <a:latin typeface="Söhne"/>
              </a:rPr>
              <a:t>Ensuring that AI tools are culturally sensitive and cater to the diverse needs and backgrounds of patients is challenging. Without this, the standard of care can be compromised for certain populations.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Challenges in legal issues in BH service delivery</a:t>
            </a:r>
          </a:p>
          <a:p>
            <a:endParaRPr lang="en-US" dirty="0"/>
          </a:p>
          <a:p>
            <a:pPr algn="l">
              <a:buFont typeface="+mj-lt"/>
              <a:buAutoNum type="arabicPeriod"/>
            </a:pPr>
            <a:r>
              <a:rPr lang="en-US" b="1" i="0" dirty="0">
                <a:solidFill>
                  <a:srgbClr val="374151"/>
                </a:solidFill>
                <a:effectLst/>
                <a:latin typeface="Söhne"/>
              </a:rPr>
              <a:t>Data Privacy</a:t>
            </a:r>
            <a:r>
              <a:rPr lang="en-US" b="0" i="0" dirty="0">
                <a:solidFill>
                  <a:srgbClr val="374151"/>
                </a:solidFill>
                <a:effectLst/>
                <a:latin typeface="Söhne"/>
              </a:rPr>
              <a:t>:</a:t>
            </a:r>
          </a:p>
          <a:p>
            <a:pPr marL="742950" lvl="1" indent="-285750" algn="l">
              <a:buFont typeface="+mj-lt"/>
              <a:buAutoNum type="arabicPeriod"/>
            </a:pPr>
            <a:r>
              <a:rPr lang="en-US" b="0" i="0" dirty="0">
                <a:solidFill>
                  <a:srgbClr val="374151"/>
                </a:solidFill>
                <a:effectLst/>
                <a:latin typeface="Söhne"/>
              </a:rPr>
              <a:t>The collection, storage, and use of health data, particularly mental health data, are governed by strict legal standards in many jurisdictions (e.g., HIPAA in the U.S.). Ensuring AI systems are compliant can be complex, especially when using advanced analytics or cloud-based storage.</a:t>
            </a:r>
          </a:p>
          <a:p>
            <a:pPr algn="l">
              <a:buFont typeface="+mj-lt"/>
              <a:buAutoNum type="arabicPeriod"/>
            </a:pPr>
            <a:r>
              <a:rPr lang="en-US" b="1" i="0" dirty="0">
                <a:solidFill>
                  <a:srgbClr val="374151"/>
                </a:solidFill>
                <a:effectLst/>
                <a:latin typeface="Söhne"/>
              </a:rPr>
              <a:t>Consent</a:t>
            </a:r>
            <a:r>
              <a:rPr lang="en-US" b="0" i="0" dirty="0">
                <a:solidFill>
                  <a:srgbClr val="374151"/>
                </a:solidFill>
                <a:effectLst/>
                <a:latin typeface="Söhne"/>
              </a:rPr>
              <a:t>:</a:t>
            </a:r>
          </a:p>
          <a:p>
            <a:pPr marL="742950" lvl="1" indent="-285750" algn="l">
              <a:buFont typeface="+mj-lt"/>
              <a:buAutoNum type="arabicPeriod"/>
            </a:pPr>
            <a:r>
              <a:rPr lang="en-US" b="0" i="0" dirty="0">
                <a:solidFill>
                  <a:srgbClr val="374151"/>
                </a:solidFill>
                <a:effectLst/>
                <a:latin typeface="Söhne"/>
              </a:rPr>
              <a:t>Obtaining informed consent for the use of personal health data in AI systems can be challenging. Patients must understand how AI will be used in their care and the potential risks and benefits.</a:t>
            </a:r>
          </a:p>
          <a:p>
            <a:pPr algn="l">
              <a:buFont typeface="+mj-lt"/>
              <a:buAutoNum type="arabicPeriod"/>
            </a:pPr>
            <a:r>
              <a:rPr lang="en-US" b="1" i="0" dirty="0">
                <a:solidFill>
                  <a:srgbClr val="374151"/>
                </a:solidFill>
                <a:effectLst/>
                <a:latin typeface="Söhne"/>
              </a:rPr>
              <a:t>Liability and Malpractice</a:t>
            </a:r>
            <a:r>
              <a:rPr lang="en-US" b="0" i="0" dirty="0">
                <a:solidFill>
                  <a:srgbClr val="374151"/>
                </a:solidFill>
                <a:effectLst/>
                <a:latin typeface="Söhne"/>
              </a:rPr>
              <a:t>:</a:t>
            </a:r>
          </a:p>
          <a:p>
            <a:pPr marL="742950" lvl="1" indent="-285750" algn="l">
              <a:buFont typeface="+mj-lt"/>
              <a:buAutoNum type="arabicPeriod"/>
            </a:pPr>
            <a:r>
              <a:rPr lang="en-US" b="0" i="0" dirty="0">
                <a:solidFill>
                  <a:srgbClr val="374151"/>
                </a:solidFill>
                <a:effectLst/>
                <a:latin typeface="Söhne"/>
              </a:rPr>
              <a:t>If an AI system provides incorrect advice or diagnosis that leads to harm, it's unclear who is legally responsible. Is it the software developer, the healthcare provider, the institution, or some combination?</a:t>
            </a:r>
          </a:p>
          <a:p>
            <a:pPr algn="l">
              <a:buFont typeface="+mj-lt"/>
              <a:buAutoNum type="arabicPeriod"/>
            </a:pPr>
            <a:r>
              <a:rPr lang="en-US" b="1" i="0" dirty="0">
                <a:solidFill>
                  <a:srgbClr val="374151"/>
                </a:solidFill>
                <a:effectLst/>
                <a:latin typeface="Söhne"/>
              </a:rPr>
              <a:t>Regulation and Oversight</a:t>
            </a:r>
            <a:r>
              <a:rPr lang="en-US" b="0" i="0" dirty="0">
                <a:solidFill>
                  <a:srgbClr val="374151"/>
                </a:solidFill>
                <a:effectLst/>
                <a:latin typeface="Söhne"/>
              </a:rPr>
              <a:t>:</a:t>
            </a:r>
          </a:p>
          <a:p>
            <a:pPr marL="742950" lvl="1" indent="-285750" algn="l">
              <a:buFont typeface="+mj-lt"/>
              <a:buAutoNum type="arabicPeriod"/>
            </a:pPr>
            <a:r>
              <a:rPr lang="en-US" b="0" i="0" dirty="0">
                <a:solidFill>
                  <a:srgbClr val="374151"/>
                </a:solidFill>
                <a:effectLst/>
                <a:latin typeface="Söhne"/>
              </a:rPr>
              <a:t>Regulatory frameworks for medical devices and software are still adapting to the rapid evolution of AI. Ensuring AI tools are validated, safe, and effective while not stifling innovation is a legal balancing act.</a:t>
            </a:r>
          </a:p>
          <a:p>
            <a:endParaRPr lang="en-US" dirty="0"/>
          </a:p>
          <a:p>
            <a:r>
              <a:rPr lang="en-US" b="1" dirty="0"/>
              <a:t>Unintended Bias in Service Delivery</a:t>
            </a:r>
          </a:p>
          <a:p>
            <a:endParaRPr lang="en-US" b="1" dirty="0"/>
          </a:p>
          <a:p>
            <a:pPr algn="l">
              <a:buFont typeface="+mj-lt"/>
              <a:buAutoNum type="arabicPeriod"/>
            </a:pPr>
            <a:r>
              <a:rPr lang="en-US" b="1" i="0" dirty="0">
                <a:solidFill>
                  <a:srgbClr val="374151"/>
                </a:solidFill>
                <a:effectLst/>
                <a:latin typeface="Söhne"/>
              </a:rPr>
              <a:t>Training Data Bias</a:t>
            </a:r>
            <a:r>
              <a:rPr lang="en-US" b="0" i="0" dirty="0">
                <a:solidFill>
                  <a:srgbClr val="374151"/>
                </a:solidFill>
                <a:effectLst/>
                <a:latin typeface="Söhne"/>
              </a:rPr>
              <a:t>:</a:t>
            </a:r>
          </a:p>
          <a:p>
            <a:pPr marL="742950" lvl="1" indent="-285750" algn="l">
              <a:buFont typeface="+mj-lt"/>
              <a:buAutoNum type="arabicPeriod"/>
            </a:pPr>
            <a:r>
              <a:rPr lang="en-US" b="0" i="0" dirty="0">
                <a:solidFill>
                  <a:srgbClr val="374151"/>
                </a:solidFill>
                <a:effectLst/>
                <a:latin typeface="Söhne"/>
              </a:rPr>
              <a:t>AI algorithms learn from data. If the training data is biased, the AI system is likely to reproduce and even amplify that bias. For example, if a dataset predominantly contains information from a specific demographic, the system might perform poorly for individuals outside that demographic.</a:t>
            </a:r>
          </a:p>
          <a:p>
            <a:pPr algn="l">
              <a:buFont typeface="+mj-lt"/>
              <a:buAutoNum type="arabicPeriod"/>
            </a:pPr>
            <a:r>
              <a:rPr lang="en-US" b="1" i="0" dirty="0">
                <a:solidFill>
                  <a:srgbClr val="374151"/>
                </a:solidFill>
                <a:effectLst/>
                <a:latin typeface="Söhne"/>
              </a:rPr>
              <a:t>Label Bias</a:t>
            </a:r>
            <a:r>
              <a:rPr lang="en-US" b="0" i="0" dirty="0">
                <a:solidFill>
                  <a:srgbClr val="374151"/>
                </a:solidFill>
                <a:effectLst/>
                <a:latin typeface="Söhne"/>
              </a:rPr>
              <a:t>:</a:t>
            </a:r>
          </a:p>
          <a:p>
            <a:pPr marL="742950" lvl="1" indent="-285750" algn="l">
              <a:buFont typeface="+mj-lt"/>
              <a:buAutoNum type="arabicPeriod"/>
            </a:pPr>
            <a:r>
              <a:rPr lang="en-US" b="0" i="0" dirty="0">
                <a:solidFill>
                  <a:srgbClr val="374151"/>
                </a:solidFill>
                <a:effectLst/>
                <a:latin typeface="Söhne"/>
              </a:rPr>
              <a:t>The way data is labeled or categorized can introduce bias. If mental health conditions are misdiagnosed or underdiagnosed in certain populations, and this data is used to train an AI, the model might replicate these diagnostic biases.</a:t>
            </a:r>
          </a:p>
          <a:p>
            <a:pPr algn="l">
              <a:buFont typeface="+mj-lt"/>
              <a:buAutoNum type="arabicPeriod"/>
            </a:pPr>
            <a:r>
              <a:rPr lang="en-US" b="1" i="0" dirty="0">
                <a:solidFill>
                  <a:srgbClr val="374151"/>
                </a:solidFill>
                <a:effectLst/>
                <a:latin typeface="Söhne"/>
              </a:rPr>
              <a:t>Historical Bias</a:t>
            </a:r>
            <a:r>
              <a:rPr lang="en-US" b="0" i="0" dirty="0">
                <a:solidFill>
                  <a:srgbClr val="374151"/>
                </a:solidFill>
                <a:effectLst/>
                <a:latin typeface="Söhne"/>
              </a:rPr>
              <a:t>:</a:t>
            </a:r>
          </a:p>
          <a:p>
            <a:pPr marL="742950" lvl="1" indent="-285750" algn="l">
              <a:buFont typeface="+mj-lt"/>
              <a:buAutoNum type="arabicPeriod"/>
            </a:pPr>
            <a:r>
              <a:rPr lang="en-US" b="0" i="0" dirty="0">
                <a:solidFill>
                  <a:srgbClr val="374151"/>
                </a:solidFill>
                <a:effectLst/>
                <a:latin typeface="Söhne"/>
              </a:rPr>
              <a:t>Data might reflect historical and systemic biases in healthcare. For instance, certain groups might have been underserved or misdiagnosed in the past. AI systems trained on such data might perpetuate these historical injustices.</a:t>
            </a:r>
          </a:p>
          <a:p>
            <a:pPr algn="l">
              <a:buFont typeface="+mj-lt"/>
              <a:buAutoNum type="arabicPeriod"/>
            </a:pPr>
            <a:r>
              <a:rPr lang="en-US" b="1" i="0" dirty="0">
                <a:solidFill>
                  <a:srgbClr val="374151"/>
                </a:solidFill>
                <a:effectLst/>
                <a:latin typeface="Söhne"/>
              </a:rPr>
              <a:t>Selection Bias</a:t>
            </a:r>
            <a:r>
              <a:rPr lang="en-US" b="0" i="0" dirty="0">
                <a:solidFill>
                  <a:srgbClr val="374151"/>
                </a:solidFill>
                <a:effectLst/>
                <a:latin typeface="Söhne"/>
              </a:rPr>
              <a:t>:</a:t>
            </a:r>
          </a:p>
          <a:p>
            <a:pPr marL="742950" lvl="1" indent="-285750" algn="l">
              <a:buFont typeface="+mj-lt"/>
              <a:buAutoNum type="arabicPeriod"/>
            </a:pPr>
            <a:r>
              <a:rPr lang="en-US" b="0" i="0" dirty="0">
                <a:solidFill>
                  <a:srgbClr val="374151"/>
                </a:solidFill>
                <a:effectLst/>
                <a:latin typeface="Söhne"/>
              </a:rPr>
              <a:t>If data is collected from specific sources that don't represent the broader population, the resulting AI model can have a selection bias. For instance, using data only from urban mental health clinics might not generalize well to rural populations.</a:t>
            </a:r>
          </a:p>
          <a:p>
            <a:pPr algn="l">
              <a:buFont typeface="+mj-lt"/>
              <a:buAutoNum type="arabicPeriod"/>
            </a:pPr>
            <a:r>
              <a:rPr lang="en-US" b="1" i="0" dirty="0">
                <a:solidFill>
                  <a:srgbClr val="374151"/>
                </a:solidFill>
                <a:effectLst/>
                <a:latin typeface="Söhne"/>
              </a:rPr>
              <a:t>Feedback Loop</a:t>
            </a:r>
            <a:r>
              <a:rPr lang="en-US" b="0" i="0" dirty="0">
                <a:solidFill>
                  <a:srgbClr val="374151"/>
                </a:solidFill>
                <a:effectLst/>
                <a:latin typeface="Söhne"/>
              </a:rPr>
              <a:t>:</a:t>
            </a:r>
          </a:p>
          <a:p>
            <a:pPr marL="742950" lvl="1" indent="-285750" algn="l">
              <a:buFont typeface="+mj-lt"/>
              <a:buAutoNum type="arabicPeriod"/>
            </a:pPr>
            <a:r>
              <a:rPr lang="en-US" b="0" i="0" dirty="0">
                <a:solidFill>
                  <a:srgbClr val="374151"/>
                </a:solidFill>
                <a:effectLst/>
                <a:latin typeface="Söhne"/>
              </a:rPr>
              <a:t>AI systems that are continuously updated with new data can create feedback loops. If an AI system's biased predictions influence future clinical decisions, and this data is fed back into the system, the bias can become entrenched and self-reinforcing.</a:t>
            </a:r>
          </a:p>
          <a:p>
            <a:pPr algn="l">
              <a:buFont typeface="+mj-lt"/>
              <a:buAutoNum type="arabicPeriod"/>
            </a:pPr>
            <a:r>
              <a:rPr lang="en-US" b="1" i="0" dirty="0">
                <a:solidFill>
                  <a:srgbClr val="374151"/>
                </a:solidFill>
                <a:effectLst/>
                <a:latin typeface="Söhne"/>
              </a:rPr>
              <a:t>Algorithmic Complexity</a:t>
            </a:r>
            <a:r>
              <a:rPr lang="en-US" b="0" i="0" dirty="0">
                <a:solidFill>
                  <a:srgbClr val="374151"/>
                </a:solidFill>
                <a:effectLst/>
                <a:latin typeface="Söhne"/>
              </a:rPr>
              <a:t>:</a:t>
            </a:r>
          </a:p>
          <a:p>
            <a:pPr marL="742950" lvl="1" indent="-285750" algn="l">
              <a:buFont typeface="+mj-lt"/>
              <a:buAutoNum type="arabicPeriod"/>
            </a:pPr>
            <a:r>
              <a:rPr lang="en-US" b="0" i="0" dirty="0">
                <a:solidFill>
                  <a:srgbClr val="374151"/>
                </a:solidFill>
                <a:effectLst/>
                <a:latin typeface="Söhne"/>
              </a:rPr>
              <a:t>Some advanced AI models, like deep learning, can be like "black boxes," making it challenging to interpret their decision-making processes. This can make it hard to detect when and why they're producing biased results.</a:t>
            </a:r>
          </a:p>
          <a:p>
            <a:pPr algn="l">
              <a:buFont typeface="+mj-lt"/>
              <a:buAutoNum type="arabicPeriod"/>
            </a:pPr>
            <a:r>
              <a:rPr lang="en-US" b="1" i="0" dirty="0">
                <a:solidFill>
                  <a:srgbClr val="374151"/>
                </a:solidFill>
                <a:effectLst/>
                <a:latin typeface="Söhne"/>
              </a:rPr>
              <a:t>Overfitting</a:t>
            </a:r>
            <a:r>
              <a:rPr lang="en-US" b="0" i="0" dirty="0">
                <a:solidFill>
                  <a:srgbClr val="374151"/>
                </a:solidFill>
                <a:effectLst/>
                <a:latin typeface="Söhne"/>
              </a:rPr>
              <a:t>:</a:t>
            </a:r>
          </a:p>
          <a:p>
            <a:pPr marL="742950" lvl="1" indent="-285750" algn="l">
              <a:buFont typeface="+mj-lt"/>
              <a:buAutoNum type="arabicPeriod"/>
            </a:pPr>
            <a:r>
              <a:rPr lang="en-US" b="0" i="0" dirty="0">
                <a:solidFill>
                  <a:srgbClr val="374151"/>
                </a:solidFill>
                <a:effectLst/>
                <a:latin typeface="Söhne"/>
              </a:rPr>
              <a:t>AI models might overfit to their training data. In this case, they perform well on the data they've seen but might generalize poorly to new, diverse real-world scenarios, creating a form of bias.</a:t>
            </a:r>
          </a:p>
          <a:p>
            <a:pPr algn="l">
              <a:buFont typeface="+mj-lt"/>
              <a:buAutoNum type="arabicPeriod"/>
            </a:pPr>
            <a:r>
              <a:rPr lang="en-US" b="1" i="0" dirty="0">
                <a:solidFill>
                  <a:srgbClr val="374151"/>
                </a:solidFill>
                <a:effectLst/>
                <a:latin typeface="Söhne"/>
              </a:rPr>
              <a:t>Design and Development Bias</a:t>
            </a:r>
            <a:r>
              <a:rPr lang="en-US" b="0" i="0" dirty="0">
                <a:solidFill>
                  <a:srgbClr val="374151"/>
                </a:solidFill>
                <a:effectLst/>
                <a:latin typeface="Söhne"/>
              </a:rPr>
              <a:t>:</a:t>
            </a:r>
          </a:p>
          <a:p>
            <a:pPr marL="742950" lvl="1" indent="-285750" algn="l">
              <a:buFont typeface="+mj-lt"/>
              <a:buAutoNum type="arabicPeriod"/>
            </a:pPr>
            <a:r>
              <a:rPr lang="en-US" b="0" i="0" dirty="0">
                <a:solidFill>
                  <a:srgbClr val="374151"/>
                </a:solidFill>
                <a:effectLst/>
                <a:latin typeface="Söhne"/>
              </a:rPr>
              <a:t>The teams designing and developing AI tools might unconsciously introduce their biases into the system's design or the criteria they prioritize.</a:t>
            </a:r>
          </a:p>
          <a:p>
            <a:pPr algn="l">
              <a:buFont typeface="+mj-lt"/>
              <a:buAutoNum type="arabicPeriod"/>
            </a:pPr>
            <a:r>
              <a:rPr lang="en-US" b="1" i="0" dirty="0">
                <a:solidFill>
                  <a:srgbClr val="374151"/>
                </a:solidFill>
                <a:effectLst/>
                <a:latin typeface="Söhne"/>
              </a:rPr>
              <a:t>Cultural and Socioeconomic Bias</a:t>
            </a:r>
            <a:r>
              <a:rPr lang="en-US" b="0" i="0" dirty="0">
                <a:solidFill>
                  <a:srgbClr val="374151"/>
                </a:solidFill>
                <a:effectLst/>
                <a:latin typeface="Söhne"/>
              </a:rPr>
              <a:t>:</a:t>
            </a:r>
          </a:p>
          <a:p>
            <a:pPr marL="742950" lvl="1" indent="-285750" algn="l">
              <a:buFont typeface="+mj-lt"/>
              <a:buAutoNum type="arabicPeriod"/>
            </a:pPr>
            <a:r>
              <a:rPr lang="en-US" b="0" i="0" dirty="0">
                <a:solidFill>
                  <a:srgbClr val="374151"/>
                </a:solidFill>
                <a:effectLst/>
                <a:latin typeface="Söhne"/>
              </a:rPr>
              <a:t>Behavioral health manifestations and treatments might vary across cultures. An AI system trained predominantly on one cultural group might misinterpret symptoms or recommend inappropriate treatments for individuals from different cultural backgrounds.</a:t>
            </a:r>
          </a:p>
          <a:p>
            <a:pPr algn="l">
              <a:buFont typeface="+mj-lt"/>
              <a:buAutoNum type="arabicPeriod"/>
            </a:pPr>
            <a:r>
              <a:rPr lang="en-US" b="1" i="0" dirty="0">
                <a:solidFill>
                  <a:srgbClr val="374151"/>
                </a:solidFill>
                <a:effectLst/>
                <a:latin typeface="Söhne"/>
              </a:rPr>
              <a:t>Economic Biases</a:t>
            </a:r>
            <a:r>
              <a:rPr lang="en-US" b="0" i="0" dirty="0">
                <a:solidFill>
                  <a:srgbClr val="374151"/>
                </a:solidFill>
                <a:effectLst/>
                <a:latin typeface="Söhne"/>
              </a:rPr>
              <a:t>:</a:t>
            </a:r>
          </a:p>
          <a:p>
            <a:pPr algn="l">
              <a:buFont typeface="Arial" panose="020B0604020202020204" pitchFamily="34" charset="0"/>
              <a:buChar char="•"/>
            </a:pPr>
            <a:r>
              <a:rPr lang="en-US" b="0" i="0" dirty="0">
                <a:solidFill>
                  <a:srgbClr val="374151"/>
                </a:solidFill>
                <a:effectLst/>
                <a:latin typeface="Söhne"/>
              </a:rPr>
              <a:t>AI systems developed using data from well-funded institutions or from patients with certain types of insurance might not perform as well when applied to underserved populations or those with different economic backgrounds.</a:t>
            </a:r>
          </a:p>
          <a:p>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Incomplete Research</a:t>
            </a:r>
          </a:p>
          <a:p>
            <a:endParaRPr lang="en-US" b="1" dirty="0"/>
          </a:p>
        </p:txBody>
      </p:sp>
      <p:sp>
        <p:nvSpPr>
          <p:cNvPr id="4" name="Slide Number Placeholder 3"/>
          <p:cNvSpPr>
            <a:spLocks noGrp="1"/>
          </p:cNvSpPr>
          <p:nvPr>
            <p:ph type="sldNum" sz="quarter" idx="5"/>
          </p:nvPr>
        </p:nvSpPr>
        <p:spPr/>
        <p:txBody>
          <a:bodyPr/>
          <a:lstStyle/>
          <a:p>
            <a:fld id="{065B8A25-8DD1-4D45-81AC-7078A885E9EB}" type="slidenum">
              <a:rPr lang="en-US" smtClean="0"/>
              <a:t>21</a:t>
            </a:fld>
            <a:endParaRPr lang="en-US"/>
          </a:p>
        </p:txBody>
      </p:sp>
    </p:spTree>
    <p:extLst>
      <p:ext uri="{BB962C8B-B14F-4D97-AF65-F5344CB8AC3E}">
        <p14:creationId xmlns:p14="http://schemas.microsoft.com/office/powerpoint/2010/main" val="25173220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Segoe UI" panose="020B0502040204020203" pitchFamily="34" charset="0"/>
              </a:rPr>
              <a:t>My $.02 is the implication here is that organizations need to be clear on where their people and other assets adds value, because LLMs and </a:t>
            </a:r>
            <a:r>
              <a:rPr lang="en-US" sz="1800" dirty="0" err="1">
                <a:effectLst/>
                <a:latin typeface="Segoe UI" panose="020B0502040204020203" pitchFamily="34" charset="0"/>
              </a:rPr>
              <a:t>GenAI</a:t>
            </a:r>
            <a:r>
              <a:rPr lang="en-US" sz="1800" dirty="0">
                <a:effectLst/>
                <a:latin typeface="Segoe UI" panose="020B0502040204020203" pitchFamily="34" charset="0"/>
              </a:rPr>
              <a:t> will commoditize some work (e.g., research) </a:t>
            </a:r>
            <a:endParaRPr lang="en-US" dirty="0"/>
          </a:p>
        </p:txBody>
      </p:sp>
      <p:sp>
        <p:nvSpPr>
          <p:cNvPr id="4" name="Slide Number Placeholder 3"/>
          <p:cNvSpPr>
            <a:spLocks noGrp="1"/>
          </p:cNvSpPr>
          <p:nvPr>
            <p:ph type="sldNum" sz="quarter" idx="5"/>
          </p:nvPr>
        </p:nvSpPr>
        <p:spPr/>
        <p:txBody>
          <a:bodyPr/>
          <a:lstStyle/>
          <a:p>
            <a:fld id="{065B8A25-8DD1-4D45-81AC-7078A885E9EB}" type="slidenum">
              <a:rPr lang="en-US" smtClean="0"/>
              <a:t>22</a:t>
            </a:fld>
            <a:endParaRPr lang="en-US"/>
          </a:p>
        </p:txBody>
      </p:sp>
    </p:spTree>
    <p:extLst>
      <p:ext uri="{BB962C8B-B14F-4D97-AF65-F5344CB8AC3E}">
        <p14:creationId xmlns:p14="http://schemas.microsoft.com/office/powerpoint/2010/main" val="40879219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to start small:</a:t>
            </a:r>
          </a:p>
          <a:p>
            <a:endParaRPr lang="en-US" dirty="0"/>
          </a:p>
          <a:p>
            <a:pPr algn="l"/>
            <a:r>
              <a:rPr lang="en-US" b="1" i="0" dirty="0">
                <a:solidFill>
                  <a:srgbClr val="374151"/>
                </a:solidFill>
                <a:effectLst/>
                <a:latin typeface="Söhne"/>
              </a:rPr>
              <a:t>Virtual Mental Health Triage and Intake</a:t>
            </a:r>
            <a:r>
              <a:rPr lang="en-US" b="0" i="0" dirty="0">
                <a:solidFill>
                  <a:srgbClr val="374151"/>
                </a:solidFill>
                <a:effectLst/>
                <a:latin typeface="Söhne"/>
              </a:rPr>
              <a:t>:</a:t>
            </a:r>
          </a:p>
          <a:p>
            <a:pPr algn="l">
              <a:buFont typeface="Arial" panose="020B0604020202020204" pitchFamily="34" charset="0"/>
              <a:buChar char="•"/>
            </a:pPr>
            <a:r>
              <a:rPr lang="en-US" b="1" i="0" dirty="0">
                <a:solidFill>
                  <a:srgbClr val="374151"/>
                </a:solidFill>
                <a:effectLst/>
                <a:latin typeface="Söhne"/>
              </a:rPr>
              <a:t>Purpose</a:t>
            </a:r>
            <a:r>
              <a:rPr lang="en-US" b="0" i="0" dirty="0">
                <a:solidFill>
                  <a:srgbClr val="374151"/>
                </a:solidFill>
                <a:effectLst/>
                <a:latin typeface="Söhne"/>
              </a:rPr>
              <a:t>: Speed up the intake process and ensure clients get care tailored to their needs more quickly.</a:t>
            </a:r>
          </a:p>
          <a:p>
            <a:pPr algn="l">
              <a:buFont typeface="Arial" panose="020B0604020202020204" pitchFamily="34" charset="0"/>
              <a:buChar char="•"/>
            </a:pPr>
            <a:r>
              <a:rPr lang="en-US" b="1" i="0" dirty="0">
                <a:solidFill>
                  <a:srgbClr val="374151"/>
                </a:solidFill>
                <a:effectLst/>
                <a:latin typeface="Söhne"/>
              </a:rPr>
              <a:t>How it Works</a:t>
            </a:r>
            <a:r>
              <a:rPr lang="en-US" b="0" i="0" dirty="0">
                <a:solidFill>
                  <a:srgbClr val="374151"/>
                </a:solidFill>
                <a:effectLst/>
                <a:latin typeface="Söhne"/>
              </a:rPr>
              <a:t>:</a:t>
            </a:r>
          </a:p>
          <a:p>
            <a:pPr marL="742950" lvl="1" indent="-285750" algn="l">
              <a:buFont typeface="Arial" panose="020B0604020202020204" pitchFamily="34" charset="0"/>
              <a:buChar char="•"/>
            </a:pPr>
            <a:r>
              <a:rPr lang="en-US" b="1" i="0" dirty="0">
                <a:solidFill>
                  <a:srgbClr val="374151"/>
                </a:solidFill>
                <a:effectLst/>
                <a:latin typeface="Söhne"/>
              </a:rPr>
              <a:t>Chatbots</a:t>
            </a:r>
            <a:r>
              <a:rPr lang="en-US" b="0" i="0" dirty="0">
                <a:solidFill>
                  <a:srgbClr val="374151"/>
                </a:solidFill>
                <a:effectLst/>
                <a:latin typeface="Söhne"/>
              </a:rPr>
              <a:t>: Deploy AI-powered chatbots on the health center's website or mobile app. These chatbots can gather preliminary information from patients, such as their symptoms, history, and concerns.</a:t>
            </a:r>
          </a:p>
          <a:p>
            <a:pPr marL="742950" lvl="1" indent="-285750" algn="l">
              <a:buFont typeface="Arial" panose="020B0604020202020204" pitchFamily="34" charset="0"/>
              <a:buChar char="•"/>
            </a:pPr>
            <a:r>
              <a:rPr lang="en-US" b="1" i="0" dirty="0">
                <a:solidFill>
                  <a:srgbClr val="374151"/>
                </a:solidFill>
                <a:effectLst/>
                <a:latin typeface="Söhne"/>
              </a:rPr>
              <a:t>AI Analysis</a:t>
            </a:r>
            <a:r>
              <a:rPr lang="en-US" b="0" i="0" dirty="0">
                <a:solidFill>
                  <a:srgbClr val="374151"/>
                </a:solidFill>
                <a:effectLst/>
                <a:latin typeface="Söhne"/>
              </a:rPr>
              <a:t>: The information collected by the chatbot is analyzed to categorize the severity of the patient's condition, potential risks, and suggested interventions.</a:t>
            </a:r>
          </a:p>
          <a:p>
            <a:pPr marL="742950" lvl="1" indent="-285750" algn="l">
              <a:buFont typeface="Arial" panose="020B0604020202020204" pitchFamily="34" charset="0"/>
              <a:buChar char="•"/>
            </a:pPr>
            <a:r>
              <a:rPr lang="en-US" b="1" i="0" dirty="0">
                <a:solidFill>
                  <a:srgbClr val="374151"/>
                </a:solidFill>
                <a:effectLst/>
                <a:latin typeface="Söhne"/>
              </a:rPr>
              <a:t>Recommendation</a:t>
            </a:r>
            <a:r>
              <a:rPr lang="en-US" b="0" i="0" dirty="0">
                <a:solidFill>
                  <a:srgbClr val="374151"/>
                </a:solidFill>
                <a:effectLst/>
                <a:latin typeface="Söhne"/>
              </a:rPr>
              <a:t>: Based on the analysis, the AI system can prioritize high-risk patients for immediate human intervention, suggest relevant therapy or counseling programs for others, or even provide psychoeducational resources for mild concerns.</a:t>
            </a:r>
          </a:p>
          <a:p>
            <a:pPr algn="l">
              <a:buFont typeface="Arial" panose="020B0604020202020204" pitchFamily="34" charset="0"/>
              <a:buChar char="•"/>
            </a:pPr>
            <a:r>
              <a:rPr lang="en-US" b="1" i="0" dirty="0">
                <a:solidFill>
                  <a:srgbClr val="374151"/>
                </a:solidFill>
                <a:effectLst/>
                <a:latin typeface="Söhne"/>
              </a:rPr>
              <a:t>Benefits</a:t>
            </a:r>
            <a:r>
              <a:rPr lang="en-US" b="0" i="0" dirty="0">
                <a:solidFill>
                  <a:srgbClr val="374151"/>
                </a:solidFill>
                <a:effectLst/>
                <a:latin typeface="Söhne"/>
              </a:rPr>
              <a:t>: This reduces the workload on human staff for initial triage and ensures that patients are guided in the right direction from the start.</a:t>
            </a:r>
          </a:p>
          <a:p>
            <a:endParaRPr lang="en-US" dirty="0"/>
          </a:p>
          <a:p>
            <a:pPr algn="l"/>
            <a:r>
              <a:rPr lang="en-US" b="1" i="0" dirty="0">
                <a:solidFill>
                  <a:srgbClr val="374151"/>
                </a:solidFill>
                <a:effectLst/>
                <a:latin typeface="Söhne"/>
              </a:rPr>
              <a:t>Treatment Progress Monitoring</a:t>
            </a:r>
            <a:r>
              <a:rPr lang="en-US" b="0" i="0" dirty="0">
                <a:solidFill>
                  <a:srgbClr val="374151"/>
                </a:solidFill>
                <a:effectLst/>
                <a:latin typeface="Söhne"/>
              </a:rPr>
              <a:t>:</a:t>
            </a:r>
          </a:p>
          <a:p>
            <a:pPr algn="l">
              <a:buFont typeface="Arial" panose="020B0604020202020204" pitchFamily="34" charset="0"/>
              <a:buChar char="•"/>
            </a:pPr>
            <a:r>
              <a:rPr lang="en-US" b="1" i="0" dirty="0">
                <a:solidFill>
                  <a:srgbClr val="374151"/>
                </a:solidFill>
                <a:effectLst/>
                <a:latin typeface="Söhne"/>
              </a:rPr>
              <a:t>Purpose</a:t>
            </a:r>
            <a:r>
              <a:rPr lang="en-US" b="0" i="0" dirty="0">
                <a:solidFill>
                  <a:srgbClr val="374151"/>
                </a:solidFill>
                <a:effectLst/>
                <a:latin typeface="Söhne"/>
              </a:rPr>
              <a:t>: Continuously monitor and assess the effectiveness of treatments for individual patients.</a:t>
            </a:r>
          </a:p>
          <a:p>
            <a:pPr algn="l">
              <a:buFont typeface="Arial" panose="020B0604020202020204" pitchFamily="34" charset="0"/>
              <a:buChar char="•"/>
            </a:pPr>
            <a:r>
              <a:rPr lang="en-US" b="1" i="0" dirty="0">
                <a:solidFill>
                  <a:srgbClr val="374151"/>
                </a:solidFill>
                <a:effectLst/>
                <a:latin typeface="Söhne"/>
              </a:rPr>
              <a:t>How it Works</a:t>
            </a:r>
            <a:r>
              <a:rPr lang="en-US" b="0" i="0" dirty="0">
                <a:solidFill>
                  <a:srgbClr val="374151"/>
                </a:solidFill>
                <a:effectLst/>
                <a:latin typeface="Söhne"/>
              </a:rPr>
              <a:t>:</a:t>
            </a:r>
          </a:p>
          <a:p>
            <a:pPr marL="742950" lvl="1" indent="-285750" algn="l">
              <a:buFont typeface="Arial" panose="020B0604020202020204" pitchFamily="34" charset="0"/>
              <a:buChar char="•"/>
            </a:pPr>
            <a:r>
              <a:rPr lang="en-US" b="1" i="0" dirty="0">
                <a:solidFill>
                  <a:srgbClr val="374151"/>
                </a:solidFill>
                <a:effectLst/>
                <a:latin typeface="Söhne"/>
              </a:rPr>
              <a:t>Mobile App Check-ins</a:t>
            </a:r>
            <a:r>
              <a:rPr lang="en-US" b="0" i="0" dirty="0">
                <a:solidFill>
                  <a:srgbClr val="374151"/>
                </a:solidFill>
                <a:effectLst/>
                <a:latin typeface="Söhne"/>
              </a:rPr>
              <a:t>: Patients use a mobile app where they log their daily moods, symptoms, and any relevant experiences. This can be done using simple scales, emoji-based check-ins, or brief journal entries.</a:t>
            </a:r>
          </a:p>
          <a:p>
            <a:pPr marL="742950" lvl="1" indent="-285750" algn="l">
              <a:buFont typeface="Arial" panose="020B0604020202020204" pitchFamily="34" charset="0"/>
              <a:buChar char="•"/>
            </a:pPr>
            <a:r>
              <a:rPr lang="en-US" b="1" i="0" dirty="0">
                <a:solidFill>
                  <a:srgbClr val="374151"/>
                </a:solidFill>
                <a:effectLst/>
                <a:latin typeface="Söhne"/>
              </a:rPr>
              <a:t>AI Analysis</a:t>
            </a:r>
            <a:r>
              <a:rPr lang="en-US" b="0" i="0" dirty="0">
                <a:solidFill>
                  <a:srgbClr val="374151"/>
                </a:solidFill>
                <a:effectLst/>
                <a:latin typeface="Söhne"/>
              </a:rPr>
              <a:t>: The AI system tracks these entries over time to identify patterns, trends, or deviations from the expected progress.</a:t>
            </a:r>
          </a:p>
          <a:p>
            <a:pPr marL="742950" lvl="1" indent="-285750" algn="l">
              <a:buFont typeface="Arial" panose="020B0604020202020204" pitchFamily="34" charset="0"/>
              <a:buChar char="•"/>
            </a:pPr>
            <a:r>
              <a:rPr lang="en-US" b="1" i="0" dirty="0">
                <a:solidFill>
                  <a:srgbClr val="374151"/>
                </a:solidFill>
                <a:effectLst/>
                <a:latin typeface="Söhne"/>
              </a:rPr>
              <a:t>Alerts &amp; Recommendations</a:t>
            </a:r>
            <a:r>
              <a:rPr lang="en-US" b="0" i="0" dirty="0">
                <a:solidFill>
                  <a:srgbClr val="374151"/>
                </a:solidFill>
                <a:effectLst/>
                <a:latin typeface="Söhne"/>
              </a:rPr>
              <a:t>: If the AI detects concerning patterns, such as a decline in mood or increased reports of anxiety, it can alert human therapists or counselors to intervene. It might also recommend adjusting therapy techniques or schedules.</a:t>
            </a:r>
          </a:p>
          <a:p>
            <a:pPr algn="l">
              <a:buFont typeface="Arial" panose="020B0604020202020204" pitchFamily="34" charset="0"/>
              <a:buChar char="•"/>
            </a:pPr>
            <a:r>
              <a:rPr lang="en-US" b="1" i="0" dirty="0">
                <a:solidFill>
                  <a:srgbClr val="374151"/>
                </a:solidFill>
                <a:effectLst/>
                <a:latin typeface="Söhne"/>
              </a:rPr>
              <a:t>Benefits</a:t>
            </a:r>
            <a:r>
              <a:rPr lang="en-US" b="0" i="0" dirty="0">
                <a:solidFill>
                  <a:srgbClr val="374151"/>
                </a:solidFill>
                <a:effectLst/>
                <a:latin typeface="Söhne"/>
              </a:rPr>
              <a:t>: Real-time progress monitoring allows for more agile treatment adaptations and ensures that the patient gets the most effective care. It also makes patients more involved in their own treatment, which can improve adherence and outcomes.</a:t>
            </a:r>
          </a:p>
          <a:p>
            <a:endParaRPr lang="en-US" dirty="0"/>
          </a:p>
        </p:txBody>
      </p:sp>
      <p:sp>
        <p:nvSpPr>
          <p:cNvPr id="4" name="Slide Number Placeholder 3"/>
          <p:cNvSpPr>
            <a:spLocks noGrp="1"/>
          </p:cNvSpPr>
          <p:nvPr>
            <p:ph type="sldNum" sz="quarter" idx="5"/>
          </p:nvPr>
        </p:nvSpPr>
        <p:spPr/>
        <p:txBody>
          <a:bodyPr/>
          <a:lstStyle/>
          <a:p>
            <a:fld id="{065B8A25-8DD1-4D45-81AC-7078A885E9EB}" type="slidenum">
              <a:rPr lang="en-US" smtClean="0"/>
              <a:t>24</a:t>
            </a:fld>
            <a:endParaRPr lang="en-US"/>
          </a:p>
        </p:txBody>
      </p:sp>
    </p:spTree>
    <p:extLst>
      <p:ext uri="{BB962C8B-B14F-4D97-AF65-F5344CB8AC3E}">
        <p14:creationId xmlns:p14="http://schemas.microsoft.com/office/powerpoint/2010/main" val="35892093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HMA Portraits can be found on the HMA Website:</a:t>
            </a:r>
          </a:p>
          <a:p>
            <a:r>
              <a:rPr lang="en-US" dirty="0"/>
              <a:t>https://</a:t>
            </a:r>
            <a:r>
              <a:rPr lang="en-US" dirty="0" err="1"/>
              <a:t>www.healthmanagement.com</a:t>
            </a:r>
            <a:r>
              <a:rPr lang="en-US" dirty="0"/>
              <a:t>/our-team/staff-directory/</a:t>
            </a:r>
          </a:p>
          <a:p>
            <a:endParaRPr lang="en-US" dirty="0"/>
          </a:p>
        </p:txBody>
      </p:sp>
      <p:sp>
        <p:nvSpPr>
          <p:cNvPr id="4" name="Slide Number Placeholder 3"/>
          <p:cNvSpPr>
            <a:spLocks noGrp="1"/>
          </p:cNvSpPr>
          <p:nvPr>
            <p:ph type="sldNum" sz="quarter" idx="5"/>
          </p:nvPr>
        </p:nvSpPr>
        <p:spPr/>
        <p:txBody>
          <a:bodyPr/>
          <a:lstStyle/>
          <a:p>
            <a:fld id="{38C7A139-F268-4A42-A427-98457819D833}" type="slidenum">
              <a:rPr lang="en-US" smtClean="0"/>
              <a:t>25</a:t>
            </a:fld>
            <a:endParaRPr lang="en-US"/>
          </a:p>
        </p:txBody>
      </p:sp>
    </p:spTree>
    <p:extLst>
      <p:ext uri="{BB962C8B-B14F-4D97-AF65-F5344CB8AC3E}">
        <p14:creationId xmlns:p14="http://schemas.microsoft.com/office/powerpoint/2010/main" val="29212711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Segoe UI" panose="020B0502040204020203" pitchFamily="34" charset="0"/>
              </a:rPr>
              <a:t>Replace may be too much, but AI is already encroaching on making diagnoses and recommending treatment, so it may certainly augment clinicians and--I predict--push certain medical work to lower licensed clinicians</a:t>
            </a:r>
            <a:endParaRPr lang="en-US" dirty="0"/>
          </a:p>
        </p:txBody>
      </p:sp>
      <p:sp>
        <p:nvSpPr>
          <p:cNvPr id="4" name="Slide Number Placeholder 3"/>
          <p:cNvSpPr>
            <a:spLocks noGrp="1"/>
          </p:cNvSpPr>
          <p:nvPr>
            <p:ph type="sldNum" sz="quarter" idx="5"/>
          </p:nvPr>
        </p:nvSpPr>
        <p:spPr/>
        <p:txBody>
          <a:bodyPr/>
          <a:lstStyle/>
          <a:p>
            <a:fld id="{065B8A25-8DD1-4D45-81AC-7078A885E9EB}" type="slidenum">
              <a:rPr lang="en-US" smtClean="0"/>
              <a:t>2</a:t>
            </a:fld>
            <a:endParaRPr lang="en-US"/>
          </a:p>
        </p:txBody>
      </p:sp>
    </p:spTree>
    <p:extLst>
      <p:ext uri="{BB962C8B-B14F-4D97-AF65-F5344CB8AC3E}">
        <p14:creationId xmlns:p14="http://schemas.microsoft.com/office/powerpoint/2010/main" val="24634826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Segoe UI" panose="020B0502040204020203" pitchFamily="34" charset="0"/>
              </a:rPr>
              <a:t>Replace may be too much, but AI is already encroaching on making diagnoses and recommending treatment, so it may certainly augment clinicians and--I predict--push certain medical work to lower licensed clinicians</a:t>
            </a:r>
            <a:endParaRPr lang="en-US" dirty="0"/>
          </a:p>
        </p:txBody>
      </p:sp>
      <p:sp>
        <p:nvSpPr>
          <p:cNvPr id="4" name="Slide Number Placeholder 3"/>
          <p:cNvSpPr>
            <a:spLocks noGrp="1"/>
          </p:cNvSpPr>
          <p:nvPr>
            <p:ph type="sldNum" sz="quarter" idx="5"/>
          </p:nvPr>
        </p:nvSpPr>
        <p:spPr/>
        <p:txBody>
          <a:bodyPr/>
          <a:lstStyle/>
          <a:p>
            <a:fld id="{065B8A25-8DD1-4D45-81AC-7078A885E9EB}" type="slidenum">
              <a:rPr lang="en-US" smtClean="0"/>
              <a:t>3</a:t>
            </a:fld>
            <a:endParaRPr lang="en-US"/>
          </a:p>
        </p:txBody>
      </p:sp>
    </p:spTree>
    <p:extLst>
      <p:ext uri="{BB962C8B-B14F-4D97-AF65-F5344CB8AC3E}">
        <p14:creationId xmlns:p14="http://schemas.microsoft.com/office/powerpoint/2010/main" val="42456130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Segoe UI" panose="020B0502040204020203" pitchFamily="34" charset="0"/>
              </a:rPr>
              <a:t>Technology will outpace regulation</a:t>
            </a:r>
          </a:p>
          <a:p>
            <a:endParaRPr lang="en-US" sz="1800" dirty="0">
              <a:effectLst/>
              <a:latin typeface="Segoe UI" panose="020B0502040204020203" pitchFamily="34" charset="0"/>
            </a:endParaRPr>
          </a:p>
          <a:p>
            <a:r>
              <a:rPr lang="en-US" sz="1800" dirty="0">
                <a:effectLst/>
                <a:latin typeface="Segoe UI" panose="020B0502040204020203" pitchFamily="34" charset="0"/>
              </a:rPr>
              <a:t>I agree, but maybe this is really about a traditional hype cycle. Ultimately, it's hard for me to imagine future where AI isn't infused into just about everything, but it will take some time to figure out where it really adds value (just like the cycle for the Internet)</a:t>
            </a:r>
          </a:p>
          <a:p>
            <a:endParaRPr lang="en-US" sz="1800" dirty="0">
              <a:effectLst/>
              <a:latin typeface="Segoe UI" panose="020B0502040204020203" pitchFamily="34" charset="0"/>
            </a:endParaRPr>
          </a:p>
          <a:p>
            <a:endParaRPr lang="en-US" sz="1800" dirty="0">
              <a:effectLst/>
              <a:latin typeface="Segoe UI" panose="020B0502040204020203" pitchFamily="34" charset="0"/>
            </a:endParaRPr>
          </a:p>
          <a:p>
            <a:r>
              <a:rPr lang="en-US" sz="1800" dirty="0">
                <a:effectLst/>
                <a:latin typeface="Segoe UI" panose="020B0502040204020203" pitchFamily="34" charset="0"/>
              </a:rPr>
              <a:t>Which underscores the need for industry-driven ethical AI guidelines, IMO</a:t>
            </a:r>
            <a:endParaRPr lang="en-US" dirty="0"/>
          </a:p>
        </p:txBody>
      </p:sp>
      <p:sp>
        <p:nvSpPr>
          <p:cNvPr id="4" name="Slide Number Placeholder 3"/>
          <p:cNvSpPr>
            <a:spLocks noGrp="1"/>
          </p:cNvSpPr>
          <p:nvPr>
            <p:ph type="sldNum" sz="quarter" idx="5"/>
          </p:nvPr>
        </p:nvSpPr>
        <p:spPr/>
        <p:txBody>
          <a:bodyPr/>
          <a:lstStyle/>
          <a:p>
            <a:fld id="{065B8A25-8DD1-4D45-81AC-7078A885E9EB}" type="slidenum">
              <a:rPr lang="en-US" smtClean="0"/>
              <a:t>7</a:t>
            </a:fld>
            <a:endParaRPr lang="en-US"/>
          </a:p>
        </p:txBody>
      </p:sp>
    </p:spTree>
    <p:extLst>
      <p:ext uri="{BB962C8B-B14F-4D97-AF65-F5344CB8AC3E}">
        <p14:creationId xmlns:p14="http://schemas.microsoft.com/office/powerpoint/2010/main" val="16776415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sz="1800" dirty="0">
                <a:effectLst/>
                <a:latin typeface="Segoe UI" panose="020B0502040204020203" pitchFamily="34" charset="0"/>
              </a:rPr>
              <a:t>The primary use of AI will be (and I think is at the moment) to extend the reach of clinicians...enabling clinicians to serve larger caseloads more effectively. </a:t>
            </a:r>
            <a:endParaRPr lang="en-US" sz="1800" dirty="0">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38C7A139-F268-4A42-A427-98457819D833}" type="slidenum">
              <a:rPr lang="en-US" smtClean="0"/>
              <a:t>9</a:t>
            </a:fld>
            <a:endParaRPr lang="en-US"/>
          </a:p>
        </p:txBody>
      </p:sp>
    </p:spTree>
    <p:extLst>
      <p:ext uri="{BB962C8B-B14F-4D97-AF65-F5344CB8AC3E}">
        <p14:creationId xmlns:p14="http://schemas.microsoft.com/office/powerpoint/2010/main" val="10884100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Immediate Access and Support</a:t>
            </a:r>
            <a:r>
              <a:rPr lang="en-US" sz="1200" b="0" i="0" kern="1200" dirty="0">
                <a:solidFill>
                  <a:schemeClr val="tx1"/>
                </a:solidFill>
                <a:effectLst/>
                <a:latin typeface="+mn-lt"/>
                <a:ea typeface="+mn-ea"/>
                <a:cs typeface="+mn-cs"/>
              </a:rPr>
              <a:t>:</a:t>
            </a:r>
          </a:p>
          <a:p>
            <a:pPr lvl="1"/>
            <a:r>
              <a:rPr lang="en-US" sz="1200" b="0" i="0" kern="1200" dirty="0">
                <a:solidFill>
                  <a:schemeClr val="tx1"/>
                </a:solidFill>
                <a:effectLst/>
                <a:latin typeface="+mn-lt"/>
                <a:ea typeface="+mn-ea"/>
                <a:cs typeface="+mn-cs"/>
              </a:rPr>
              <a:t>AI-driven chatbots or virtual assistants can offer instant responses to patients, providing immediate support, especially during non-business hours or when a human therapist isn't readily available. There are real dangers to this. </a:t>
            </a:r>
          </a:p>
          <a:p>
            <a:pPr lvl="1"/>
            <a:endParaRPr lang="en-US" sz="1200" b="0" i="0" kern="1200" dirty="0">
              <a:solidFill>
                <a:schemeClr val="tx1"/>
              </a:solidFill>
              <a:effectLst/>
              <a:latin typeface="+mn-lt"/>
              <a:ea typeface="+mn-ea"/>
              <a:cs typeface="+mn-cs"/>
            </a:endParaRPr>
          </a:p>
          <a:p>
            <a:pPr algn="l">
              <a:buFont typeface="+mj-lt"/>
              <a:buAutoNum type="arabicPeriod"/>
            </a:pPr>
            <a:r>
              <a:rPr lang="en-US" sz="1200" b="0" i="0" kern="1200" dirty="0">
                <a:solidFill>
                  <a:schemeClr val="tx1"/>
                </a:solidFill>
                <a:effectLst/>
                <a:latin typeface="+mn-lt"/>
                <a:ea typeface="+mn-ea"/>
                <a:cs typeface="+mn-cs"/>
              </a:rPr>
              <a:t>	</a:t>
            </a:r>
            <a:r>
              <a:rPr lang="en-US" b="1" i="0" dirty="0">
                <a:solidFill>
                  <a:srgbClr val="374151"/>
                </a:solidFill>
                <a:effectLst/>
                <a:latin typeface="Söhne"/>
              </a:rPr>
              <a:t>Lack of Emotional Intelligence</a:t>
            </a:r>
            <a:r>
              <a:rPr lang="en-US" b="0" i="0" dirty="0">
                <a:solidFill>
                  <a:srgbClr val="374151"/>
                </a:solidFill>
                <a:effectLst/>
                <a:latin typeface="Söhne"/>
              </a:rPr>
              <a:t>: AI chatbots cannot truly understand or feel human emotions. They rely on patterns and algorithms to provide responses. In a crisis, the nuanced understanding of a human's emotional state can be critical.</a:t>
            </a:r>
          </a:p>
          <a:p>
            <a:pPr algn="l">
              <a:buFont typeface="+mj-lt"/>
              <a:buAutoNum type="arabicPeriod"/>
            </a:pPr>
            <a:r>
              <a:rPr lang="en-US" b="1" i="0" dirty="0">
                <a:solidFill>
                  <a:srgbClr val="374151"/>
                </a:solidFill>
                <a:effectLst/>
                <a:latin typeface="Söhne"/>
              </a:rPr>
              <a:t>Misinterpretation</a:t>
            </a:r>
            <a:r>
              <a:rPr lang="en-US" b="0" i="0" dirty="0">
                <a:solidFill>
                  <a:srgbClr val="374151"/>
                </a:solidFill>
                <a:effectLst/>
                <a:latin typeface="Söhne"/>
              </a:rPr>
              <a:t>: Chatbots can misinterpret or misunderstand user input, which could lead to inappropriate or harmful responses in sensitive situations.</a:t>
            </a:r>
          </a:p>
          <a:p>
            <a:pPr algn="l">
              <a:buFont typeface="+mj-lt"/>
              <a:buAutoNum type="arabicPeriod"/>
            </a:pPr>
            <a:r>
              <a:rPr lang="en-US" b="1" i="0" dirty="0">
                <a:solidFill>
                  <a:srgbClr val="374151"/>
                </a:solidFill>
                <a:effectLst/>
                <a:latin typeface="Söhne"/>
              </a:rPr>
              <a:t>Limitations in Handling Emergencies</a:t>
            </a:r>
            <a:r>
              <a:rPr lang="en-US" b="0" i="0" dirty="0">
                <a:solidFill>
                  <a:srgbClr val="374151"/>
                </a:solidFill>
                <a:effectLst/>
                <a:latin typeface="Söhne"/>
              </a:rPr>
              <a:t>: Chatbots might not always recognize when a person is in immediate danger or when they should be referred to emergency services.</a:t>
            </a:r>
          </a:p>
          <a:p>
            <a:pPr algn="l">
              <a:buFont typeface="+mj-lt"/>
              <a:buAutoNum type="arabicPeriod"/>
            </a:pPr>
            <a:r>
              <a:rPr lang="en-US" b="1" i="0" dirty="0">
                <a:solidFill>
                  <a:srgbClr val="374151"/>
                </a:solidFill>
                <a:effectLst/>
                <a:latin typeface="Söhne"/>
              </a:rPr>
              <a:t>Over-reliance</a:t>
            </a:r>
            <a:r>
              <a:rPr lang="en-US" b="0" i="0" dirty="0">
                <a:solidFill>
                  <a:srgbClr val="374151"/>
                </a:solidFill>
                <a:effectLst/>
                <a:latin typeface="Söhne"/>
              </a:rPr>
              <a:t>: Some individuals might rely too heavily on chatbots as a replacement for professional help. This can delay or prevent them from seeking the necessary human intervention.</a:t>
            </a:r>
          </a:p>
          <a:p>
            <a:pPr algn="l">
              <a:buFont typeface="+mj-lt"/>
              <a:buAutoNum type="arabicPeriod"/>
            </a:pPr>
            <a:r>
              <a:rPr lang="en-US" b="1" i="0" dirty="0">
                <a:solidFill>
                  <a:srgbClr val="374151"/>
                </a:solidFill>
                <a:effectLst/>
                <a:latin typeface="Söhne"/>
              </a:rPr>
              <a:t>Privacy Concerns</a:t>
            </a:r>
            <a:r>
              <a:rPr lang="en-US" b="0" i="0" dirty="0">
                <a:solidFill>
                  <a:srgbClr val="374151"/>
                </a:solidFill>
                <a:effectLst/>
                <a:latin typeface="Söhne"/>
              </a:rPr>
              <a:t>: Confidentiality is vital in behavioral health care. Users may inadvertently share sensitive information with chatbots, not knowing how this information is stored, used, or if it might be shared.</a:t>
            </a:r>
          </a:p>
          <a:p>
            <a:pPr algn="l">
              <a:buFont typeface="+mj-lt"/>
              <a:buAutoNum type="arabicPeriod"/>
            </a:pPr>
            <a:r>
              <a:rPr lang="en-US" b="1" i="0" dirty="0">
                <a:solidFill>
                  <a:srgbClr val="374151"/>
                </a:solidFill>
                <a:effectLst/>
                <a:latin typeface="Söhne"/>
              </a:rPr>
              <a:t>Generic Responses</a:t>
            </a:r>
            <a:r>
              <a:rPr lang="en-US" b="0" i="0" dirty="0">
                <a:solidFill>
                  <a:srgbClr val="374151"/>
                </a:solidFill>
                <a:effectLst/>
                <a:latin typeface="Söhne"/>
              </a:rPr>
              <a:t>: A chatbot's responses are based on predefined algorithms, which might not always cater to an individual's unique needs or circumstances.</a:t>
            </a:r>
          </a:p>
          <a:p>
            <a:pPr algn="l">
              <a:buFont typeface="+mj-lt"/>
              <a:buAutoNum type="arabicPeriod"/>
            </a:pPr>
            <a:r>
              <a:rPr lang="en-US" b="1" i="0" dirty="0">
                <a:solidFill>
                  <a:srgbClr val="374151"/>
                </a:solidFill>
                <a:effectLst/>
                <a:latin typeface="Söhne"/>
              </a:rPr>
              <a:t>Lack of Human Touch</a:t>
            </a:r>
            <a:r>
              <a:rPr lang="en-US" b="0" i="0" dirty="0">
                <a:solidFill>
                  <a:srgbClr val="374151"/>
                </a:solidFill>
                <a:effectLst/>
                <a:latin typeface="Söhne"/>
              </a:rPr>
              <a:t>: Human empathy and connection play an essential role in behavioral health interventions. AI cannot replicate the comfort that comes from human connection.</a:t>
            </a:r>
          </a:p>
          <a:p>
            <a:pPr algn="l">
              <a:buFont typeface="+mj-lt"/>
              <a:buAutoNum type="arabicPeriod"/>
            </a:pPr>
            <a:r>
              <a:rPr lang="en-US" b="1" i="0" dirty="0">
                <a:solidFill>
                  <a:srgbClr val="374151"/>
                </a:solidFill>
                <a:effectLst/>
                <a:latin typeface="Söhne"/>
              </a:rPr>
              <a:t>Potential for Harmful Interaction</a:t>
            </a:r>
            <a:r>
              <a:rPr lang="en-US" b="0" i="0" dirty="0">
                <a:solidFill>
                  <a:srgbClr val="374151"/>
                </a:solidFill>
                <a:effectLst/>
                <a:latin typeface="Söhne"/>
              </a:rPr>
              <a:t>: If not correctly designed or if faced with unfamiliar situations, chatbots might inadvertently provide harmful advice or reinforce negative beliefs.</a:t>
            </a:r>
          </a:p>
          <a:p>
            <a:pPr algn="l">
              <a:buFont typeface="+mj-lt"/>
              <a:buAutoNum type="arabicPeriod"/>
            </a:pPr>
            <a:r>
              <a:rPr lang="en-US" b="1" i="0" dirty="0">
                <a:solidFill>
                  <a:srgbClr val="374151"/>
                </a:solidFill>
                <a:effectLst/>
                <a:latin typeface="Söhne"/>
              </a:rPr>
              <a:t>No Accountability</a:t>
            </a:r>
            <a:r>
              <a:rPr lang="en-US" b="0" i="0" dirty="0">
                <a:solidFill>
                  <a:srgbClr val="374151"/>
                </a:solidFill>
                <a:effectLst/>
                <a:latin typeface="Söhne"/>
              </a:rPr>
              <a:t>: While medical and counseling professionals have licenses and codes of ethics governing their conduct, AI systems currently don't have such strict guidelines. If a chatbot makes an error, the accountability process is unclear.</a:t>
            </a:r>
          </a:p>
          <a:p>
            <a:pPr algn="l">
              <a:buFont typeface="+mj-lt"/>
              <a:buAutoNum type="arabicPeriod"/>
            </a:pPr>
            <a:r>
              <a:rPr lang="en-US" b="1" i="0" dirty="0">
                <a:solidFill>
                  <a:srgbClr val="374151"/>
                </a:solidFill>
                <a:effectLst/>
                <a:latin typeface="Söhne"/>
              </a:rPr>
              <a:t>Technological Barriers</a:t>
            </a:r>
            <a:r>
              <a:rPr lang="en-US" b="0" i="0" dirty="0">
                <a:solidFill>
                  <a:srgbClr val="374151"/>
                </a:solidFill>
                <a:effectLst/>
                <a:latin typeface="Söhne"/>
              </a:rPr>
              <a:t>: Some individuals might not be tech-savvy or may lack the required devices or internet connection, leading to potential misunderstandings or barriers to even accessing such tools.</a:t>
            </a:r>
          </a:p>
          <a:p>
            <a:pPr algn="l">
              <a:buFont typeface="+mj-lt"/>
              <a:buAutoNum type="arabicPeriod"/>
            </a:pPr>
            <a:r>
              <a:rPr lang="en-US" b="1" i="0" dirty="0">
                <a:solidFill>
                  <a:srgbClr val="374151"/>
                </a:solidFill>
                <a:effectLst/>
                <a:latin typeface="Söhne"/>
              </a:rPr>
              <a:t>Feedback Loop Concerns</a:t>
            </a:r>
            <a:r>
              <a:rPr lang="en-US" b="0" i="0" dirty="0">
                <a:solidFill>
                  <a:srgbClr val="374151"/>
                </a:solidFill>
                <a:effectLst/>
                <a:latin typeface="Söhne"/>
              </a:rPr>
              <a:t>: Some advanced chatbots learn from interactions. In behavioral health contexts, this can be risky if the chatbot begins to adapt in ways that are not therapeutically beneficial or even harmful.</a:t>
            </a:r>
          </a:p>
          <a:p>
            <a:pPr algn="l">
              <a:buFont typeface="+mj-lt"/>
              <a:buAutoNum type="arabicPeriod"/>
            </a:pPr>
            <a:r>
              <a:rPr lang="en-US" b="1" i="0" dirty="0">
                <a:solidFill>
                  <a:srgbClr val="374151"/>
                </a:solidFill>
                <a:effectLst/>
                <a:latin typeface="Söhne"/>
              </a:rPr>
              <a:t>Erosion of Trust in Professional Services</a:t>
            </a:r>
            <a:r>
              <a:rPr lang="en-US" b="0" i="0" dirty="0">
                <a:solidFill>
                  <a:srgbClr val="374151"/>
                </a:solidFill>
                <a:effectLst/>
                <a:latin typeface="Söhne"/>
              </a:rPr>
              <a:t>: If someone has a negative or harmful experience with an AI chatbot, it might make them wary of seeking further professional help, believing that other services might be similarly unhelpful or even dangerous.</a:t>
            </a:r>
          </a:p>
          <a:p>
            <a:pPr lvl="1"/>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Personalized Care</a:t>
            </a:r>
            <a:r>
              <a:rPr lang="en-US" sz="1200" b="0" i="0" kern="1200" dirty="0">
                <a:solidFill>
                  <a:schemeClr val="tx1"/>
                </a:solidFill>
                <a:effectLst/>
                <a:latin typeface="+mn-lt"/>
                <a:ea typeface="+mn-ea"/>
                <a:cs typeface="+mn-cs"/>
              </a:rPr>
              <a:t>:</a:t>
            </a:r>
          </a:p>
          <a:p>
            <a:pPr lvl="1"/>
            <a:r>
              <a:rPr lang="en-US" sz="1200" b="0" i="0" kern="1200" dirty="0">
                <a:solidFill>
                  <a:schemeClr val="tx1"/>
                </a:solidFill>
                <a:effectLst/>
                <a:latin typeface="+mn-lt"/>
                <a:ea typeface="+mn-ea"/>
                <a:cs typeface="+mn-cs"/>
              </a:rPr>
              <a:t>AI can analyze individual patient data to tailor interventions, therapy content, and resources that cater specifically to a patient's needs and preferences.</a:t>
            </a:r>
          </a:p>
          <a:p>
            <a:pPr lvl="1"/>
            <a:r>
              <a:rPr lang="en-US" sz="1200" b="0" i="0" kern="1200" dirty="0">
                <a:solidFill>
                  <a:schemeClr val="tx1"/>
                </a:solidFill>
                <a:effectLst/>
                <a:latin typeface="+mn-lt"/>
                <a:ea typeface="+mn-ea"/>
                <a:cs typeface="+mn-cs"/>
              </a:rPr>
              <a:t>Predictive analytics can provide insights into how a patient might respond to certain treatments, ensuring the most effective interventions are prioritized.</a:t>
            </a:r>
          </a:p>
          <a:p>
            <a:r>
              <a:rPr lang="en-US" sz="1200" b="1" i="0" kern="1200" dirty="0">
                <a:solidFill>
                  <a:schemeClr val="tx1"/>
                </a:solidFill>
                <a:effectLst/>
                <a:latin typeface="+mn-lt"/>
                <a:ea typeface="+mn-ea"/>
                <a:cs typeface="+mn-cs"/>
              </a:rPr>
              <a:t>Consistent Monitoring</a:t>
            </a:r>
            <a:r>
              <a:rPr lang="en-US" sz="1200" b="0" i="0" kern="1200" dirty="0">
                <a:solidFill>
                  <a:schemeClr val="tx1"/>
                </a:solidFill>
                <a:effectLst/>
                <a:latin typeface="+mn-lt"/>
                <a:ea typeface="+mn-ea"/>
                <a:cs typeface="+mn-cs"/>
              </a:rPr>
              <a:t>:</a:t>
            </a:r>
          </a:p>
          <a:p>
            <a:pPr lvl="1"/>
            <a:r>
              <a:rPr lang="en-US" sz="1200" b="0" i="0" kern="1200" dirty="0">
                <a:solidFill>
                  <a:schemeClr val="tx1"/>
                </a:solidFill>
                <a:effectLst/>
                <a:latin typeface="+mn-lt"/>
                <a:ea typeface="+mn-ea"/>
                <a:cs typeface="+mn-cs"/>
              </a:rPr>
              <a:t>Wearable devices and apps integrated with AI can continuously track patient well-being, mood, or other indicators, allowing for real-time adjustments in care.</a:t>
            </a:r>
          </a:p>
          <a:p>
            <a:pPr lvl="1"/>
            <a:r>
              <a:rPr lang="en-US" sz="1200" b="0" i="0" kern="1200" dirty="0">
                <a:solidFill>
                  <a:schemeClr val="tx1"/>
                </a:solidFill>
                <a:effectLst/>
                <a:latin typeface="+mn-lt"/>
                <a:ea typeface="+mn-ea"/>
                <a:cs typeface="+mn-cs"/>
              </a:rPr>
              <a:t>This consistent monitoring ensures that therapists can intervene proactively if a patient's data indicates potential relapse or crisis.</a:t>
            </a:r>
          </a:p>
          <a:p>
            <a:r>
              <a:rPr lang="en-US" sz="1200" b="1" i="0" kern="1200" dirty="0">
                <a:solidFill>
                  <a:schemeClr val="tx1"/>
                </a:solidFill>
                <a:effectLst/>
                <a:latin typeface="+mn-lt"/>
                <a:ea typeface="+mn-ea"/>
                <a:cs typeface="+mn-cs"/>
              </a:rPr>
              <a:t>Self-management Tools</a:t>
            </a:r>
            <a:r>
              <a:rPr lang="en-US" sz="1200" b="0" i="0" kern="1200" dirty="0">
                <a:solidFill>
                  <a:schemeClr val="tx1"/>
                </a:solidFill>
                <a:effectLst/>
                <a:latin typeface="+mn-lt"/>
                <a:ea typeface="+mn-ea"/>
                <a:cs typeface="+mn-cs"/>
              </a:rPr>
              <a:t>:</a:t>
            </a:r>
          </a:p>
          <a:p>
            <a:pPr lvl="1"/>
            <a:r>
              <a:rPr lang="en-US" sz="1200" b="0" i="0" kern="1200" dirty="0">
                <a:solidFill>
                  <a:schemeClr val="tx1"/>
                </a:solidFill>
                <a:effectLst/>
                <a:latin typeface="+mn-lt"/>
                <a:ea typeface="+mn-ea"/>
                <a:cs typeface="+mn-cs"/>
              </a:rPr>
              <a:t>AI-powered apps can offer therapeutic exercises, mood tracking, medication reminders, or psychoeducation tailored to a patient's current needs.</a:t>
            </a:r>
          </a:p>
          <a:p>
            <a:pPr lvl="1"/>
            <a:r>
              <a:rPr lang="en-US" sz="1200" b="0" i="0" kern="1200" dirty="0">
                <a:solidFill>
                  <a:schemeClr val="tx1"/>
                </a:solidFill>
                <a:effectLst/>
                <a:latin typeface="+mn-lt"/>
                <a:ea typeface="+mn-ea"/>
                <a:cs typeface="+mn-cs"/>
              </a:rPr>
              <a:t>These tools empower patients to actively participate in their own care and track their progress.</a:t>
            </a:r>
          </a:p>
          <a:p>
            <a:r>
              <a:rPr lang="en-US" sz="1200" b="1" i="0" kern="1200" dirty="0">
                <a:solidFill>
                  <a:schemeClr val="tx1"/>
                </a:solidFill>
                <a:effectLst/>
                <a:latin typeface="+mn-lt"/>
                <a:ea typeface="+mn-ea"/>
                <a:cs typeface="+mn-cs"/>
              </a:rPr>
              <a:t>Reduced Wait Times</a:t>
            </a:r>
            <a:r>
              <a:rPr lang="en-US" sz="1200" b="0" i="0" kern="1200" dirty="0">
                <a:solidFill>
                  <a:schemeClr val="tx1"/>
                </a:solidFill>
                <a:effectLst/>
                <a:latin typeface="+mn-lt"/>
                <a:ea typeface="+mn-ea"/>
                <a:cs typeface="+mn-cs"/>
              </a:rPr>
              <a:t>:</a:t>
            </a:r>
          </a:p>
          <a:p>
            <a:pPr lvl="1"/>
            <a:r>
              <a:rPr lang="en-US" sz="1200" b="0" i="0" kern="1200" dirty="0">
                <a:solidFill>
                  <a:schemeClr val="tx1"/>
                </a:solidFill>
                <a:effectLst/>
                <a:latin typeface="+mn-lt"/>
                <a:ea typeface="+mn-ea"/>
                <a:cs typeface="+mn-cs"/>
              </a:rPr>
              <a:t>AI can optimize appointment scheduling, resulting in fewer delays and more efficient use of available slots.</a:t>
            </a:r>
          </a:p>
          <a:p>
            <a:pPr lvl="1"/>
            <a:r>
              <a:rPr lang="en-US" sz="1200" b="0" i="0" kern="1200" dirty="0">
                <a:solidFill>
                  <a:schemeClr val="tx1"/>
                </a:solidFill>
                <a:effectLst/>
                <a:latin typeface="+mn-lt"/>
                <a:ea typeface="+mn-ea"/>
                <a:cs typeface="+mn-cs"/>
              </a:rPr>
              <a:t>Triage systems driven by AI can quickly assess the urgency of a patient's needs and prioritize care accordingly.</a:t>
            </a:r>
          </a:p>
          <a:p>
            <a:r>
              <a:rPr lang="en-US" sz="1200" b="1" i="0" kern="1200" dirty="0">
                <a:solidFill>
                  <a:schemeClr val="tx1"/>
                </a:solidFill>
                <a:effectLst/>
                <a:latin typeface="+mn-lt"/>
                <a:ea typeface="+mn-ea"/>
                <a:cs typeface="+mn-cs"/>
              </a:rPr>
              <a:t>Enhanced Communication</a:t>
            </a:r>
            <a:r>
              <a:rPr lang="en-US" sz="1200" b="0" i="0" kern="1200" dirty="0">
                <a:solidFill>
                  <a:schemeClr val="tx1"/>
                </a:solidFill>
                <a:effectLst/>
                <a:latin typeface="+mn-lt"/>
                <a:ea typeface="+mn-ea"/>
                <a:cs typeface="+mn-cs"/>
              </a:rPr>
              <a:t>:</a:t>
            </a:r>
          </a:p>
          <a:p>
            <a:pPr lvl="1"/>
            <a:r>
              <a:rPr lang="en-US" sz="1200" b="0" i="0" kern="1200" dirty="0">
                <a:solidFill>
                  <a:schemeClr val="tx1"/>
                </a:solidFill>
                <a:effectLst/>
                <a:latin typeface="+mn-lt"/>
                <a:ea typeface="+mn-ea"/>
                <a:cs typeface="+mn-cs"/>
              </a:rPr>
              <a:t>AI can help streamline communication between sessions by sending personalized reminders, resources, or feedback to patients.</a:t>
            </a:r>
          </a:p>
          <a:p>
            <a:pPr lvl="1"/>
            <a:r>
              <a:rPr lang="en-US" sz="1200" b="0" i="0" kern="1200" dirty="0">
                <a:solidFill>
                  <a:schemeClr val="tx1"/>
                </a:solidFill>
                <a:effectLst/>
                <a:latin typeface="+mn-lt"/>
                <a:ea typeface="+mn-ea"/>
                <a:cs typeface="+mn-cs"/>
              </a:rPr>
              <a:t>Natural language processing (NLP) tools can enhance teletherapy sessions, offering real-time transcriptions or insights.</a:t>
            </a:r>
          </a:p>
          <a:p>
            <a:r>
              <a:rPr lang="en-US" sz="1200" b="1" i="0" kern="1200" dirty="0">
                <a:solidFill>
                  <a:schemeClr val="tx1"/>
                </a:solidFill>
                <a:effectLst/>
                <a:latin typeface="+mn-lt"/>
                <a:ea typeface="+mn-ea"/>
                <a:cs typeface="+mn-cs"/>
              </a:rPr>
              <a:t>Virtual Reality (VR) and Augmented Reality (AR) Therapies</a:t>
            </a:r>
            <a:r>
              <a:rPr lang="en-US" sz="1200" b="0" i="0" kern="1200" dirty="0">
                <a:solidFill>
                  <a:schemeClr val="tx1"/>
                </a:solidFill>
                <a:effectLst/>
                <a:latin typeface="+mn-lt"/>
                <a:ea typeface="+mn-ea"/>
                <a:cs typeface="+mn-cs"/>
              </a:rPr>
              <a:t>:</a:t>
            </a:r>
          </a:p>
          <a:p>
            <a:pPr lvl="1"/>
            <a:r>
              <a:rPr lang="en-US" sz="1200" b="0" i="0" kern="1200" dirty="0">
                <a:solidFill>
                  <a:schemeClr val="tx1"/>
                </a:solidFill>
                <a:effectLst/>
                <a:latin typeface="+mn-lt"/>
                <a:ea typeface="+mn-ea"/>
                <a:cs typeface="+mn-cs"/>
              </a:rPr>
              <a:t>AI-enhanced VR and AR tools can offer immersive therapeutic experiences, aiding in exposure therapy, meditation, or other therapeutic modalities in a controlled environment.</a:t>
            </a:r>
          </a:p>
          <a:p>
            <a:r>
              <a:rPr lang="en-US" sz="1200" b="1" i="0" kern="1200" dirty="0">
                <a:solidFill>
                  <a:schemeClr val="tx1"/>
                </a:solidFill>
                <a:effectLst/>
                <a:latin typeface="+mn-lt"/>
                <a:ea typeface="+mn-ea"/>
                <a:cs typeface="+mn-cs"/>
              </a:rPr>
              <a:t>Feedback Loop</a:t>
            </a:r>
            <a:r>
              <a:rPr lang="en-US" sz="1200" b="0" i="0" kern="1200" dirty="0">
                <a:solidFill>
                  <a:schemeClr val="tx1"/>
                </a:solidFill>
                <a:effectLst/>
                <a:latin typeface="+mn-lt"/>
                <a:ea typeface="+mn-ea"/>
                <a:cs typeface="+mn-cs"/>
              </a:rPr>
              <a:t>:</a:t>
            </a:r>
          </a:p>
          <a:p>
            <a:pPr lvl="1"/>
            <a:r>
              <a:rPr lang="en-US" sz="1200" b="0" i="0" kern="1200" dirty="0">
                <a:solidFill>
                  <a:schemeClr val="tx1"/>
                </a:solidFill>
                <a:effectLst/>
                <a:latin typeface="+mn-lt"/>
                <a:ea typeface="+mn-ea"/>
                <a:cs typeface="+mn-cs"/>
              </a:rPr>
              <a:t>AI tools can gather regular feedback from patients about their therapy experiences, ensuring that their concerns are addressed promptly and that their therapy is continually refined based on their feedback.</a:t>
            </a:r>
          </a:p>
          <a:p>
            <a:r>
              <a:rPr lang="en-US" sz="1200" b="1" i="0" kern="1200" dirty="0">
                <a:solidFill>
                  <a:schemeClr val="tx1"/>
                </a:solidFill>
                <a:effectLst/>
                <a:latin typeface="+mn-lt"/>
                <a:ea typeface="+mn-ea"/>
                <a:cs typeface="+mn-cs"/>
              </a:rPr>
              <a:t>Enhanced Privacy</a:t>
            </a:r>
            <a:r>
              <a:rPr lang="en-US" sz="1200" b="0" i="0" kern="1200" dirty="0">
                <a:solidFill>
                  <a:schemeClr val="tx1"/>
                </a:solidFill>
                <a:effectLst/>
                <a:latin typeface="+mn-lt"/>
                <a:ea typeface="+mn-ea"/>
                <a:cs typeface="+mn-cs"/>
              </a:rPr>
              <a:t>:</a:t>
            </a:r>
          </a:p>
          <a:p>
            <a:pPr lvl="1"/>
            <a:r>
              <a:rPr lang="en-US" sz="1200" b="0" i="0" kern="1200" dirty="0">
                <a:solidFill>
                  <a:schemeClr val="tx1"/>
                </a:solidFill>
                <a:effectLst/>
                <a:latin typeface="+mn-lt"/>
                <a:ea typeface="+mn-ea"/>
                <a:cs typeface="+mn-cs"/>
              </a:rPr>
              <a:t>For patients concerned about the stigma associated with visiting a therapist, AI-powered apps or platforms can provide initial support discreetly.</a:t>
            </a:r>
          </a:p>
          <a:p>
            <a:pPr lvl="1"/>
            <a:r>
              <a:rPr lang="en-US" sz="1200" b="0" i="0" kern="1200" dirty="0">
                <a:solidFill>
                  <a:schemeClr val="tx1"/>
                </a:solidFill>
                <a:effectLst/>
                <a:latin typeface="+mn-lt"/>
                <a:ea typeface="+mn-ea"/>
                <a:cs typeface="+mn-cs"/>
              </a:rPr>
              <a:t>Encryption and data protection algorithms can ensure that patient data remains confidential and secure.</a:t>
            </a:r>
          </a:p>
          <a:p>
            <a:r>
              <a:rPr lang="en-US" sz="1200" b="1" i="0" kern="1200" dirty="0">
                <a:solidFill>
                  <a:schemeClr val="tx1"/>
                </a:solidFill>
                <a:effectLst/>
                <a:latin typeface="+mn-lt"/>
                <a:ea typeface="+mn-ea"/>
                <a:cs typeface="+mn-cs"/>
              </a:rPr>
              <a:t>Education and Information</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AI can curate and recommend educational resources relevant to a patient's condition, ensuring they are well-informed about their condition, treatment options, and self-help strategies.</a:t>
            </a:r>
          </a:p>
          <a:p>
            <a:endParaRPr lang="en-US" dirty="0"/>
          </a:p>
        </p:txBody>
      </p:sp>
      <p:sp>
        <p:nvSpPr>
          <p:cNvPr id="4" name="Slide Number Placeholder 3"/>
          <p:cNvSpPr>
            <a:spLocks noGrp="1"/>
          </p:cNvSpPr>
          <p:nvPr>
            <p:ph type="sldNum" sz="quarter" idx="5"/>
          </p:nvPr>
        </p:nvSpPr>
        <p:spPr/>
        <p:txBody>
          <a:bodyPr/>
          <a:lstStyle/>
          <a:p>
            <a:fld id="{065B8A25-8DD1-4D45-81AC-7078A885E9EB}" type="slidenum">
              <a:rPr lang="en-US" smtClean="0"/>
              <a:t>10</a:t>
            </a:fld>
            <a:endParaRPr lang="en-US"/>
          </a:p>
        </p:txBody>
      </p:sp>
    </p:spTree>
    <p:extLst>
      <p:ext uri="{BB962C8B-B14F-4D97-AF65-F5344CB8AC3E}">
        <p14:creationId xmlns:p14="http://schemas.microsoft.com/office/powerpoint/2010/main" val="8775642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mj-lt"/>
              <a:buAutoNum type="arabicPeriod"/>
            </a:pPr>
            <a:r>
              <a:rPr lang="en-US" b="1" i="0" dirty="0">
                <a:solidFill>
                  <a:srgbClr val="374151"/>
                </a:solidFill>
                <a:effectLst/>
                <a:latin typeface="Söhne"/>
              </a:rPr>
              <a:t>Streamlined Administrative Tasks</a:t>
            </a:r>
            <a:r>
              <a:rPr lang="en-US" b="0" i="0" dirty="0">
                <a:solidFill>
                  <a:srgbClr val="374151"/>
                </a:solidFill>
                <a:effectLst/>
                <a:latin typeface="Söhne"/>
              </a:rPr>
              <a:t>:</a:t>
            </a:r>
          </a:p>
          <a:p>
            <a:pPr marL="742950" lvl="1" indent="-285750" algn="l">
              <a:buFont typeface="+mj-lt"/>
              <a:buAutoNum type="arabicPeriod"/>
            </a:pPr>
            <a:r>
              <a:rPr lang="en-US" b="0" i="0" dirty="0">
                <a:solidFill>
                  <a:srgbClr val="374151"/>
                </a:solidFill>
                <a:effectLst/>
                <a:latin typeface="Söhne"/>
              </a:rPr>
              <a:t>Automate appointment scheduling, reminders, and follow-ups to reduce no-shows.</a:t>
            </a:r>
          </a:p>
          <a:p>
            <a:pPr marL="742950" lvl="1" indent="-285750" algn="l">
              <a:buFont typeface="+mj-lt"/>
              <a:buAutoNum type="arabicPeriod"/>
            </a:pPr>
            <a:r>
              <a:rPr lang="en-US" b="0" i="0" dirty="0">
                <a:solidFill>
                  <a:srgbClr val="374151"/>
                </a:solidFill>
                <a:effectLst/>
                <a:latin typeface="Söhne"/>
              </a:rPr>
              <a:t>Simplify documentation by converting voice notes or session summaries into structured electronic health record (EHR) entries using natural language processing (NLP).</a:t>
            </a:r>
          </a:p>
          <a:p>
            <a:pPr marL="742950" lvl="1" indent="-285750" algn="l">
              <a:buFont typeface="+mj-lt"/>
              <a:buAutoNum type="arabicPeriod"/>
            </a:pPr>
            <a:r>
              <a:rPr lang="en-US" b="0" i="0" dirty="0">
                <a:solidFill>
                  <a:srgbClr val="374151"/>
                </a:solidFill>
                <a:effectLst/>
                <a:latin typeface="Söhne"/>
              </a:rPr>
              <a:t>Aid in accurate billing, coding, and insurance claims processing.</a:t>
            </a:r>
          </a:p>
          <a:p>
            <a:pPr algn="l">
              <a:buFont typeface="+mj-lt"/>
              <a:buAutoNum type="arabicPeriod"/>
            </a:pPr>
            <a:r>
              <a:rPr lang="en-US" b="1" i="0" dirty="0">
                <a:solidFill>
                  <a:srgbClr val="374151"/>
                </a:solidFill>
                <a:effectLst/>
                <a:latin typeface="Söhne"/>
              </a:rPr>
              <a:t>Enhanced Clinical Decision Support</a:t>
            </a:r>
            <a:r>
              <a:rPr lang="en-US" b="0" i="0" dirty="0">
                <a:solidFill>
                  <a:srgbClr val="374151"/>
                </a:solidFill>
                <a:effectLst/>
                <a:latin typeface="Söhne"/>
              </a:rPr>
              <a:t>:</a:t>
            </a:r>
          </a:p>
          <a:p>
            <a:pPr marL="742950" lvl="1" indent="-285750" algn="l">
              <a:buFont typeface="+mj-lt"/>
              <a:buAutoNum type="arabicPeriod"/>
            </a:pPr>
            <a:r>
              <a:rPr lang="en-US" b="0" i="0" dirty="0">
                <a:solidFill>
                  <a:srgbClr val="374151"/>
                </a:solidFill>
                <a:effectLst/>
                <a:latin typeface="Söhne"/>
              </a:rPr>
              <a:t>Provide insights into potential diagnoses or treatment recommendations based on vast data sets.</a:t>
            </a:r>
          </a:p>
          <a:p>
            <a:pPr marL="742950" lvl="1" indent="-285750" algn="l">
              <a:buFont typeface="+mj-lt"/>
              <a:buAutoNum type="arabicPeriod"/>
            </a:pPr>
            <a:r>
              <a:rPr lang="en-US" b="0" i="0" dirty="0">
                <a:solidFill>
                  <a:srgbClr val="374151"/>
                </a:solidFill>
                <a:effectLst/>
                <a:latin typeface="Söhne"/>
              </a:rPr>
              <a:t>Monitor medication adherence and suggest dose adjustments or changes in real-time.</a:t>
            </a:r>
          </a:p>
          <a:p>
            <a:pPr marL="742950" lvl="1" indent="-285750" algn="l">
              <a:buFont typeface="+mj-lt"/>
              <a:buAutoNum type="arabicPeriod"/>
            </a:pPr>
            <a:r>
              <a:rPr lang="en-US" b="0" i="0" dirty="0">
                <a:solidFill>
                  <a:srgbClr val="374151"/>
                </a:solidFill>
                <a:effectLst/>
                <a:latin typeface="Söhne"/>
              </a:rPr>
              <a:t>Help in identifying comorbid conditions that might influence treatment plans.</a:t>
            </a:r>
          </a:p>
          <a:p>
            <a:pPr algn="l">
              <a:buFont typeface="+mj-lt"/>
              <a:buAutoNum type="arabicPeriod"/>
            </a:pPr>
            <a:r>
              <a:rPr lang="en-US" b="1" i="0" dirty="0">
                <a:solidFill>
                  <a:srgbClr val="374151"/>
                </a:solidFill>
                <a:effectLst/>
                <a:latin typeface="Söhne"/>
              </a:rPr>
              <a:t>Continuous Patient Monitoring</a:t>
            </a:r>
            <a:r>
              <a:rPr lang="en-US" b="0" i="0" dirty="0">
                <a:solidFill>
                  <a:srgbClr val="374151"/>
                </a:solidFill>
                <a:effectLst/>
                <a:latin typeface="Söhne"/>
              </a:rPr>
              <a:t>:</a:t>
            </a:r>
          </a:p>
          <a:p>
            <a:pPr marL="742950" lvl="1" indent="-285750" algn="l">
              <a:buFont typeface="+mj-lt"/>
              <a:buAutoNum type="arabicPeriod"/>
            </a:pPr>
            <a:r>
              <a:rPr lang="en-US" b="0" i="0" dirty="0">
                <a:solidFill>
                  <a:srgbClr val="374151"/>
                </a:solidFill>
                <a:effectLst/>
                <a:latin typeface="Söhne"/>
              </a:rPr>
              <a:t>Through wearable devices and apps, AI can offer insights into a patient's daily patterns, behaviors, or mood changes, providing a more holistic understanding of their well-being.</a:t>
            </a:r>
          </a:p>
          <a:p>
            <a:pPr marL="742950" lvl="1" indent="-285750" algn="l">
              <a:buFont typeface="+mj-lt"/>
              <a:buAutoNum type="arabicPeriod"/>
            </a:pPr>
            <a:r>
              <a:rPr lang="en-US" b="0" i="0" dirty="0">
                <a:solidFill>
                  <a:srgbClr val="374151"/>
                </a:solidFill>
                <a:effectLst/>
                <a:latin typeface="Söhne"/>
              </a:rPr>
              <a:t>Get alerts or notifications if a patient's data suggests deterioration or an impending crisis, enabling timely intervention.</a:t>
            </a:r>
          </a:p>
          <a:p>
            <a:pPr algn="l">
              <a:buFont typeface="+mj-lt"/>
              <a:buAutoNum type="arabicPeriod"/>
            </a:pPr>
            <a:r>
              <a:rPr lang="en-US" b="1" i="0" dirty="0">
                <a:solidFill>
                  <a:srgbClr val="374151"/>
                </a:solidFill>
                <a:effectLst/>
                <a:latin typeface="Söhne"/>
              </a:rPr>
              <a:t>Access to Current Research and Knowledge</a:t>
            </a:r>
            <a:r>
              <a:rPr lang="en-US" b="0" i="0" dirty="0">
                <a:solidFill>
                  <a:srgbClr val="374151"/>
                </a:solidFill>
                <a:effectLst/>
                <a:latin typeface="Söhne"/>
              </a:rPr>
              <a:t>:</a:t>
            </a:r>
          </a:p>
          <a:p>
            <a:pPr marL="742950" lvl="1" indent="-285750" algn="l">
              <a:buFont typeface="+mj-lt"/>
              <a:buAutoNum type="arabicPeriod"/>
            </a:pPr>
            <a:r>
              <a:rPr lang="en-US" b="0" i="0" dirty="0">
                <a:solidFill>
                  <a:srgbClr val="374151"/>
                </a:solidFill>
                <a:effectLst/>
                <a:latin typeface="Söhne"/>
              </a:rPr>
              <a:t>AI can analyze vast amounts of new research to keep providers updated on the latest findings, therapies, or interventions.</a:t>
            </a:r>
          </a:p>
          <a:p>
            <a:pPr marL="742950" lvl="1" indent="-285750" algn="l">
              <a:buFont typeface="+mj-lt"/>
              <a:buAutoNum type="arabicPeriod"/>
            </a:pPr>
            <a:r>
              <a:rPr lang="en-US" b="0" i="0" dirty="0">
                <a:solidFill>
                  <a:srgbClr val="374151"/>
                </a:solidFill>
                <a:effectLst/>
                <a:latin typeface="Söhne"/>
              </a:rPr>
              <a:t>Offer insights from aggregated patient data, helping providers understand broader trends or efficacy of certain treatments.</a:t>
            </a:r>
          </a:p>
          <a:p>
            <a:pPr algn="l">
              <a:buFont typeface="+mj-lt"/>
              <a:buAutoNum type="arabicPeriod"/>
            </a:pPr>
            <a:r>
              <a:rPr lang="en-US" b="1" i="0" dirty="0">
                <a:solidFill>
                  <a:srgbClr val="374151"/>
                </a:solidFill>
                <a:effectLst/>
                <a:latin typeface="Söhne"/>
              </a:rPr>
              <a:t>Improved Training and Supervision</a:t>
            </a:r>
            <a:r>
              <a:rPr lang="en-US" b="0" i="0" dirty="0">
                <a:solidFill>
                  <a:srgbClr val="374151"/>
                </a:solidFill>
                <a:effectLst/>
                <a:latin typeface="Söhne"/>
              </a:rPr>
              <a:t>:</a:t>
            </a:r>
          </a:p>
          <a:p>
            <a:pPr marL="742950" lvl="1" indent="-285750" algn="l">
              <a:buFont typeface="+mj-lt"/>
              <a:buAutoNum type="arabicPeriod"/>
            </a:pPr>
            <a:r>
              <a:rPr lang="en-US" b="0" i="0" dirty="0">
                <a:solidFill>
                  <a:srgbClr val="374151"/>
                </a:solidFill>
                <a:effectLst/>
                <a:latin typeface="Söhne"/>
              </a:rPr>
              <a:t>AI-driven platforms can help trainees develop therapeutic skills by providing feedback on simulated sessions.</a:t>
            </a:r>
          </a:p>
          <a:p>
            <a:pPr marL="742950" lvl="1" indent="-285750" algn="l">
              <a:buFont typeface="+mj-lt"/>
              <a:buAutoNum type="arabicPeriod"/>
            </a:pPr>
            <a:r>
              <a:rPr lang="en-US" b="0" i="0" dirty="0">
                <a:solidFill>
                  <a:srgbClr val="374151"/>
                </a:solidFill>
                <a:effectLst/>
                <a:latin typeface="Söhne"/>
              </a:rPr>
              <a:t>For experienced therapists, AI can offer refresher modules, suggest new therapeutic techniques, or provide peer comparison data.</a:t>
            </a:r>
          </a:p>
          <a:p>
            <a:pPr algn="l">
              <a:buFont typeface="+mj-lt"/>
              <a:buAutoNum type="arabicPeriod"/>
            </a:pPr>
            <a:r>
              <a:rPr lang="en-US" b="1" i="0" dirty="0">
                <a:solidFill>
                  <a:srgbClr val="374151"/>
                </a:solidFill>
                <a:effectLst/>
                <a:latin typeface="Söhne"/>
              </a:rPr>
              <a:t>Optimized Resource Allocation</a:t>
            </a:r>
            <a:r>
              <a:rPr lang="en-US" b="0" i="0" dirty="0">
                <a:solidFill>
                  <a:srgbClr val="374151"/>
                </a:solidFill>
                <a:effectLst/>
                <a:latin typeface="Söhne"/>
              </a:rPr>
              <a:t>:</a:t>
            </a:r>
          </a:p>
          <a:p>
            <a:pPr marL="742950" lvl="1" indent="-285750" algn="l">
              <a:buFont typeface="+mj-lt"/>
              <a:buAutoNum type="arabicPeriod"/>
            </a:pPr>
            <a:r>
              <a:rPr lang="en-US" b="0" i="0" dirty="0">
                <a:solidFill>
                  <a:srgbClr val="374151"/>
                </a:solidFill>
                <a:effectLst/>
                <a:latin typeface="Söhne"/>
              </a:rPr>
              <a:t>Predict patient flow and demand, ensuring therapists are available when needed most.</a:t>
            </a:r>
          </a:p>
          <a:p>
            <a:pPr marL="742950" lvl="1" indent="-285750" algn="l">
              <a:buFont typeface="+mj-lt"/>
              <a:buAutoNum type="arabicPeriod"/>
            </a:pPr>
            <a:r>
              <a:rPr lang="en-US" b="0" i="0" dirty="0">
                <a:solidFill>
                  <a:srgbClr val="374151"/>
                </a:solidFill>
                <a:effectLst/>
                <a:latin typeface="Söhne"/>
              </a:rPr>
              <a:t>Help clinics allocate resources effectively, be it human resources or therapy tools.</a:t>
            </a:r>
          </a:p>
          <a:p>
            <a:pPr algn="l">
              <a:buFont typeface="+mj-lt"/>
              <a:buAutoNum type="arabicPeriod"/>
            </a:pPr>
            <a:r>
              <a:rPr lang="en-US" b="1" i="0" dirty="0">
                <a:solidFill>
                  <a:srgbClr val="374151"/>
                </a:solidFill>
                <a:effectLst/>
                <a:latin typeface="Söhne"/>
              </a:rPr>
              <a:t>Better Communication and Engagement</a:t>
            </a:r>
            <a:r>
              <a:rPr lang="en-US" b="0" i="0" dirty="0">
                <a:solidFill>
                  <a:srgbClr val="374151"/>
                </a:solidFill>
                <a:effectLst/>
                <a:latin typeface="Söhne"/>
              </a:rPr>
              <a:t>:</a:t>
            </a:r>
          </a:p>
          <a:p>
            <a:pPr marL="742950" lvl="1" indent="-285750" algn="l">
              <a:buFont typeface="+mj-lt"/>
              <a:buAutoNum type="arabicPeriod"/>
            </a:pPr>
            <a:r>
              <a:rPr lang="en-US" b="0" i="0" dirty="0">
                <a:solidFill>
                  <a:srgbClr val="374151"/>
                </a:solidFill>
                <a:effectLst/>
                <a:latin typeface="Söhne"/>
              </a:rPr>
              <a:t>AI-driven systems can ensure timely communication with patients, sending them resources, reminders, or therapeutic exercises between sessions.</a:t>
            </a:r>
          </a:p>
          <a:p>
            <a:pPr marL="742950" lvl="1" indent="-285750" algn="l">
              <a:buFont typeface="+mj-lt"/>
              <a:buAutoNum type="arabicPeriod"/>
            </a:pPr>
            <a:r>
              <a:rPr lang="en-US" b="0" i="0" dirty="0">
                <a:solidFill>
                  <a:srgbClr val="374151"/>
                </a:solidFill>
                <a:effectLst/>
                <a:latin typeface="Söhne"/>
              </a:rPr>
              <a:t>Predict and identify patients at risk of dropping out, allowing providers to engage and address concerns proactively.</a:t>
            </a:r>
          </a:p>
          <a:p>
            <a:pPr algn="l">
              <a:buFont typeface="+mj-lt"/>
              <a:buAutoNum type="arabicPeriod"/>
            </a:pPr>
            <a:r>
              <a:rPr lang="en-US" b="1" i="0" dirty="0">
                <a:solidFill>
                  <a:srgbClr val="374151"/>
                </a:solidFill>
                <a:effectLst/>
                <a:latin typeface="Söhne"/>
              </a:rPr>
              <a:t>Support in Teletherapy</a:t>
            </a:r>
            <a:r>
              <a:rPr lang="en-US" b="0" i="0" dirty="0">
                <a:solidFill>
                  <a:srgbClr val="374151"/>
                </a:solidFill>
                <a:effectLst/>
                <a:latin typeface="Söhne"/>
              </a:rPr>
              <a:t>:</a:t>
            </a:r>
          </a:p>
          <a:p>
            <a:pPr marL="742950" lvl="1" indent="-285750" algn="l">
              <a:buFont typeface="+mj-lt"/>
              <a:buAutoNum type="arabicPeriod"/>
            </a:pPr>
            <a:r>
              <a:rPr lang="en-US" b="0" i="0" dirty="0">
                <a:solidFill>
                  <a:srgbClr val="374151"/>
                </a:solidFill>
                <a:effectLst/>
                <a:latin typeface="Söhne"/>
              </a:rPr>
              <a:t>In virtual therapy sessions, AI tools can enhance the experience by offering real-time transcriptions, mood assessments based on voice or facial cues, or even technical optimizations like background noise reduction.</a:t>
            </a:r>
          </a:p>
          <a:p>
            <a:pPr algn="l">
              <a:buFont typeface="+mj-lt"/>
              <a:buAutoNum type="arabicPeriod"/>
            </a:pPr>
            <a:r>
              <a:rPr lang="en-US" b="1" i="0" dirty="0">
                <a:solidFill>
                  <a:srgbClr val="374151"/>
                </a:solidFill>
                <a:effectLst/>
                <a:latin typeface="Söhne"/>
              </a:rPr>
              <a:t>Enhanced Feedback Mechanisms</a:t>
            </a:r>
            <a:r>
              <a:rPr lang="en-US" b="0" i="0" dirty="0">
                <a:solidFill>
                  <a:srgbClr val="374151"/>
                </a:solidFill>
                <a:effectLst/>
                <a:latin typeface="Söhne"/>
              </a:rPr>
              <a:t>:</a:t>
            </a:r>
          </a:p>
          <a:p>
            <a:pPr marL="742950" lvl="1" indent="-285750" algn="l">
              <a:buFont typeface="+mj-lt"/>
              <a:buAutoNum type="arabicPeriod"/>
            </a:pPr>
            <a:r>
              <a:rPr lang="en-US" b="0" i="0" dirty="0">
                <a:solidFill>
                  <a:srgbClr val="374151"/>
                </a:solidFill>
                <a:effectLst/>
                <a:latin typeface="Söhne"/>
              </a:rPr>
              <a:t>Gather structured feedback from patients regarding their therapy experience, helping providers refine their approach.</a:t>
            </a:r>
          </a:p>
          <a:p>
            <a:pPr marL="742950" lvl="1" indent="-285750" algn="l">
              <a:buFont typeface="+mj-lt"/>
              <a:buAutoNum type="arabicPeriod"/>
            </a:pPr>
            <a:r>
              <a:rPr lang="en-US" b="0" i="0" dirty="0">
                <a:solidFill>
                  <a:srgbClr val="374151"/>
                </a:solidFill>
                <a:effectLst/>
                <a:latin typeface="Söhne"/>
              </a:rPr>
              <a:t>Self-assessment tools for providers to evaluate their performance and receive AI-driven feedback for improvement.</a:t>
            </a:r>
          </a:p>
          <a:p>
            <a:pPr algn="l">
              <a:buFont typeface="+mj-lt"/>
              <a:buAutoNum type="arabicPeriod"/>
            </a:pPr>
            <a:r>
              <a:rPr lang="en-US" b="1" i="0" dirty="0">
                <a:solidFill>
                  <a:srgbClr val="374151"/>
                </a:solidFill>
                <a:effectLst/>
                <a:latin typeface="Söhne"/>
              </a:rPr>
              <a:t>Reduced Burnout</a:t>
            </a:r>
            <a:r>
              <a:rPr lang="en-US" b="0" i="0" dirty="0">
                <a:solidFill>
                  <a:srgbClr val="374151"/>
                </a:solidFill>
                <a:effectLst/>
                <a:latin typeface="Söhne"/>
              </a:rPr>
              <a:t>:</a:t>
            </a:r>
          </a:p>
          <a:p>
            <a:pPr algn="l">
              <a:buFont typeface="Arial" panose="020B0604020202020204" pitchFamily="34" charset="0"/>
              <a:buChar char="•"/>
            </a:pPr>
            <a:r>
              <a:rPr lang="en-US" b="0" i="0" dirty="0">
                <a:solidFill>
                  <a:srgbClr val="374151"/>
                </a:solidFill>
                <a:effectLst/>
                <a:latin typeface="Söhne"/>
              </a:rPr>
              <a:t>By automating mundane tasks and offering support in clinical decision-making, AI can reduce the cognitive and administrative load on providers, potentially mitigating feelings of burnout.</a:t>
            </a:r>
          </a:p>
          <a:p>
            <a:pPr algn="l">
              <a:buFont typeface="Arial" panose="020B0604020202020204" pitchFamily="34" charset="0"/>
              <a:buChar char="•"/>
            </a:pPr>
            <a:r>
              <a:rPr lang="en-US" b="0" i="0" dirty="0">
                <a:solidFill>
                  <a:srgbClr val="374151"/>
                </a:solidFill>
                <a:effectLst/>
                <a:latin typeface="Söhne"/>
              </a:rPr>
              <a:t>AI-driven self-care resources or burnout detection tools can support providers in managing their well-being.</a:t>
            </a:r>
          </a:p>
          <a:p>
            <a:pPr algn="l">
              <a:buFont typeface="+mj-lt"/>
              <a:buAutoNum type="arabicPeriod" startAt="11"/>
            </a:pPr>
            <a:r>
              <a:rPr lang="en-US" b="1" i="0" dirty="0">
                <a:solidFill>
                  <a:srgbClr val="374151"/>
                </a:solidFill>
                <a:effectLst/>
                <a:latin typeface="Söhne"/>
              </a:rPr>
              <a:t>Collaborative Care Models</a:t>
            </a:r>
            <a:r>
              <a:rPr lang="en-US" b="0" i="0" dirty="0">
                <a:solidFill>
                  <a:srgbClr val="374151"/>
                </a:solidFill>
                <a:effectLst/>
                <a:latin typeface="Söhne"/>
              </a:rPr>
              <a:t>:</a:t>
            </a:r>
          </a:p>
          <a:p>
            <a:pPr algn="l">
              <a:buFont typeface="Arial" panose="020B0604020202020204" pitchFamily="34" charset="0"/>
              <a:buChar char="•"/>
            </a:pPr>
            <a:r>
              <a:rPr lang="en-US" b="0" i="0" dirty="0">
                <a:solidFill>
                  <a:srgbClr val="374151"/>
                </a:solidFill>
                <a:effectLst/>
                <a:latin typeface="Söhne"/>
              </a:rPr>
              <a:t>AI can facilitate collaboration among a team of providers by integrating and analyzing input from various sources (like therapists, psychiatrists, and social workers) to offer a unified care approach.</a:t>
            </a:r>
          </a:p>
          <a:p>
            <a:pPr algn="l"/>
            <a:r>
              <a:rPr lang="en-US" b="0" i="0" dirty="0">
                <a:solidFill>
                  <a:srgbClr val="374151"/>
                </a:solidFill>
                <a:effectLst/>
                <a:latin typeface="Söhne"/>
              </a:rPr>
              <a:t>To ensure the optimal provider experience, it's crucial to integrate AI tools in a manner that respects the provider's expertise and autonomy. Training and familiarization with these tools are essential, and ethical considerations, especially concerning patient data and privacy, must be prioritized.</a:t>
            </a:r>
          </a:p>
          <a:p>
            <a:pPr algn="l"/>
            <a:endParaRPr lang="en-US" b="0" i="0" dirty="0">
              <a:solidFill>
                <a:srgbClr val="374151"/>
              </a:solidFill>
              <a:effectLst/>
              <a:latin typeface="Söhne"/>
            </a:endParaRPr>
          </a:p>
          <a:p>
            <a:pPr algn="l"/>
            <a:r>
              <a:rPr lang="en-US" sz="1800" dirty="0">
                <a:effectLst/>
                <a:latin typeface="Segoe UI" panose="020B0502040204020203" pitchFamily="34" charset="0"/>
              </a:rPr>
              <a:t>EBP fidelity monitoring is an early and effective example. Would go under quality improvement.</a:t>
            </a:r>
            <a:endParaRPr lang="en-US" b="0" i="0" dirty="0">
              <a:solidFill>
                <a:srgbClr val="374151"/>
              </a:solidFill>
              <a:effectLst/>
              <a:latin typeface="Söhne"/>
            </a:endParaRPr>
          </a:p>
          <a:p>
            <a:endParaRPr lang="en-US" dirty="0"/>
          </a:p>
        </p:txBody>
      </p:sp>
      <p:sp>
        <p:nvSpPr>
          <p:cNvPr id="4" name="Slide Number Placeholder 3"/>
          <p:cNvSpPr>
            <a:spLocks noGrp="1"/>
          </p:cNvSpPr>
          <p:nvPr>
            <p:ph type="sldNum" sz="quarter" idx="5"/>
          </p:nvPr>
        </p:nvSpPr>
        <p:spPr/>
        <p:txBody>
          <a:bodyPr/>
          <a:lstStyle/>
          <a:p>
            <a:fld id="{065B8A25-8DD1-4D45-81AC-7078A885E9EB}" type="slidenum">
              <a:rPr lang="en-US" smtClean="0"/>
              <a:t>11</a:t>
            </a:fld>
            <a:endParaRPr lang="en-US"/>
          </a:p>
        </p:txBody>
      </p:sp>
    </p:spTree>
    <p:extLst>
      <p:ext uri="{BB962C8B-B14F-4D97-AF65-F5344CB8AC3E}">
        <p14:creationId xmlns:p14="http://schemas.microsoft.com/office/powerpoint/2010/main" val="7628147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Data Aggregation and Analysis</a:t>
            </a:r>
            <a:r>
              <a:rPr lang="en-US" sz="1200" b="0" i="0" kern="1200" dirty="0">
                <a:solidFill>
                  <a:schemeClr val="tx1"/>
                </a:solidFill>
                <a:effectLst/>
                <a:latin typeface="+mn-lt"/>
                <a:ea typeface="+mn-ea"/>
                <a:cs typeface="+mn-cs"/>
              </a:rPr>
              <a:t>:</a:t>
            </a:r>
          </a:p>
          <a:p>
            <a:pPr lvl="1"/>
            <a:r>
              <a:rPr lang="en-US" sz="1200" b="0" i="0" kern="1200" dirty="0">
                <a:solidFill>
                  <a:schemeClr val="tx1"/>
                </a:solidFill>
                <a:effectLst/>
                <a:latin typeface="+mn-lt"/>
                <a:ea typeface="+mn-ea"/>
                <a:cs typeface="+mn-cs"/>
              </a:rPr>
              <a:t>AI can aggregate and analyze vast amounts of data from diverse sources, such as electronic health records, insurance claims, social media, and wearable devices, to identify population-level trends in mental health.</a:t>
            </a:r>
          </a:p>
          <a:p>
            <a:r>
              <a:rPr lang="en-US" sz="1200" b="1" i="0" kern="1200" dirty="0">
                <a:solidFill>
                  <a:schemeClr val="tx1"/>
                </a:solidFill>
                <a:effectLst/>
                <a:latin typeface="+mn-lt"/>
                <a:ea typeface="+mn-ea"/>
                <a:cs typeface="+mn-cs"/>
              </a:rPr>
              <a:t>Predictive Analytics</a:t>
            </a:r>
            <a:r>
              <a:rPr lang="en-US" sz="1200" b="0" i="0" kern="1200" dirty="0">
                <a:solidFill>
                  <a:schemeClr val="tx1"/>
                </a:solidFill>
                <a:effectLst/>
                <a:latin typeface="+mn-lt"/>
                <a:ea typeface="+mn-ea"/>
                <a:cs typeface="+mn-cs"/>
              </a:rPr>
              <a:t>:</a:t>
            </a:r>
          </a:p>
          <a:p>
            <a:pPr lvl="1"/>
            <a:r>
              <a:rPr lang="en-US" sz="1200" b="0" i="0" kern="1200" dirty="0">
                <a:solidFill>
                  <a:schemeClr val="tx1"/>
                </a:solidFill>
                <a:effectLst/>
                <a:latin typeface="+mn-lt"/>
                <a:ea typeface="+mn-ea"/>
                <a:cs typeface="+mn-cs"/>
              </a:rPr>
              <a:t>By analyzing data patterns, AI can predict potential outbreaks of mental health crises, substance abuse trends, or the impact of socio-economic changes on behavioral health.</a:t>
            </a:r>
          </a:p>
          <a:p>
            <a:pPr lvl="1"/>
            <a:r>
              <a:rPr lang="en-US" sz="1200" b="0" i="0" kern="1200" dirty="0">
                <a:solidFill>
                  <a:schemeClr val="tx1"/>
                </a:solidFill>
                <a:effectLst/>
                <a:latin typeface="+mn-lt"/>
                <a:ea typeface="+mn-ea"/>
                <a:cs typeface="+mn-cs"/>
              </a:rPr>
              <a:t>Predictive models can identify high-risk populations, allowing for early interventions and resource allocation.</a:t>
            </a:r>
          </a:p>
          <a:p>
            <a:r>
              <a:rPr lang="en-US" sz="1200" b="1" i="0" kern="1200" dirty="0">
                <a:solidFill>
                  <a:schemeClr val="tx1"/>
                </a:solidFill>
                <a:effectLst/>
                <a:latin typeface="+mn-lt"/>
                <a:ea typeface="+mn-ea"/>
                <a:cs typeface="+mn-cs"/>
              </a:rPr>
              <a:t>Tailored Interventions</a:t>
            </a:r>
            <a:r>
              <a:rPr lang="en-US" sz="1200" b="0" i="0" kern="1200" dirty="0">
                <a:solidFill>
                  <a:schemeClr val="tx1"/>
                </a:solidFill>
                <a:effectLst/>
                <a:latin typeface="+mn-lt"/>
                <a:ea typeface="+mn-ea"/>
                <a:cs typeface="+mn-cs"/>
              </a:rPr>
              <a:t>:</a:t>
            </a:r>
          </a:p>
          <a:p>
            <a:pPr lvl="1"/>
            <a:r>
              <a:rPr lang="en-US" sz="1200" b="0" i="0" kern="1200" dirty="0">
                <a:solidFill>
                  <a:schemeClr val="tx1"/>
                </a:solidFill>
                <a:effectLst/>
                <a:latin typeface="+mn-lt"/>
                <a:ea typeface="+mn-ea"/>
                <a:cs typeface="+mn-cs"/>
              </a:rPr>
              <a:t>AI can help design targeted interventions for specific population groups based on their unique needs and risk factors.</a:t>
            </a:r>
          </a:p>
          <a:p>
            <a:pPr lvl="1"/>
            <a:r>
              <a:rPr lang="en-US" sz="1200" b="0" i="0" kern="1200" dirty="0">
                <a:solidFill>
                  <a:schemeClr val="tx1"/>
                </a:solidFill>
                <a:effectLst/>
                <a:latin typeface="+mn-lt"/>
                <a:ea typeface="+mn-ea"/>
                <a:cs typeface="+mn-cs"/>
              </a:rPr>
              <a:t>For instance, if data shows a rise in anxiety-related disorders in a certain age group or community, AI can assist in developing tailored outreach programs.</a:t>
            </a:r>
          </a:p>
          <a:p>
            <a:r>
              <a:rPr lang="en-US" sz="1200" b="1" i="0" kern="1200" dirty="0">
                <a:solidFill>
                  <a:schemeClr val="tx1"/>
                </a:solidFill>
                <a:effectLst/>
                <a:latin typeface="+mn-lt"/>
                <a:ea typeface="+mn-ea"/>
                <a:cs typeface="+mn-cs"/>
              </a:rPr>
              <a:t>Resource Optimization</a:t>
            </a:r>
            <a:r>
              <a:rPr lang="en-US" sz="1200" b="0" i="0" kern="1200" dirty="0">
                <a:solidFill>
                  <a:schemeClr val="tx1"/>
                </a:solidFill>
                <a:effectLst/>
                <a:latin typeface="+mn-lt"/>
                <a:ea typeface="+mn-ea"/>
                <a:cs typeface="+mn-cs"/>
              </a:rPr>
              <a:t>:</a:t>
            </a:r>
          </a:p>
          <a:p>
            <a:pPr lvl="1"/>
            <a:r>
              <a:rPr lang="en-US" sz="1200" b="0" i="0" kern="1200" dirty="0">
                <a:solidFill>
                  <a:schemeClr val="tx1"/>
                </a:solidFill>
                <a:effectLst/>
                <a:latin typeface="+mn-lt"/>
                <a:ea typeface="+mn-ea"/>
                <a:cs typeface="+mn-cs"/>
              </a:rPr>
              <a:t>AI can predict demand for behavioral health services in different regions or communities, ensuring that resources are directed where they're needed most.</a:t>
            </a:r>
          </a:p>
          <a:p>
            <a:r>
              <a:rPr lang="en-US" sz="1200" b="1" i="0" kern="1200" dirty="0">
                <a:solidFill>
                  <a:schemeClr val="tx1"/>
                </a:solidFill>
                <a:effectLst/>
                <a:latin typeface="+mn-lt"/>
                <a:ea typeface="+mn-ea"/>
                <a:cs typeface="+mn-cs"/>
              </a:rPr>
              <a:t>Monitoring and Evaluation</a:t>
            </a:r>
            <a:r>
              <a:rPr lang="en-US" sz="1200" b="0" i="0" kern="1200" dirty="0">
                <a:solidFill>
                  <a:schemeClr val="tx1"/>
                </a:solidFill>
                <a:effectLst/>
                <a:latin typeface="+mn-lt"/>
                <a:ea typeface="+mn-ea"/>
                <a:cs typeface="+mn-cs"/>
              </a:rPr>
              <a:t>:</a:t>
            </a:r>
          </a:p>
          <a:p>
            <a:pPr lvl="1"/>
            <a:r>
              <a:rPr lang="en-US" sz="1200" b="0" i="0" kern="1200" dirty="0">
                <a:solidFill>
                  <a:schemeClr val="tx1"/>
                </a:solidFill>
                <a:effectLst/>
                <a:latin typeface="+mn-lt"/>
                <a:ea typeface="+mn-ea"/>
                <a:cs typeface="+mn-cs"/>
              </a:rPr>
              <a:t>AI can continuously monitor the effectiveness of population health initiatives and interventions, providing feedback on their impact.</a:t>
            </a:r>
          </a:p>
          <a:p>
            <a:pPr lvl="1"/>
            <a:r>
              <a:rPr lang="en-US" sz="1200" b="0" i="0" kern="1200" dirty="0">
                <a:solidFill>
                  <a:schemeClr val="tx1"/>
                </a:solidFill>
                <a:effectLst/>
                <a:latin typeface="+mn-lt"/>
                <a:ea typeface="+mn-ea"/>
                <a:cs typeface="+mn-cs"/>
              </a:rPr>
              <a:t>This allows for real-time adjustments and ensures that strategies are always optimized for the best possible outcomes.</a:t>
            </a:r>
          </a:p>
          <a:p>
            <a:r>
              <a:rPr lang="en-US" sz="1200" b="1" i="0" kern="1200" dirty="0">
                <a:solidFill>
                  <a:schemeClr val="tx1"/>
                </a:solidFill>
                <a:effectLst/>
                <a:latin typeface="+mn-lt"/>
                <a:ea typeface="+mn-ea"/>
                <a:cs typeface="+mn-cs"/>
              </a:rPr>
              <a:t>Telehealth and Digital Outreach</a:t>
            </a:r>
            <a:r>
              <a:rPr lang="en-US" sz="1200" b="0" i="0" kern="1200" dirty="0">
                <a:solidFill>
                  <a:schemeClr val="tx1"/>
                </a:solidFill>
                <a:effectLst/>
                <a:latin typeface="+mn-lt"/>
                <a:ea typeface="+mn-ea"/>
                <a:cs typeface="+mn-cs"/>
              </a:rPr>
              <a:t>:</a:t>
            </a:r>
          </a:p>
          <a:p>
            <a:pPr lvl="1"/>
            <a:r>
              <a:rPr lang="en-US" sz="1200" b="0" i="0" kern="1200" dirty="0">
                <a:solidFill>
                  <a:schemeClr val="tx1"/>
                </a:solidFill>
                <a:effectLst/>
                <a:latin typeface="+mn-lt"/>
                <a:ea typeface="+mn-ea"/>
                <a:cs typeface="+mn-cs"/>
              </a:rPr>
              <a:t>AI-driven platforms can offer teletherapy or digital resources to populations with limited access to traditional mental health services, such as those in remote areas or underserved communities.</a:t>
            </a:r>
          </a:p>
          <a:p>
            <a:r>
              <a:rPr lang="en-US" sz="1200" b="1" i="0" kern="1200" dirty="0">
                <a:solidFill>
                  <a:schemeClr val="tx1"/>
                </a:solidFill>
                <a:effectLst/>
                <a:latin typeface="+mn-lt"/>
                <a:ea typeface="+mn-ea"/>
                <a:cs typeface="+mn-cs"/>
              </a:rPr>
              <a:t>Public Health Campaigns</a:t>
            </a:r>
            <a:r>
              <a:rPr lang="en-US" sz="1200" b="0" i="0" kern="1200" dirty="0">
                <a:solidFill>
                  <a:schemeClr val="tx1"/>
                </a:solidFill>
                <a:effectLst/>
                <a:latin typeface="+mn-lt"/>
                <a:ea typeface="+mn-ea"/>
                <a:cs typeface="+mn-cs"/>
              </a:rPr>
              <a:t>:</a:t>
            </a:r>
          </a:p>
          <a:p>
            <a:pPr lvl="1"/>
            <a:r>
              <a:rPr lang="en-US" sz="1200" b="0" i="0" kern="1200" dirty="0">
                <a:solidFill>
                  <a:schemeClr val="tx1"/>
                </a:solidFill>
                <a:effectLst/>
                <a:latin typeface="+mn-lt"/>
                <a:ea typeface="+mn-ea"/>
                <a:cs typeface="+mn-cs"/>
              </a:rPr>
              <a:t>Based on population-level data, AI can guide public health campaigns, ensuring they address the most pressing behavioral health challenges and reach the most at-risk populations.</a:t>
            </a:r>
          </a:p>
          <a:p>
            <a:r>
              <a:rPr lang="en-US" sz="1200" b="1" i="0" kern="1200" dirty="0">
                <a:solidFill>
                  <a:schemeClr val="tx1"/>
                </a:solidFill>
                <a:effectLst/>
                <a:latin typeface="+mn-lt"/>
                <a:ea typeface="+mn-ea"/>
                <a:cs typeface="+mn-cs"/>
              </a:rPr>
              <a:t>Social Determinants of Health</a:t>
            </a:r>
            <a:r>
              <a:rPr lang="en-US" sz="1200" b="0" i="0" kern="1200" dirty="0">
                <a:solidFill>
                  <a:schemeClr val="tx1"/>
                </a:solidFill>
                <a:effectLst/>
                <a:latin typeface="+mn-lt"/>
                <a:ea typeface="+mn-ea"/>
                <a:cs typeface="+mn-cs"/>
              </a:rPr>
              <a:t>:</a:t>
            </a:r>
          </a:p>
          <a:p>
            <a:pPr lvl="1"/>
            <a:r>
              <a:rPr lang="en-US" sz="1200" b="0" i="0" kern="1200" dirty="0">
                <a:solidFill>
                  <a:schemeClr val="tx1"/>
                </a:solidFill>
                <a:effectLst/>
                <a:latin typeface="+mn-lt"/>
                <a:ea typeface="+mn-ea"/>
                <a:cs typeface="+mn-cs"/>
              </a:rPr>
              <a:t>AI can analyze the impact of social determinants of health, like housing, employment, and education, on behavioral health outcomes. This can guide policy decisions and integrated care models.</a:t>
            </a:r>
          </a:p>
          <a:p>
            <a:r>
              <a:rPr lang="en-US" sz="1200" b="1" i="0" kern="1200" dirty="0">
                <a:solidFill>
                  <a:schemeClr val="tx1"/>
                </a:solidFill>
                <a:effectLst/>
                <a:latin typeface="+mn-lt"/>
                <a:ea typeface="+mn-ea"/>
                <a:cs typeface="+mn-cs"/>
              </a:rPr>
              <a:t>Community and Peer Support</a:t>
            </a:r>
            <a:r>
              <a:rPr lang="en-US" sz="1200" b="0" i="0" kern="1200" dirty="0">
                <a:solidFill>
                  <a:schemeClr val="tx1"/>
                </a:solidFill>
                <a:effectLst/>
                <a:latin typeface="+mn-lt"/>
                <a:ea typeface="+mn-ea"/>
                <a:cs typeface="+mn-cs"/>
              </a:rPr>
              <a:t>:</a:t>
            </a:r>
          </a:p>
          <a:p>
            <a:pPr lvl="1"/>
            <a:r>
              <a:rPr lang="en-US" sz="1200" b="0" i="0" kern="1200" dirty="0">
                <a:solidFill>
                  <a:schemeClr val="tx1"/>
                </a:solidFill>
                <a:effectLst/>
                <a:latin typeface="+mn-lt"/>
                <a:ea typeface="+mn-ea"/>
                <a:cs typeface="+mn-cs"/>
              </a:rPr>
              <a:t>AI can help design and facilitate community-based support programs or peer networks, fostering mutual support and resilience within populations.</a:t>
            </a:r>
          </a:p>
          <a:p>
            <a:r>
              <a:rPr lang="en-US" sz="1200" b="1" i="0" kern="1200" dirty="0">
                <a:solidFill>
                  <a:schemeClr val="tx1"/>
                </a:solidFill>
                <a:effectLst/>
                <a:latin typeface="+mn-lt"/>
                <a:ea typeface="+mn-ea"/>
                <a:cs typeface="+mn-cs"/>
              </a:rPr>
              <a:t>Real-time Crisis Response</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AI can detect sudden changes in population-level mental health metrics, such as a spike in substance abuse or self-harm incidents, triggering immediate crisis response measures.</a:t>
            </a:r>
          </a:p>
          <a:p>
            <a:endParaRPr lang="en-US" dirty="0"/>
          </a:p>
        </p:txBody>
      </p:sp>
      <p:sp>
        <p:nvSpPr>
          <p:cNvPr id="4" name="Slide Number Placeholder 3"/>
          <p:cNvSpPr>
            <a:spLocks noGrp="1"/>
          </p:cNvSpPr>
          <p:nvPr>
            <p:ph type="sldNum" sz="quarter" idx="5"/>
          </p:nvPr>
        </p:nvSpPr>
        <p:spPr/>
        <p:txBody>
          <a:bodyPr/>
          <a:lstStyle/>
          <a:p>
            <a:fld id="{065B8A25-8DD1-4D45-81AC-7078A885E9EB}" type="slidenum">
              <a:rPr lang="en-US" smtClean="0"/>
              <a:t>12</a:t>
            </a:fld>
            <a:endParaRPr lang="en-US"/>
          </a:p>
        </p:txBody>
      </p:sp>
    </p:spTree>
    <p:extLst>
      <p:ext uri="{BB962C8B-B14F-4D97-AF65-F5344CB8AC3E}">
        <p14:creationId xmlns:p14="http://schemas.microsoft.com/office/powerpoint/2010/main" val="23248277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Optimized Resource Allocation</a:t>
            </a:r>
            <a:r>
              <a:rPr lang="en-US" sz="1200" b="0" i="0" kern="1200" dirty="0">
                <a:solidFill>
                  <a:schemeClr val="tx1"/>
                </a:solidFill>
                <a:effectLst/>
                <a:latin typeface="+mn-lt"/>
                <a:ea typeface="+mn-ea"/>
                <a:cs typeface="+mn-cs"/>
              </a:rPr>
              <a:t>:</a:t>
            </a:r>
          </a:p>
          <a:p>
            <a:pPr lvl="1"/>
            <a:r>
              <a:rPr lang="en-US" sz="1200" b="0" i="0" kern="1200" dirty="0">
                <a:solidFill>
                  <a:schemeClr val="tx1"/>
                </a:solidFill>
                <a:effectLst/>
                <a:latin typeface="+mn-lt"/>
                <a:ea typeface="+mn-ea"/>
                <a:cs typeface="+mn-cs"/>
              </a:rPr>
              <a:t>AI can predict patient flows and treatment demand, allowing for the efficient scheduling of therapists and the optimal use of clinical spaces.</a:t>
            </a:r>
          </a:p>
          <a:p>
            <a:pPr lvl="1"/>
            <a:r>
              <a:rPr lang="en-US" sz="1200" b="0" i="0" kern="1200" dirty="0">
                <a:solidFill>
                  <a:schemeClr val="tx1"/>
                </a:solidFill>
                <a:effectLst/>
                <a:latin typeface="+mn-lt"/>
                <a:ea typeface="+mn-ea"/>
                <a:cs typeface="+mn-cs"/>
              </a:rPr>
              <a:t>By predicting no-shows or dropouts, AI can reduce wastage of time and resources.</a:t>
            </a:r>
          </a:p>
          <a:p>
            <a:r>
              <a:rPr lang="en-US" sz="1200" b="1" i="0" kern="1200" dirty="0">
                <a:solidFill>
                  <a:schemeClr val="tx1"/>
                </a:solidFill>
                <a:effectLst/>
                <a:latin typeface="+mn-lt"/>
                <a:ea typeface="+mn-ea"/>
                <a:cs typeface="+mn-cs"/>
              </a:rPr>
              <a:t>Streamlined Administrative Processes</a:t>
            </a:r>
            <a:r>
              <a:rPr lang="en-US" sz="1200" b="0" i="0" kern="1200" dirty="0">
                <a:solidFill>
                  <a:schemeClr val="tx1"/>
                </a:solidFill>
                <a:effectLst/>
                <a:latin typeface="+mn-lt"/>
                <a:ea typeface="+mn-ea"/>
                <a:cs typeface="+mn-cs"/>
              </a:rPr>
              <a:t>:</a:t>
            </a:r>
          </a:p>
          <a:p>
            <a:pPr lvl="1"/>
            <a:r>
              <a:rPr lang="en-US" sz="1200" b="0" i="0" kern="1200" dirty="0">
                <a:solidFill>
                  <a:schemeClr val="tx1"/>
                </a:solidFill>
                <a:effectLst/>
                <a:latin typeface="+mn-lt"/>
                <a:ea typeface="+mn-ea"/>
                <a:cs typeface="+mn-cs"/>
              </a:rPr>
              <a:t>Automating administrative tasks like appointment scheduling, billing, coding, and insurance claims processing can reduce overheads and staff workload.</a:t>
            </a:r>
          </a:p>
          <a:p>
            <a:pPr lvl="1"/>
            <a:r>
              <a:rPr lang="en-US" sz="1200" b="0" i="0" kern="1200" dirty="0">
                <a:solidFill>
                  <a:schemeClr val="tx1"/>
                </a:solidFill>
                <a:effectLst/>
                <a:latin typeface="+mn-lt"/>
                <a:ea typeface="+mn-ea"/>
                <a:cs typeface="+mn-cs"/>
              </a:rPr>
              <a:t>Natural language processing (NLP) tools can reduce the time therapists spend on documentation, allowing for more clinical hours.</a:t>
            </a:r>
          </a:p>
          <a:p>
            <a:r>
              <a:rPr lang="en-US" sz="1200" b="1" i="0" kern="1200" dirty="0">
                <a:solidFill>
                  <a:schemeClr val="tx1"/>
                </a:solidFill>
                <a:effectLst/>
                <a:latin typeface="+mn-lt"/>
                <a:ea typeface="+mn-ea"/>
                <a:cs typeface="+mn-cs"/>
              </a:rPr>
              <a:t>Enhanced Clinical Decision Support</a:t>
            </a:r>
            <a:r>
              <a:rPr lang="en-US" sz="1200" b="0" i="0" kern="1200" dirty="0">
                <a:solidFill>
                  <a:schemeClr val="tx1"/>
                </a:solidFill>
                <a:effectLst/>
                <a:latin typeface="+mn-lt"/>
                <a:ea typeface="+mn-ea"/>
                <a:cs typeface="+mn-cs"/>
              </a:rPr>
              <a:t>:</a:t>
            </a:r>
          </a:p>
          <a:p>
            <a:pPr lvl="1"/>
            <a:r>
              <a:rPr lang="en-US" sz="1200" b="0" i="0" kern="1200" dirty="0">
                <a:solidFill>
                  <a:schemeClr val="tx1"/>
                </a:solidFill>
                <a:effectLst/>
                <a:latin typeface="+mn-lt"/>
                <a:ea typeface="+mn-ea"/>
                <a:cs typeface="+mn-cs"/>
              </a:rPr>
              <a:t>AI can provide evidence-based treatment recommendations, which might reduce the trial-and-error approach in selecting treatments, leading to faster patient recovery and fewer required sessions.</a:t>
            </a:r>
          </a:p>
          <a:p>
            <a:pPr lvl="1"/>
            <a:r>
              <a:rPr lang="en-US" sz="1200" b="0" i="0" kern="1200" dirty="0">
                <a:solidFill>
                  <a:schemeClr val="tx1"/>
                </a:solidFill>
                <a:effectLst/>
                <a:latin typeface="+mn-lt"/>
                <a:ea typeface="+mn-ea"/>
                <a:cs typeface="+mn-cs"/>
              </a:rPr>
              <a:t>Improved medication management and monitoring can lead to better adherence, reducing hospitalizations or more intensive interventions.</a:t>
            </a:r>
          </a:p>
          <a:p>
            <a:r>
              <a:rPr lang="en-US" sz="1200" b="1" i="0" kern="1200" dirty="0">
                <a:solidFill>
                  <a:schemeClr val="tx1"/>
                </a:solidFill>
                <a:effectLst/>
                <a:latin typeface="+mn-lt"/>
                <a:ea typeface="+mn-ea"/>
                <a:cs typeface="+mn-cs"/>
              </a:rPr>
              <a:t>Remote Monitoring</a:t>
            </a:r>
            <a:r>
              <a:rPr lang="en-US" sz="1200" b="0" i="0" kern="1200" dirty="0">
                <a:solidFill>
                  <a:schemeClr val="tx1"/>
                </a:solidFill>
                <a:effectLst/>
                <a:latin typeface="+mn-lt"/>
                <a:ea typeface="+mn-ea"/>
                <a:cs typeface="+mn-cs"/>
              </a:rPr>
              <a:t>:</a:t>
            </a:r>
          </a:p>
          <a:p>
            <a:pPr lvl="1"/>
            <a:r>
              <a:rPr lang="en-US" sz="1200" b="0" i="0" kern="1200" dirty="0">
                <a:solidFill>
                  <a:schemeClr val="tx1"/>
                </a:solidFill>
                <a:effectLst/>
                <a:latin typeface="+mn-lt"/>
                <a:ea typeface="+mn-ea"/>
                <a:cs typeface="+mn-cs"/>
              </a:rPr>
              <a:t>Wearable devices and apps can monitor patients outside of the clinical setting. AI-driven analysis of this data can prevent crises, reducing the need for emergency interventions or hospitalizations.</a:t>
            </a:r>
          </a:p>
          <a:p>
            <a:r>
              <a:rPr lang="en-US" sz="1200" b="1" i="0" kern="1200" dirty="0">
                <a:solidFill>
                  <a:schemeClr val="tx1"/>
                </a:solidFill>
                <a:effectLst/>
                <a:latin typeface="+mn-lt"/>
                <a:ea typeface="+mn-ea"/>
                <a:cs typeface="+mn-cs"/>
              </a:rPr>
              <a:t>Virtual Care Platforms</a:t>
            </a:r>
            <a:r>
              <a:rPr lang="en-US" sz="1200" b="0" i="0" kern="1200" dirty="0">
                <a:solidFill>
                  <a:schemeClr val="tx1"/>
                </a:solidFill>
                <a:effectLst/>
                <a:latin typeface="+mn-lt"/>
                <a:ea typeface="+mn-ea"/>
                <a:cs typeface="+mn-cs"/>
              </a:rPr>
              <a:t>:</a:t>
            </a:r>
          </a:p>
          <a:p>
            <a:pPr lvl="1"/>
            <a:r>
              <a:rPr lang="en-US" sz="1200" b="0" i="0" kern="1200" dirty="0">
                <a:solidFill>
                  <a:schemeClr val="tx1"/>
                </a:solidFill>
                <a:effectLst/>
                <a:latin typeface="+mn-lt"/>
                <a:ea typeface="+mn-ea"/>
                <a:cs typeface="+mn-cs"/>
              </a:rPr>
              <a:t>AI-driven chatbots or virtual therapists can provide initial support, reducing the demand on human therapists, especially for routine or non-urgent concerns.</a:t>
            </a:r>
          </a:p>
          <a:p>
            <a:pPr lvl="1"/>
            <a:r>
              <a:rPr lang="en-US" sz="1200" b="0" i="0" kern="1200" dirty="0">
                <a:solidFill>
                  <a:schemeClr val="tx1"/>
                </a:solidFill>
                <a:effectLst/>
                <a:latin typeface="+mn-lt"/>
                <a:ea typeface="+mn-ea"/>
                <a:cs typeface="+mn-cs"/>
              </a:rPr>
              <a:t>Teletherapy, aided by AI enhancements, can offer therapy without the overheads of physical spaces or transportation.</a:t>
            </a:r>
          </a:p>
          <a:p>
            <a:r>
              <a:rPr lang="en-US" sz="1200" b="1" i="0" kern="1200" dirty="0">
                <a:solidFill>
                  <a:schemeClr val="tx1"/>
                </a:solidFill>
                <a:effectLst/>
                <a:latin typeface="+mn-lt"/>
                <a:ea typeface="+mn-ea"/>
                <a:cs typeface="+mn-cs"/>
              </a:rPr>
              <a:t>Predictive Analytics</a:t>
            </a:r>
            <a:r>
              <a:rPr lang="en-US" sz="1200" b="0" i="0" kern="1200" dirty="0">
                <a:solidFill>
                  <a:schemeClr val="tx1"/>
                </a:solidFill>
                <a:effectLst/>
                <a:latin typeface="+mn-lt"/>
                <a:ea typeface="+mn-ea"/>
                <a:cs typeface="+mn-cs"/>
              </a:rPr>
              <a:t>:</a:t>
            </a:r>
          </a:p>
          <a:p>
            <a:pPr lvl="1"/>
            <a:r>
              <a:rPr lang="en-US" sz="1200" b="0" i="0" kern="1200" dirty="0">
                <a:solidFill>
                  <a:schemeClr val="tx1"/>
                </a:solidFill>
                <a:effectLst/>
                <a:latin typeface="+mn-lt"/>
                <a:ea typeface="+mn-ea"/>
                <a:cs typeface="+mn-cs"/>
              </a:rPr>
              <a:t>By identifying patients who are at higher risk of severe episodes or those likely to drop out of treatment, AI can help in early, more cost-effective interventions.</a:t>
            </a:r>
          </a:p>
          <a:p>
            <a:pPr lvl="1"/>
            <a:r>
              <a:rPr lang="en-US" sz="1200" b="0" i="0" kern="1200" dirty="0">
                <a:solidFill>
                  <a:schemeClr val="tx1"/>
                </a:solidFill>
                <a:effectLst/>
                <a:latin typeface="+mn-lt"/>
                <a:ea typeface="+mn-ea"/>
                <a:cs typeface="+mn-cs"/>
              </a:rPr>
              <a:t>Predicting potential outbreaks or population-level mental health challenges can guide preemptive strategies, often more economical than reactionary measures.</a:t>
            </a:r>
          </a:p>
          <a:p>
            <a:r>
              <a:rPr lang="en-US" sz="1200" b="1" i="0" kern="1200" dirty="0">
                <a:solidFill>
                  <a:schemeClr val="tx1"/>
                </a:solidFill>
                <a:effectLst/>
                <a:latin typeface="+mn-lt"/>
                <a:ea typeface="+mn-ea"/>
                <a:cs typeface="+mn-cs"/>
              </a:rPr>
              <a:t>Training and Supervision</a:t>
            </a:r>
            <a:r>
              <a:rPr lang="en-US" sz="1200" b="0" i="0" kern="1200" dirty="0">
                <a:solidFill>
                  <a:schemeClr val="tx1"/>
                </a:solidFill>
                <a:effectLst/>
                <a:latin typeface="+mn-lt"/>
                <a:ea typeface="+mn-ea"/>
                <a:cs typeface="+mn-cs"/>
              </a:rPr>
              <a:t>:</a:t>
            </a:r>
          </a:p>
          <a:p>
            <a:pPr lvl="1"/>
            <a:r>
              <a:rPr lang="en-US" sz="1200" b="0" i="0" kern="1200" dirty="0">
                <a:solidFill>
                  <a:schemeClr val="tx1"/>
                </a:solidFill>
                <a:effectLst/>
                <a:latin typeface="+mn-lt"/>
                <a:ea typeface="+mn-ea"/>
                <a:cs typeface="+mn-cs"/>
              </a:rPr>
              <a:t>AI-driven platforms can assist in training newer therapists more efficiently, reducing the costs associated with extended training or mistakes in initial practice.</a:t>
            </a:r>
          </a:p>
          <a:p>
            <a:pPr lvl="1"/>
            <a:r>
              <a:rPr lang="en-US" sz="1200" b="0" i="0" kern="1200" dirty="0">
                <a:solidFill>
                  <a:schemeClr val="tx1"/>
                </a:solidFill>
                <a:effectLst/>
                <a:latin typeface="+mn-lt"/>
                <a:ea typeface="+mn-ea"/>
                <a:cs typeface="+mn-cs"/>
              </a:rPr>
              <a:t>Ongoing professional development, guided by AI insights, can be more targeted and efficient.</a:t>
            </a:r>
          </a:p>
          <a:p>
            <a:r>
              <a:rPr lang="en-US" sz="1200" b="1" i="0" kern="1200" dirty="0">
                <a:solidFill>
                  <a:schemeClr val="tx1"/>
                </a:solidFill>
                <a:effectLst/>
                <a:latin typeface="+mn-lt"/>
                <a:ea typeface="+mn-ea"/>
                <a:cs typeface="+mn-cs"/>
              </a:rPr>
              <a:t>Research and Development</a:t>
            </a:r>
            <a:r>
              <a:rPr lang="en-US" sz="1200" b="0" i="0" kern="1200" dirty="0">
                <a:solidFill>
                  <a:schemeClr val="tx1"/>
                </a:solidFill>
                <a:effectLst/>
                <a:latin typeface="+mn-lt"/>
                <a:ea typeface="+mn-ea"/>
                <a:cs typeface="+mn-cs"/>
              </a:rPr>
              <a:t>:</a:t>
            </a:r>
          </a:p>
          <a:p>
            <a:pPr lvl="1"/>
            <a:r>
              <a:rPr lang="en-US" sz="1200" b="0" i="0" kern="1200" dirty="0">
                <a:solidFill>
                  <a:schemeClr val="tx1"/>
                </a:solidFill>
                <a:effectLst/>
                <a:latin typeface="+mn-lt"/>
                <a:ea typeface="+mn-ea"/>
                <a:cs typeface="+mn-cs"/>
              </a:rPr>
              <a:t>AI can accelerate research by quickly analyzing large datasets, leading to faster development of cost-effective treatments or interventions.</a:t>
            </a:r>
          </a:p>
          <a:p>
            <a:pPr lvl="1"/>
            <a:r>
              <a:rPr lang="en-US" sz="1200" b="0" i="0" kern="1200" dirty="0">
                <a:solidFill>
                  <a:schemeClr val="tx1"/>
                </a:solidFill>
                <a:effectLst/>
                <a:latin typeface="+mn-lt"/>
                <a:ea typeface="+mn-ea"/>
                <a:cs typeface="+mn-cs"/>
              </a:rPr>
              <a:t>By identifying the most effective treatments or understanding individual responses to treatments, AI can lead to a more personalized and efficient care model.</a:t>
            </a:r>
          </a:p>
          <a:p>
            <a:r>
              <a:rPr lang="en-US" sz="1200" b="1" i="0" kern="1200" dirty="0">
                <a:solidFill>
                  <a:schemeClr val="tx1"/>
                </a:solidFill>
                <a:effectLst/>
                <a:latin typeface="+mn-lt"/>
                <a:ea typeface="+mn-ea"/>
                <a:cs typeface="+mn-cs"/>
              </a:rPr>
              <a:t>Public Health Interventions</a:t>
            </a:r>
            <a:r>
              <a:rPr lang="en-US" sz="1200" b="0" i="0" kern="1200" dirty="0">
                <a:solidFill>
                  <a:schemeClr val="tx1"/>
                </a:solidFill>
                <a:effectLst/>
                <a:latin typeface="+mn-lt"/>
                <a:ea typeface="+mn-ea"/>
                <a:cs typeface="+mn-cs"/>
              </a:rPr>
              <a:t>:</a:t>
            </a:r>
          </a:p>
          <a:p>
            <a:pPr lvl="1"/>
            <a:r>
              <a:rPr lang="en-US" sz="1200" b="0" i="0" kern="1200" dirty="0">
                <a:solidFill>
                  <a:schemeClr val="tx1"/>
                </a:solidFill>
                <a:effectLst/>
                <a:latin typeface="+mn-lt"/>
                <a:ea typeface="+mn-ea"/>
                <a:cs typeface="+mn-cs"/>
              </a:rPr>
              <a:t>AI can guide public health campaigns, ensuring they're targeting the most significant challenges and are designed based on data-driven insights, maximizing their cost-effectiveness.</a:t>
            </a:r>
          </a:p>
          <a:p>
            <a:r>
              <a:rPr lang="en-US" sz="1200" b="1" i="0" kern="1200" dirty="0">
                <a:solidFill>
                  <a:schemeClr val="tx1"/>
                </a:solidFill>
                <a:effectLst/>
                <a:latin typeface="+mn-lt"/>
                <a:ea typeface="+mn-ea"/>
                <a:cs typeface="+mn-cs"/>
              </a:rPr>
              <a:t>Feedback Mechanisms</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Continuous feedback from patients on their therapy experience, collected and analyzed by AI, can help in refining services, reducing inefficiencies, and enhancing patient satisfaction, indirectly influencing retention and outcomes.</a:t>
            </a:r>
          </a:p>
          <a:p>
            <a:r>
              <a:rPr lang="en-US" sz="1200" b="0" i="0" kern="1200" dirty="0">
                <a:solidFill>
                  <a:schemeClr val="tx1"/>
                </a:solidFill>
                <a:effectLst/>
                <a:latin typeface="+mn-lt"/>
                <a:ea typeface="+mn-ea"/>
                <a:cs typeface="+mn-cs"/>
              </a:rPr>
              <a:t>While AI offers potential cost savings, it's essential to approach its integration thoughtfully. Initial investments in technology, training, and system integration are required. Moreover, the ethical considerations of data privacy and the risk of over-reliance on technology at the expense of human judgment must be balanced against potential cost savings.</a:t>
            </a:r>
          </a:p>
          <a:p>
            <a:endParaRPr lang="en-US" dirty="0"/>
          </a:p>
        </p:txBody>
      </p:sp>
      <p:sp>
        <p:nvSpPr>
          <p:cNvPr id="4" name="Slide Number Placeholder 3"/>
          <p:cNvSpPr>
            <a:spLocks noGrp="1"/>
          </p:cNvSpPr>
          <p:nvPr>
            <p:ph type="sldNum" sz="quarter" idx="5"/>
          </p:nvPr>
        </p:nvSpPr>
        <p:spPr/>
        <p:txBody>
          <a:bodyPr/>
          <a:lstStyle/>
          <a:p>
            <a:fld id="{065B8A25-8DD1-4D45-81AC-7078A885E9EB}" type="slidenum">
              <a:rPr lang="en-US" smtClean="0"/>
              <a:t>13</a:t>
            </a:fld>
            <a:endParaRPr lang="en-US"/>
          </a:p>
        </p:txBody>
      </p:sp>
    </p:spTree>
    <p:extLst>
      <p:ext uri="{BB962C8B-B14F-4D97-AF65-F5344CB8AC3E}">
        <p14:creationId xmlns:p14="http://schemas.microsoft.com/office/powerpoint/2010/main" val="3099118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79C52-6DD5-7AD9-0CEA-3485E282090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E9C6BD8-2868-8D4B-B817-9D5980F379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6B67B2F-B05A-0928-C564-E91417641992}"/>
              </a:ext>
            </a:extLst>
          </p:cNvPr>
          <p:cNvSpPr>
            <a:spLocks noGrp="1"/>
          </p:cNvSpPr>
          <p:nvPr>
            <p:ph type="dt" sz="half" idx="10"/>
          </p:nvPr>
        </p:nvSpPr>
        <p:spPr/>
        <p:txBody>
          <a:bodyPr/>
          <a:lstStyle/>
          <a:p>
            <a:fld id="{9DC6CCD0-2451-443A-A6E1-14BABEAAEAFF}" type="datetimeFigureOut">
              <a:rPr lang="en-US" smtClean="0"/>
              <a:t>10/5/2023</a:t>
            </a:fld>
            <a:endParaRPr lang="en-US"/>
          </a:p>
        </p:txBody>
      </p:sp>
      <p:sp>
        <p:nvSpPr>
          <p:cNvPr id="5" name="Footer Placeholder 4">
            <a:extLst>
              <a:ext uri="{FF2B5EF4-FFF2-40B4-BE49-F238E27FC236}">
                <a16:creationId xmlns:a16="http://schemas.microsoft.com/office/drawing/2014/main" id="{CFDE1081-606A-449D-5EFE-20B8C95EA4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D3B998-F793-A3F0-96FC-66F300123710}"/>
              </a:ext>
            </a:extLst>
          </p:cNvPr>
          <p:cNvSpPr>
            <a:spLocks noGrp="1"/>
          </p:cNvSpPr>
          <p:nvPr>
            <p:ph type="sldNum" sz="quarter" idx="12"/>
          </p:nvPr>
        </p:nvSpPr>
        <p:spPr/>
        <p:txBody>
          <a:bodyPr/>
          <a:lstStyle/>
          <a:p>
            <a:fld id="{BEEFC4E9-D47B-4381-B8A4-994022639227}" type="slidenum">
              <a:rPr lang="en-US" smtClean="0"/>
              <a:t>‹#›</a:t>
            </a:fld>
            <a:endParaRPr lang="en-US"/>
          </a:p>
        </p:txBody>
      </p:sp>
    </p:spTree>
    <p:extLst>
      <p:ext uri="{BB962C8B-B14F-4D97-AF65-F5344CB8AC3E}">
        <p14:creationId xmlns:p14="http://schemas.microsoft.com/office/powerpoint/2010/main" val="28473405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5DF2B-6074-1FDD-6B11-690B33DCE36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8D0924-8E62-DDB2-508F-815108341D6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2FBFA8-15C1-B9F9-DB6E-8432210BDD81}"/>
              </a:ext>
            </a:extLst>
          </p:cNvPr>
          <p:cNvSpPr>
            <a:spLocks noGrp="1"/>
          </p:cNvSpPr>
          <p:nvPr>
            <p:ph type="dt" sz="half" idx="10"/>
          </p:nvPr>
        </p:nvSpPr>
        <p:spPr/>
        <p:txBody>
          <a:bodyPr/>
          <a:lstStyle/>
          <a:p>
            <a:fld id="{9DC6CCD0-2451-443A-A6E1-14BABEAAEAFF}" type="datetimeFigureOut">
              <a:rPr lang="en-US" smtClean="0"/>
              <a:t>10/5/2023</a:t>
            </a:fld>
            <a:endParaRPr lang="en-US"/>
          </a:p>
        </p:txBody>
      </p:sp>
      <p:sp>
        <p:nvSpPr>
          <p:cNvPr id="5" name="Footer Placeholder 4">
            <a:extLst>
              <a:ext uri="{FF2B5EF4-FFF2-40B4-BE49-F238E27FC236}">
                <a16:creationId xmlns:a16="http://schemas.microsoft.com/office/drawing/2014/main" id="{6C2BCB21-1D9C-C564-4062-E0678B0938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53054A-4C12-2D8A-D050-C8BCE8573BC3}"/>
              </a:ext>
            </a:extLst>
          </p:cNvPr>
          <p:cNvSpPr>
            <a:spLocks noGrp="1"/>
          </p:cNvSpPr>
          <p:nvPr>
            <p:ph type="sldNum" sz="quarter" idx="12"/>
          </p:nvPr>
        </p:nvSpPr>
        <p:spPr/>
        <p:txBody>
          <a:bodyPr/>
          <a:lstStyle/>
          <a:p>
            <a:fld id="{BEEFC4E9-D47B-4381-B8A4-994022639227}" type="slidenum">
              <a:rPr lang="en-US" smtClean="0"/>
              <a:t>‹#›</a:t>
            </a:fld>
            <a:endParaRPr lang="en-US"/>
          </a:p>
        </p:txBody>
      </p:sp>
    </p:spTree>
    <p:extLst>
      <p:ext uri="{BB962C8B-B14F-4D97-AF65-F5344CB8AC3E}">
        <p14:creationId xmlns:p14="http://schemas.microsoft.com/office/powerpoint/2010/main" val="15562413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58E1C6E-1FDA-AD96-B74C-39C225BE369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F85888-4E15-A474-31F0-7C36C960D9B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550009-98E6-2474-1B6E-B24C54644333}"/>
              </a:ext>
            </a:extLst>
          </p:cNvPr>
          <p:cNvSpPr>
            <a:spLocks noGrp="1"/>
          </p:cNvSpPr>
          <p:nvPr>
            <p:ph type="dt" sz="half" idx="10"/>
          </p:nvPr>
        </p:nvSpPr>
        <p:spPr/>
        <p:txBody>
          <a:bodyPr/>
          <a:lstStyle/>
          <a:p>
            <a:fld id="{9DC6CCD0-2451-443A-A6E1-14BABEAAEAFF}" type="datetimeFigureOut">
              <a:rPr lang="en-US" smtClean="0"/>
              <a:t>10/5/2023</a:t>
            </a:fld>
            <a:endParaRPr lang="en-US"/>
          </a:p>
        </p:txBody>
      </p:sp>
      <p:sp>
        <p:nvSpPr>
          <p:cNvPr id="5" name="Footer Placeholder 4">
            <a:extLst>
              <a:ext uri="{FF2B5EF4-FFF2-40B4-BE49-F238E27FC236}">
                <a16:creationId xmlns:a16="http://schemas.microsoft.com/office/drawing/2014/main" id="{739DD31C-23E1-6DE4-CE22-1769EE76C3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116727-2C7F-63C9-0CD0-C2B2426467EF}"/>
              </a:ext>
            </a:extLst>
          </p:cNvPr>
          <p:cNvSpPr>
            <a:spLocks noGrp="1"/>
          </p:cNvSpPr>
          <p:nvPr>
            <p:ph type="sldNum" sz="quarter" idx="12"/>
          </p:nvPr>
        </p:nvSpPr>
        <p:spPr/>
        <p:txBody>
          <a:bodyPr/>
          <a:lstStyle/>
          <a:p>
            <a:fld id="{BEEFC4E9-D47B-4381-B8A4-994022639227}" type="slidenum">
              <a:rPr lang="en-US" smtClean="0"/>
              <a:t>‹#›</a:t>
            </a:fld>
            <a:endParaRPr lang="en-US"/>
          </a:p>
        </p:txBody>
      </p:sp>
    </p:spTree>
    <p:extLst>
      <p:ext uri="{BB962C8B-B14F-4D97-AF65-F5344CB8AC3E}">
        <p14:creationId xmlns:p14="http://schemas.microsoft.com/office/powerpoint/2010/main" val="12707009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VER SLIDE RIGHT CONTEN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92FD8C9-B022-4843-A24D-12009407C8A2}"/>
              </a:ext>
            </a:extLst>
          </p:cNvPr>
          <p:cNvSpPr>
            <a:spLocks noGrp="1"/>
          </p:cNvSpPr>
          <p:nvPr>
            <p:ph type="pic" sz="quarter" idx="10"/>
          </p:nvPr>
        </p:nvSpPr>
        <p:spPr>
          <a:xfrm>
            <a:off x="0" y="0"/>
            <a:ext cx="6773863" cy="6858000"/>
          </a:xfrm>
        </p:spPr>
        <p:txBody>
          <a:bodyPr/>
          <a:lstStyle/>
          <a:p>
            <a:r>
              <a:rPr lang="en-US"/>
              <a:t>Click icon to add picture</a:t>
            </a:r>
          </a:p>
        </p:txBody>
      </p:sp>
      <p:pic>
        <p:nvPicPr>
          <p:cNvPr id="5" name="Picture 4" descr="Logo&#10;&#10;Description automatically generated with medium confidence">
            <a:extLst>
              <a:ext uri="{FF2B5EF4-FFF2-40B4-BE49-F238E27FC236}">
                <a16:creationId xmlns:a16="http://schemas.microsoft.com/office/drawing/2014/main" id="{7C8446B3-6161-F041-8319-F5326138086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72387" y="327861"/>
            <a:ext cx="1569836" cy="682791"/>
          </a:xfrm>
          <a:prstGeom prst="rect">
            <a:avLst/>
          </a:prstGeom>
        </p:spPr>
      </p:pic>
      <p:sp>
        <p:nvSpPr>
          <p:cNvPr id="9" name="Text Placeholder 8">
            <a:extLst>
              <a:ext uri="{FF2B5EF4-FFF2-40B4-BE49-F238E27FC236}">
                <a16:creationId xmlns:a16="http://schemas.microsoft.com/office/drawing/2014/main" id="{4645B78D-7C4C-EA44-AC99-CB862FEFD74C}"/>
              </a:ext>
            </a:extLst>
          </p:cNvPr>
          <p:cNvSpPr>
            <a:spLocks noGrp="1"/>
          </p:cNvSpPr>
          <p:nvPr>
            <p:ph type="body" sz="quarter" idx="11" hasCustomPrompt="1"/>
          </p:nvPr>
        </p:nvSpPr>
        <p:spPr>
          <a:xfrm>
            <a:off x="7194884" y="1624013"/>
            <a:ext cx="4535154" cy="4560887"/>
          </a:xfrm>
        </p:spPr>
        <p:txBody>
          <a:bodyPr anchor="t" anchorCtr="0">
            <a:noAutofit/>
          </a:bodyPr>
          <a:lstStyle>
            <a:lvl1pPr marL="0" indent="0">
              <a:buFontTx/>
              <a:buNone/>
              <a:defRPr sz="4400" b="1">
                <a:solidFill>
                  <a:srgbClr val="0065A3"/>
                </a:solidFill>
              </a:defRPr>
            </a:lvl1pPr>
          </a:lstStyle>
          <a:p>
            <a:pPr lvl="0"/>
            <a:r>
              <a:rPr lang="en-US" dirty="0"/>
              <a:t>Insert Your </a:t>
            </a:r>
            <a:br>
              <a:rPr lang="en-US" dirty="0"/>
            </a:br>
            <a:r>
              <a:rPr lang="en-US" dirty="0"/>
              <a:t>Title Here</a:t>
            </a:r>
          </a:p>
        </p:txBody>
      </p:sp>
      <p:sp>
        <p:nvSpPr>
          <p:cNvPr id="6" name="Rectangle 5">
            <a:extLst>
              <a:ext uri="{FF2B5EF4-FFF2-40B4-BE49-F238E27FC236}">
                <a16:creationId xmlns:a16="http://schemas.microsoft.com/office/drawing/2014/main" id="{8E729E4A-EB19-1148-BB42-3341EBC0B6B7}"/>
              </a:ext>
            </a:extLst>
          </p:cNvPr>
          <p:cNvSpPr/>
          <p:nvPr userDrawn="1"/>
        </p:nvSpPr>
        <p:spPr>
          <a:xfrm>
            <a:off x="7401310" y="6193508"/>
            <a:ext cx="4328728" cy="323165"/>
          </a:xfrm>
          <a:prstGeom prst="rect">
            <a:avLst/>
          </a:prstGeom>
        </p:spPr>
        <p:txBody>
          <a:bodyPr wrap="square" lIns="0">
            <a:spAutoFit/>
          </a:bodyPr>
          <a:lstStyle/>
          <a:p>
            <a:r>
              <a:rPr lang="en-US" sz="500" dirty="0">
                <a:solidFill>
                  <a:srgbClr val="666666"/>
                </a:solidFill>
                <a:latin typeface="Arial" panose="020B0604020202020204" pitchFamily="34" charset="0"/>
                <a:cs typeface="Arial" panose="020B0604020202020204" pitchFamily="34" charset="0"/>
              </a:rPr>
              <a:t>Copyright © 2023 Health Management Associates, Inc. All rights reserved. The content of this presentation is PROPRIETARY and CONFIDENTIAL to </a:t>
            </a:r>
            <a:br>
              <a:rPr lang="en-US" sz="500" dirty="0">
                <a:solidFill>
                  <a:srgbClr val="666666"/>
                </a:solidFill>
                <a:latin typeface="Arial" panose="020B0604020202020204" pitchFamily="34" charset="0"/>
                <a:cs typeface="Arial" panose="020B0604020202020204" pitchFamily="34" charset="0"/>
              </a:rPr>
            </a:br>
            <a:r>
              <a:rPr lang="en-US" sz="500" dirty="0">
                <a:solidFill>
                  <a:srgbClr val="666666"/>
                </a:solidFill>
                <a:latin typeface="Arial" panose="020B0604020202020204" pitchFamily="34" charset="0"/>
                <a:cs typeface="Arial" panose="020B0604020202020204" pitchFamily="34" charset="0"/>
              </a:rPr>
              <a:t>Health Management Associates, Inc. and only for the information of the intended recipient. Do not use, publish or redistribute without written permission </a:t>
            </a:r>
            <a:br>
              <a:rPr lang="en-US" sz="500" dirty="0">
                <a:solidFill>
                  <a:srgbClr val="666666"/>
                </a:solidFill>
                <a:latin typeface="Arial" panose="020B0604020202020204" pitchFamily="34" charset="0"/>
                <a:cs typeface="Arial" panose="020B0604020202020204" pitchFamily="34" charset="0"/>
              </a:rPr>
            </a:br>
            <a:r>
              <a:rPr lang="en-US" sz="500" dirty="0">
                <a:solidFill>
                  <a:srgbClr val="666666"/>
                </a:solidFill>
                <a:latin typeface="Arial" panose="020B0604020202020204" pitchFamily="34" charset="0"/>
                <a:cs typeface="Arial" panose="020B0604020202020204" pitchFamily="34" charset="0"/>
              </a:rPr>
              <a:t>from Health Management Associates, Inc.</a:t>
            </a:r>
          </a:p>
        </p:txBody>
      </p:sp>
      <p:cxnSp>
        <p:nvCxnSpPr>
          <p:cNvPr id="7" name="Straight Connector 6">
            <a:extLst>
              <a:ext uri="{FF2B5EF4-FFF2-40B4-BE49-F238E27FC236}">
                <a16:creationId xmlns:a16="http://schemas.microsoft.com/office/drawing/2014/main" id="{1F238C23-9A0D-2B40-9D1B-2A58068D9713}"/>
              </a:ext>
            </a:extLst>
          </p:cNvPr>
          <p:cNvCxnSpPr/>
          <p:nvPr userDrawn="1"/>
        </p:nvCxnSpPr>
        <p:spPr>
          <a:xfrm>
            <a:off x="7401310" y="6054436"/>
            <a:ext cx="4125672" cy="0"/>
          </a:xfrm>
          <a:prstGeom prst="line">
            <a:avLst/>
          </a:prstGeom>
          <a:ln>
            <a:solidFill>
              <a:schemeClr val="bg1">
                <a:lumMod val="85000"/>
                <a:alpha val="81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42700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VER SLIDE RIGHT CONTEN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92FD8C9-B022-4843-A24D-12009407C8A2}"/>
              </a:ext>
            </a:extLst>
          </p:cNvPr>
          <p:cNvSpPr>
            <a:spLocks noGrp="1"/>
          </p:cNvSpPr>
          <p:nvPr>
            <p:ph type="pic" sz="quarter" idx="10"/>
          </p:nvPr>
        </p:nvSpPr>
        <p:spPr>
          <a:xfrm>
            <a:off x="0" y="0"/>
            <a:ext cx="6773863" cy="6858000"/>
          </a:xfrm>
        </p:spPr>
        <p:txBody>
          <a:bodyPr/>
          <a:lstStyle/>
          <a:p>
            <a:r>
              <a:rPr lang="en-US"/>
              <a:t>Click icon to add picture</a:t>
            </a:r>
          </a:p>
        </p:txBody>
      </p:sp>
      <p:pic>
        <p:nvPicPr>
          <p:cNvPr id="5" name="Picture 4" descr="Logo&#10;&#10;Description automatically generated with medium confidence">
            <a:extLst>
              <a:ext uri="{FF2B5EF4-FFF2-40B4-BE49-F238E27FC236}">
                <a16:creationId xmlns:a16="http://schemas.microsoft.com/office/drawing/2014/main" id="{7C8446B3-6161-F041-8319-F5326138086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72387" y="327861"/>
            <a:ext cx="1569836" cy="682791"/>
          </a:xfrm>
          <a:prstGeom prst="rect">
            <a:avLst/>
          </a:prstGeom>
        </p:spPr>
      </p:pic>
      <p:sp>
        <p:nvSpPr>
          <p:cNvPr id="9" name="Text Placeholder 8">
            <a:extLst>
              <a:ext uri="{FF2B5EF4-FFF2-40B4-BE49-F238E27FC236}">
                <a16:creationId xmlns:a16="http://schemas.microsoft.com/office/drawing/2014/main" id="{4645B78D-7C4C-EA44-AC99-CB862FEFD74C}"/>
              </a:ext>
            </a:extLst>
          </p:cNvPr>
          <p:cNvSpPr>
            <a:spLocks noGrp="1"/>
          </p:cNvSpPr>
          <p:nvPr>
            <p:ph type="body" sz="quarter" idx="11" hasCustomPrompt="1"/>
          </p:nvPr>
        </p:nvSpPr>
        <p:spPr>
          <a:xfrm>
            <a:off x="7194884" y="1624013"/>
            <a:ext cx="4535154" cy="4560887"/>
          </a:xfrm>
        </p:spPr>
        <p:txBody>
          <a:bodyPr anchor="t" anchorCtr="0">
            <a:noAutofit/>
          </a:bodyPr>
          <a:lstStyle>
            <a:lvl1pPr marL="0" indent="0">
              <a:buFontTx/>
              <a:buNone/>
              <a:defRPr sz="4400" b="1">
                <a:solidFill>
                  <a:srgbClr val="0065A3"/>
                </a:solidFill>
              </a:defRPr>
            </a:lvl1pPr>
          </a:lstStyle>
          <a:p>
            <a:pPr lvl="0"/>
            <a:r>
              <a:rPr lang="en-US" dirty="0"/>
              <a:t>Insert Your </a:t>
            </a:r>
            <a:br>
              <a:rPr lang="en-US" dirty="0"/>
            </a:br>
            <a:r>
              <a:rPr lang="en-US" dirty="0"/>
              <a:t>Title Here</a:t>
            </a:r>
          </a:p>
        </p:txBody>
      </p:sp>
      <p:sp>
        <p:nvSpPr>
          <p:cNvPr id="6" name="Rectangle 5">
            <a:extLst>
              <a:ext uri="{FF2B5EF4-FFF2-40B4-BE49-F238E27FC236}">
                <a16:creationId xmlns:a16="http://schemas.microsoft.com/office/drawing/2014/main" id="{8E729E4A-EB19-1148-BB42-3341EBC0B6B7}"/>
              </a:ext>
            </a:extLst>
          </p:cNvPr>
          <p:cNvSpPr/>
          <p:nvPr userDrawn="1"/>
        </p:nvSpPr>
        <p:spPr>
          <a:xfrm>
            <a:off x="7401310" y="6193508"/>
            <a:ext cx="4328728" cy="323165"/>
          </a:xfrm>
          <a:prstGeom prst="rect">
            <a:avLst/>
          </a:prstGeom>
        </p:spPr>
        <p:txBody>
          <a:bodyPr wrap="square" lIns="0">
            <a:spAutoFit/>
          </a:bodyPr>
          <a:lstStyle/>
          <a:p>
            <a:r>
              <a:rPr lang="en-US" sz="500" dirty="0">
                <a:solidFill>
                  <a:srgbClr val="666666"/>
                </a:solidFill>
                <a:latin typeface="Arial" panose="020B0604020202020204" pitchFamily="34" charset="0"/>
                <a:cs typeface="Arial" panose="020B0604020202020204" pitchFamily="34" charset="0"/>
              </a:rPr>
              <a:t>Copyright © 2023 Health Management Associates, Inc. All rights reserved. The content of this presentation is PROPRIETARY and CONFIDENTIAL to </a:t>
            </a:r>
            <a:br>
              <a:rPr lang="en-US" sz="500" dirty="0">
                <a:solidFill>
                  <a:srgbClr val="666666"/>
                </a:solidFill>
                <a:latin typeface="Arial" panose="020B0604020202020204" pitchFamily="34" charset="0"/>
                <a:cs typeface="Arial" panose="020B0604020202020204" pitchFamily="34" charset="0"/>
              </a:rPr>
            </a:br>
            <a:r>
              <a:rPr lang="en-US" sz="500" dirty="0">
                <a:solidFill>
                  <a:srgbClr val="666666"/>
                </a:solidFill>
                <a:latin typeface="Arial" panose="020B0604020202020204" pitchFamily="34" charset="0"/>
                <a:cs typeface="Arial" panose="020B0604020202020204" pitchFamily="34" charset="0"/>
              </a:rPr>
              <a:t>Health Management Associates, Inc. and only for the information of the intended recipient. Do not use, publish or redistribute without written permission </a:t>
            </a:r>
            <a:br>
              <a:rPr lang="en-US" sz="500" dirty="0">
                <a:solidFill>
                  <a:srgbClr val="666666"/>
                </a:solidFill>
                <a:latin typeface="Arial" panose="020B0604020202020204" pitchFamily="34" charset="0"/>
                <a:cs typeface="Arial" panose="020B0604020202020204" pitchFamily="34" charset="0"/>
              </a:rPr>
            </a:br>
            <a:r>
              <a:rPr lang="en-US" sz="500" dirty="0">
                <a:solidFill>
                  <a:srgbClr val="666666"/>
                </a:solidFill>
                <a:latin typeface="Arial" panose="020B0604020202020204" pitchFamily="34" charset="0"/>
                <a:cs typeface="Arial" panose="020B0604020202020204" pitchFamily="34" charset="0"/>
              </a:rPr>
              <a:t>from Health Management Associates, Inc.</a:t>
            </a:r>
          </a:p>
        </p:txBody>
      </p:sp>
      <p:cxnSp>
        <p:nvCxnSpPr>
          <p:cNvPr id="7" name="Straight Connector 6">
            <a:extLst>
              <a:ext uri="{FF2B5EF4-FFF2-40B4-BE49-F238E27FC236}">
                <a16:creationId xmlns:a16="http://schemas.microsoft.com/office/drawing/2014/main" id="{1F238C23-9A0D-2B40-9D1B-2A58068D9713}"/>
              </a:ext>
            </a:extLst>
          </p:cNvPr>
          <p:cNvCxnSpPr/>
          <p:nvPr userDrawn="1"/>
        </p:nvCxnSpPr>
        <p:spPr>
          <a:xfrm>
            <a:off x="7401310" y="6054436"/>
            <a:ext cx="4125672" cy="0"/>
          </a:xfrm>
          <a:prstGeom prst="line">
            <a:avLst/>
          </a:prstGeom>
          <a:ln>
            <a:solidFill>
              <a:schemeClr val="bg1">
                <a:lumMod val="85000"/>
                <a:alpha val="81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3350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VER SLIDE LEFT CONTEN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92FD8C9-B022-4843-A24D-12009407C8A2}"/>
              </a:ext>
            </a:extLst>
          </p:cNvPr>
          <p:cNvSpPr>
            <a:spLocks noGrp="1"/>
          </p:cNvSpPr>
          <p:nvPr>
            <p:ph type="pic" sz="quarter" idx="10"/>
          </p:nvPr>
        </p:nvSpPr>
        <p:spPr>
          <a:xfrm>
            <a:off x="5418137" y="0"/>
            <a:ext cx="6773863" cy="6858000"/>
          </a:xfrm>
        </p:spPr>
        <p:txBody>
          <a:bodyPr/>
          <a:lstStyle/>
          <a:p>
            <a:r>
              <a:rPr lang="en-US"/>
              <a:t>Click icon to add picture</a:t>
            </a:r>
          </a:p>
        </p:txBody>
      </p:sp>
      <p:pic>
        <p:nvPicPr>
          <p:cNvPr id="5" name="Picture 4" descr="Logo&#10;&#10;Description automatically generated with medium confidence">
            <a:extLst>
              <a:ext uri="{FF2B5EF4-FFF2-40B4-BE49-F238E27FC236}">
                <a16:creationId xmlns:a16="http://schemas.microsoft.com/office/drawing/2014/main" id="{7C8446B3-6161-F041-8319-F5326138086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1187" y="327861"/>
            <a:ext cx="1569836" cy="682791"/>
          </a:xfrm>
          <a:prstGeom prst="rect">
            <a:avLst/>
          </a:prstGeom>
        </p:spPr>
      </p:pic>
      <p:sp>
        <p:nvSpPr>
          <p:cNvPr id="9" name="Text Placeholder 8">
            <a:extLst>
              <a:ext uri="{FF2B5EF4-FFF2-40B4-BE49-F238E27FC236}">
                <a16:creationId xmlns:a16="http://schemas.microsoft.com/office/drawing/2014/main" id="{4645B78D-7C4C-EA44-AC99-CB862FEFD74C}"/>
              </a:ext>
            </a:extLst>
          </p:cNvPr>
          <p:cNvSpPr>
            <a:spLocks noGrp="1"/>
          </p:cNvSpPr>
          <p:nvPr>
            <p:ph type="body" sz="quarter" idx="11" hasCustomPrompt="1"/>
          </p:nvPr>
        </p:nvSpPr>
        <p:spPr>
          <a:xfrm>
            <a:off x="471187" y="1624013"/>
            <a:ext cx="4535154" cy="4560887"/>
          </a:xfrm>
        </p:spPr>
        <p:txBody>
          <a:bodyPr anchor="t" anchorCtr="0">
            <a:noAutofit/>
          </a:bodyPr>
          <a:lstStyle>
            <a:lvl1pPr marL="0" indent="0">
              <a:buFontTx/>
              <a:buNone/>
              <a:defRPr sz="4400" b="1">
                <a:solidFill>
                  <a:srgbClr val="0065A3"/>
                </a:solidFill>
              </a:defRPr>
            </a:lvl1pPr>
          </a:lstStyle>
          <a:p>
            <a:pPr lvl="0"/>
            <a:r>
              <a:rPr lang="en-US" dirty="0"/>
              <a:t>Insert Your </a:t>
            </a:r>
            <a:br>
              <a:rPr lang="en-US" dirty="0"/>
            </a:br>
            <a:r>
              <a:rPr lang="en-US" dirty="0"/>
              <a:t>Title Here</a:t>
            </a:r>
          </a:p>
        </p:txBody>
      </p:sp>
      <p:sp>
        <p:nvSpPr>
          <p:cNvPr id="6" name="Rectangle 5">
            <a:extLst>
              <a:ext uri="{FF2B5EF4-FFF2-40B4-BE49-F238E27FC236}">
                <a16:creationId xmlns:a16="http://schemas.microsoft.com/office/drawing/2014/main" id="{3158887B-12E5-8B41-84A6-C5B756CE9DFE}"/>
              </a:ext>
            </a:extLst>
          </p:cNvPr>
          <p:cNvSpPr/>
          <p:nvPr userDrawn="1"/>
        </p:nvSpPr>
        <p:spPr>
          <a:xfrm>
            <a:off x="471187" y="6193508"/>
            <a:ext cx="4328728" cy="323165"/>
          </a:xfrm>
          <a:prstGeom prst="rect">
            <a:avLst/>
          </a:prstGeom>
        </p:spPr>
        <p:txBody>
          <a:bodyPr wrap="square" lIns="0">
            <a:spAutoFit/>
          </a:bodyPr>
          <a:lstStyle/>
          <a:p>
            <a:r>
              <a:rPr lang="en-US" sz="500" dirty="0">
                <a:solidFill>
                  <a:srgbClr val="666666"/>
                </a:solidFill>
                <a:latin typeface="Arial" panose="020B0604020202020204" pitchFamily="34" charset="0"/>
                <a:cs typeface="Arial" panose="020B0604020202020204" pitchFamily="34" charset="0"/>
              </a:rPr>
              <a:t>Copyright © 2023 Health Management Associates, Inc. All rights reserved. The content of this presentation is PROPRIETARY and CONFIDENTIAL to </a:t>
            </a:r>
            <a:br>
              <a:rPr lang="en-US" sz="500" dirty="0">
                <a:solidFill>
                  <a:srgbClr val="666666"/>
                </a:solidFill>
                <a:latin typeface="Arial" panose="020B0604020202020204" pitchFamily="34" charset="0"/>
                <a:cs typeface="Arial" panose="020B0604020202020204" pitchFamily="34" charset="0"/>
              </a:rPr>
            </a:br>
            <a:r>
              <a:rPr lang="en-US" sz="500" dirty="0">
                <a:solidFill>
                  <a:srgbClr val="666666"/>
                </a:solidFill>
                <a:latin typeface="Arial" panose="020B0604020202020204" pitchFamily="34" charset="0"/>
                <a:cs typeface="Arial" panose="020B0604020202020204" pitchFamily="34" charset="0"/>
              </a:rPr>
              <a:t>Health Management Associates, Inc. and only for the information of the intended recipient. Do not use, publish or redistribute without written permission </a:t>
            </a:r>
            <a:br>
              <a:rPr lang="en-US" sz="500" dirty="0">
                <a:solidFill>
                  <a:srgbClr val="666666"/>
                </a:solidFill>
                <a:latin typeface="Arial" panose="020B0604020202020204" pitchFamily="34" charset="0"/>
                <a:cs typeface="Arial" panose="020B0604020202020204" pitchFamily="34" charset="0"/>
              </a:rPr>
            </a:br>
            <a:r>
              <a:rPr lang="en-US" sz="500" dirty="0">
                <a:solidFill>
                  <a:srgbClr val="666666"/>
                </a:solidFill>
                <a:latin typeface="Arial" panose="020B0604020202020204" pitchFamily="34" charset="0"/>
                <a:cs typeface="Arial" panose="020B0604020202020204" pitchFamily="34" charset="0"/>
              </a:rPr>
              <a:t>from Health Management Associates, Inc.</a:t>
            </a:r>
          </a:p>
        </p:txBody>
      </p:sp>
      <p:cxnSp>
        <p:nvCxnSpPr>
          <p:cNvPr id="7" name="Straight Connector 6">
            <a:extLst>
              <a:ext uri="{FF2B5EF4-FFF2-40B4-BE49-F238E27FC236}">
                <a16:creationId xmlns:a16="http://schemas.microsoft.com/office/drawing/2014/main" id="{F5D8B0FD-427E-714C-A510-224F49913D01}"/>
              </a:ext>
            </a:extLst>
          </p:cNvPr>
          <p:cNvCxnSpPr/>
          <p:nvPr userDrawn="1"/>
        </p:nvCxnSpPr>
        <p:spPr>
          <a:xfrm>
            <a:off x="471187" y="6054436"/>
            <a:ext cx="4125672" cy="0"/>
          </a:xfrm>
          <a:prstGeom prst="line">
            <a:avLst/>
          </a:prstGeom>
          <a:ln>
            <a:solidFill>
              <a:schemeClr val="bg1">
                <a:lumMod val="85000"/>
                <a:alpha val="81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59306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9AE96-7E1D-6B4E-A2D0-6B3D42B9AAD0}"/>
              </a:ext>
            </a:extLst>
          </p:cNvPr>
          <p:cNvSpPr>
            <a:spLocks noGrp="1"/>
          </p:cNvSpPr>
          <p:nvPr>
            <p:ph type="title"/>
          </p:nvPr>
        </p:nvSpPr>
        <p:spPr>
          <a:xfrm>
            <a:off x="0" y="-2"/>
            <a:ext cx="12192000" cy="1294411"/>
          </a:xfrm>
          <a:solidFill>
            <a:srgbClr val="0065A3"/>
          </a:solidFill>
        </p:spPr>
        <p:txBody>
          <a:bodyPr>
            <a:normAutofit/>
          </a:bodyPr>
          <a:lstStyle>
            <a:lvl1pPr>
              <a:defRPr sz="24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7931E-1EA7-B84A-8F5A-268A172F37B8}"/>
              </a:ext>
            </a:extLst>
          </p:cNvPr>
          <p:cNvSpPr>
            <a:spLocks noGrp="1"/>
          </p:cNvSpPr>
          <p:nvPr>
            <p:ph idx="1"/>
          </p:nvPr>
        </p:nvSpPr>
        <p:spPr>
          <a:xfrm>
            <a:off x="824344" y="1783767"/>
            <a:ext cx="10279085" cy="4351338"/>
          </a:xfrm>
        </p:spPr>
        <p:txBody>
          <a:bodyPr/>
          <a:lstStyle>
            <a:lvl1pPr marL="354004" indent="-354004">
              <a:tabLst/>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3">
            <a:extLst>
              <a:ext uri="{FF2B5EF4-FFF2-40B4-BE49-F238E27FC236}">
                <a16:creationId xmlns:a16="http://schemas.microsoft.com/office/drawing/2014/main" id="{DB26B591-F111-8047-904E-47CA40D3408C}"/>
              </a:ext>
            </a:extLst>
          </p:cNvPr>
          <p:cNvSpPr/>
          <p:nvPr userDrawn="1"/>
        </p:nvSpPr>
        <p:spPr>
          <a:xfrm>
            <a:off x="406687" y="6554665"/>
            <a:ext cx="5248696" cy="169277"/>
          </a:xfrm>
          <a:prstGeom prst="rect">
            <a:avLst/>
          </a:prstGeom>
        </p:spPr>
        <p:txBody>
          <a:bodyPr wrap="square">
            <a:spAutoFit/>
          </a:bodyPr>
          <a:lstStyle/>
          <a:p>
            <a:r>
              <a:rPr lang="en-US" sz="500" dirty="0">
                <a:solidFill>
                  <a:schemeClr val="bg2">
                    <a:lumMod val="75000"/>
                  </a:schemeClr>
                </a:solidFill>
                <a:latin typeface="Arial" panose="020B0604020202020204" pitchFamily="34" charset="0"/>
                <a:cs typeface="Arial" panose="020B0604020202020204" pitchFamily="34" charset="0"/>
              </a:rPr>
              <a:t>© 2023 Health Management Associates, Inc. All Rights Reserved.</a:t>
            </a:r>
          </a:p>
        </p:txBody>
      </p:sp>
    </p:spTree>
    <p:extLst>
      <p:ext uri="{BB962C8B-B14F-4D97-AF65-F5344CB8AC3E}">
        <p14:creationId xmlns:p14="http://schemas.microsoft.com/office/powerpoint/2010/main" val="1555098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eft Photo with Content">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D3D011C0-7790-DC49-BECD-D18D61766479}"/>
              </a:ext>
            </a:extLst>
          </p:cNvPr>
          <p:cNvSpPr>
            <a:spLocks noGrp="1"/>
          </p:cNvSpPr>
          <p:nvPr>
            <p:ph idx="1"/>
          </p:nvPr>
        </p:nvSpPr>
        <p:spPr>
          <a:xfrm>
            <a:off x="5537200" y="1783767"/>
            <a:ext cx="6169892"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1">
            <a:extLst>
              <a:ext uri="{FF2B5EF4-FFF2-40B4-BE49-F238E27FC236}">
                <a16:creationId xmlns:a16="http://schemas.microsoft.com/office/drawing/2014/main" id="{21A10812-4242-544E-88DE-21682BF6A69B}"/>
              </a:ext>
            </a:extLst>
          </p:cNvPr>
          <p:cNvSpPr>
            <a:spLocks noGrp="1"/>
          </p:cNvSpPr>
          <p:nvPr>
            <p:ph type="title"/>
          </p:nvPr>
        </p:nvSpPr>
        <p:spPr>
          <a:xfrm>
            <a:off x="4876800" y="-2"/>
            <a:ext cx="7315200" cy="1294411"/>
          </a:xfrm>
          <a:solidFill>
            <a:srgbClr val="0065A3"/>
          </a:solidFill>
        </p:spPr>
        <p:txBody>
          <a:bodyPr>
            <a:normAutofit/>
          </a:bodyPr>
          <a:lstStyle>
            <a:lvl1pPr>
              <a:defRPr sz="24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5" name="Picture Placeholder 4">
            <a:extLst>
              <a:ext uri="{FF2B5EF4-FFF2-40B4-BE49-F238E27FC236}">
                <a16:creationId xmlns:a16="http://schemas.microsoft.com/office/drawing/2014/main" id="{D28406BC-09E0-1C47-B901-57764FD34E67}"/>
              </a:ext>
            </a:extLst>
          </p:cNvPr>
          <p:cNvSpPr>
            <a:spLocks noGrp="1"/>
          </p:cNvSpPr>
          <p:nvPr>
            <p:ph type="pic" sz="quarter" idx="11"/>
          </p:nvPr>
        </p:nvSpPr>
        <p:spPr>
          <a:xfrm>
            <a:off x="0" y="0"/>
            <a:ext cx="4876800" cy="6858000"/>
          </a:xfrm>
          <a:noFill/>
        </p:spPr>
        <p:txBody>
          <a:bodyPr/>
          <a:lstStyle/>
          <a:p>
            <a:r>
              <a:rPr lang="en-US"/>
              <a:t>Click icon to add picture</a:t>
            </a:r>
          </a:p>
        </p:txBody>
      </p:sp>
      <p:sp>
        <p:nvSpPr>
          <p:cNvPr id="6" name="Rectangle 5">
            <a:extLst>
              <a:ext uri="{FF2B5EF4-FFF2-40B4-BE49-F238E27FC236}">
                <a16:creationId xmlns:a16="http://schemas.microsoft.com/office/drawing/2014/main" id="{FA42921A-D977-FE4B-BF6C-824B78459C35}"/>
              </a:ext>
            </a:extLst>
          </p:cNvPr>
          <p:cNvSpPr/>
          <p:nvPr userDrawn="1"/>
        </p:nvSpPr>
        <p:spPr>
          <a:xfrm>
            <a:off x="5018444" y="6554665"/>
            <a:ext cx="5248696" cy="169277"/>
          </a:xfrm>
          <a:prstGeom prst="rect">
            <a:avLst/>
          </a:prstGeom>
        </p:spPr>
        <p:txBody>
          <a:bodyPr wrap="square">
            <a:spAutoFit/>
          </a:bodyPr>
          <a:lstStyle/>
          <a:p>
            <a:r>
              <a:rPr lang="en-US" sz="500" dirty="0">
                <a:solidFill>
                  <a:schemeClr val="bg2">
                    <a:lumMod val="75000"/>
                  </a:schemeClr>
                </a:solidFill>
                <a:latin typeface="Arial" panose="020B0604020202020204" pitchFamily="34" charset="0"/>
                <a:cs typeface="Arial" panose="020B0604020202020204" pitchFamily="34" charset="0"/>
              </a:rPr>
              <a:t>© 2023 Health Management Associates, Inc. All Rights Reserved.</a:t>
            </a:r>
          </a:p>
        </p:txBody>
      </p:sp>
    </p:spTree>
    <p:extLst>
      <p:ext uri="{BB962C8B-B14F-4D97-AF65-F5344CB8AC3E}">
        <p14:creationId xmlns:p14="http://schemas.microsoft.com/office/powerpoint/2010/main" val="14436027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Right Photo with Conten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5CDF2FB-375C-AE40-85DC-ABD0DCB726C1}"/>
              </a:ext>
            </a:extLst>
          </p:cNvPr>
          <p:cNvSpPr>
            <a:spLocks noGrp="1"/>
          </p:cNvSpPr>
          <p:nvPr>
            <p:ph type="sldNum" sz="quarter" idx="10"/>
          </p:nvPr>
        </p:nvSpPr>
        <p:spPr>
          <a:xfrm>
            <a:off x="8360229" y="6356351"/>
            <a:ext cx="2743200" cy="365125"/>
          </a:xfrm>
          <a:prstGeom prst="rect">
            <a:avLst/>
          </a:prstGeom>
        </p:spPr>
        <p:txBody>
          <a:bodyPr/>
          <a:lstStyle/>
          <a:p>
            <a:fld id="{2AAA63C1-38C1-514E-A205-135D40B9EDC8}" type="slidenum">
              <a:rPr lang="en-US" smtClean="0"/>
              <a:t>‹#›</a:t>
            </a:fld>
            <a:endParaRPr lang="en-US" dirty="0"/>
          </a:p>
        </p:txBody>
      </p:sp>
      <p:sp>
        <p:nvSpPr>
          <p:cNvPr id="4" name="Content Placeholder 2">
            <a:extLst>
              <a:ext uri="{FF2B5EF4-FFF2-40B4-BE49-F238E27FC236}">
                <a16:creationId xmlns:a16="http://schemas.microsoft.com/office/drawing/2014/main" id="{D3D011C0-7790-DC49-BECD-D18D61766479}"/>
              </a:ext>
            </a:extLst>
          </p:cNvPr>
          <p:cNvSpPr>
            <a:spLocks noGrp="1"/>
          </p:cNvSpPr>
          <p:nvPr>
            <p:ph idx="1"/>
          </p:nvPr>
        </p:nvSpPr>
        <p:spPr>
          <a:xfrm>
            <a:off x="706583" y="1783767"/>
            <a:ext cx="620683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1">
            <a:extLst>
              <a:ext uri="{FF2B5EF4-FFF2-40B4-BE49-F238E27FC236}">
                <a16:creationId xmlns:a16="http://schemas.microsoft.com/office/drawing/2014/main" id="{21A10812-4242-544E-88DE-21682BF6A69B}"/>
              </a:ext>
            </a:extLst>
          </p:cNvPr>
          <p:cNvSpPr>
            <a:spLocks noGrp="1"/>
          </p:cNvSpPr>
          <p:nvPr>
            <p:ph type="title"/>
          </p:nvPr>
        </p:nvSpPr>
        <p:spPr>
          <a:xfrm>
            <a:off x="3" y="-2"/>
            <a:ext cx="7315200" cy="1294411"/>
          </a:xfrm>
          <a:solidFill>
            <a:srgbClr val="0065A3"/>
          </a:solidFill>
        </p:spPr>
        <p:txBody>
          <a:bodyPr>
            <a:normAutofit/>
          </a:bodyPr>
          <a:lstStyle>
            <a:lvl1pPr>
              <a:defRPr sz="24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5" name="Picture Placeholder 4">
            <a:extLst>
              <a:ext uri="{FF2B5EF4-FFF2-40B4-BE49-F238E27FC236}">
                <a16:creationId xmlns:a16="http://schemas.microsoft.com/office/drawing/2014/main" id="{D28406BC-09E0-1C47-B901-57764FD34E67}"/>
              </a:ext>
            </a:extLst>
          </p:cNvPr>
          <p:cNvSpPr>
            <a:spLocks noGrp="1"/>
          </p:cNvSpPr>
          <p:nvPr>
            <p:ph type="pic" sz="quarter" idx="11"/>
          </p:nvPr>
        </p:nvSpPr>
        <p:spPr>
          <a:xfrm>
            <a:off x="7315201" y="0"/>
            <a:ext cx="4876800" cy="6858000"/>
          </a:xfrm>
          <a:noFill/>
        </p:spPr>
        <p:txBody>
          <a:bodyPr/>
          <a:lstStyle/>
          <a:p>
            <a:r>
              <a:rPr lang="en-US"/>
              <a:t>Click icon to add picture</a:t>
            </a:r>
          </a:p>
        </p:txBody>
      </p:sp>
      <p:sp>
        <p:nvSpPr>
          <p:cNvPr id="6" name="Rectangle 5">
            <a:extLst>
              <a:ext uri="{FF2B5EF4-FFF2-40B4-BE49-F238E27FC236}">
                <a16:creationId xmlns:a16="http://schemas.microsoft.com/office/drawing/2014/main" id="{2B7BDA5E-FD66-EB4F-B6CC-A5A43FFD2AAF}"/>
              </a:ext>
            </a:extLst>
          </p:cNvPr>
          <p:cNvSpPr/>
          <p:nvPr userDrawn="1"/>
        </p:nvSpPr>
        <p:spPr>
          <a:xfrm>
            <a:off x="406687" y="6554665"/>
            <a:ext cx="5248696" cy="169277"/>
          </a:xfrm>
          <a:prstGeom prst="rect">
            <a:avLst/>
          </a:prstGeom>
        </p:spPr>
        <p:txBody>
          <a:bodyPr wrap="square">
            <a:spAutoFit/>
          </a:bodyPr>
          <a:lstStyle/>
          <a:p>
            <a:r>
              <a:rPr lang="en-US" sz="500" dirty="0">
                <a:solidFill>
                  <a:schemeClr val="bg2">
                    <a:lumMod val="75000"/>
                  </a:schemeClr>
                </a:solidFill>
                <a:latin typeface="Arial" panose="020B0604020202020204" pitchFamily="34" charset="0"/>
                <a:cs typeface="Arial" panose="020B0604020202020204" pitchFamily="34" charset="0"/>
              </a:rPr>
              <a:t>© 2023 Health Management Associates, Inc. All Rights Reserved.</a:t>
            </a:r>
          </a:p>
        </p:txBody>
      </p:sp>
    </p:spTree>
    <p:extLst>
      <p:ext uri="{BB962C8B-B14F-4D97-AF65-F5344CB8AC3E}">
        <p14:creationId xmlns:p14="http://schemas.microsoft.com/office/powerpoint/2010/main" val="1943464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Half Page with Content">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D3D011C0-7790-DC49-BECD-D18D61766479}"/>
              </a:ext>
            </a:extLst>
          </p:cNvPr>
          <p:cNvSpPr>
            <a:spLocks noGrp="1"/>
          </p:cNvSpPr>
          <p:nvPr>
            <p:ph idx="1"/>
          </p:nvPr>
        </p:nvSpPr>
        <p:spPr>
          <a:xfrm>
            <a:off x="5701314" y="1394661"/>
            <a:ext cx="5849583" cy="4351338"/>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1">
            <a:extLst>
              <a:ext uri="{FF2B5EF4-FFF2-40B4-BE49-F238E27FC236}">
                <a16:creationId xmlns:a16="http://schemas.microsoft.com/office/drawing/2014/main" id="{B4D53624-71B4-7F41-8DD3-D2599B3F1318}"/>
              </a:ext>
            </a:extLst>
          </p:cNvPr>
          <p:cNvSpPr>
            <a:spLocks noGrp="1"/>
          </p:cNvSpPr>
          <p:nvPr>
            <p:ph type="title"/>
          </p:nvPr>
        </p:nvSpPr>
        <p:spPr>
          <a:xfrm>
            <a:off x="0" y="-13856"/>
            <a:ext cx="5056909" cy="6871855"/>
          </a:xfrm>
          <a:solidFill>
            <a:srgbClr val="0065A3"/>
          </a:solidFill>
        </p:spPr>
        <p:txBody>
          <a:bodyPr rIns="457200">
            <a:normAutofit/>
          </a:bodyPr>
          <a:lstStyle>
            <a:lvl1pPr>
              <a:defRPr sz="44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5" name="Rectangle 4">
            <a:extLst>
              <a:ext uri="{FF2B5EF4-FFF2-40B4-BE49-F238E27FC236}">
                <a16:creationId xmlns:a16="http://schemas.microsoft.com/office/drawing/2014/main" id="{1C8DBE27-EC72-BF4C-B502-91A0B883D895}"/>
              </a:ext>
            </a:extLst>
          </p:cNvPr>
          <p:cNvSpPr/>
          <p:nvPr userDrawn="1"/>
        </p:nvSpPr>
        <p:spPr>
          <a:xfrm>
            <a:off x="5253842" y="6554665"/>
            <a:ext cx="5248696" cy="169277"/>
          </a:xfrm>
          <a:prstGeom prst="rect">
            <a:avLst/>
          </a:prstGeom>
        </p:spPr>
        <p:txBody>
          <a:bodyPr wrap="square">
            <a:spAutoFit/>
          </a:bodyPr>
          <a:lstStyle/>
          <a:p>
            <a:r>
              <a:rPr lang="en-US" sz="500" dirty="0">
                <a:solidFill>
                  <a:schemeClr val="bg2">
                    <a:lumMod val="75000"/>
                  </a:schemeClr>
                </a:solidFill>
                <a:latin typeface="Arial" panose="020B0604020202020204" pitchFamily="34" charset="0"/>
                <a:cs typeface="Arial" panose="020B0604020202020204" pitchFamily="34" charset="0"/>
              </a:rPr>
              <a:t>© 2023 Health Management Associates, Inc. All Rights Reserved.</a:t>
            </a:r>
          </a:p>
        </p:txBody>
      </p:sp>
    </p:spTree>
    <p:extLst>
      <p:ext uri="{BB962C8B-B14F-4D97-AF65-F5344CB8AC3E}">
        <p14:creationId xmlns:p14="http://schemas.microsoft.com/office/powerpoint/2010/main" val="16913324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Half Page with Photo">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5CDF2FB-375C-AE40-85DC-ABD0DCB726C1}"/>
              </a:ext>
            </a:extLst>
          </p:cNvPr>
          <p:cNvSpPr>
            <a:spLocks noGrp="1"/>
          </p:cNvSpPr>
          <p:nvPr>
            <p:ph type="sldNum" sz="quarter" idx="10"/>
          </p:nvPr>
        </p:nvSpPr>
        <p:spPr>
          <a:xfrm>
            <a:off x="8360229" y="6356351"/>
            <a:ext cx="2743200" cy="365125"/>
          </a:xfrm>
          <a:prstGeom prst="rect">
            <a:avLst/>
          </a:prstGeom>
        </p:spPr>
        <p:txBody>
          <a:bodyPr/>
          <a:lstStyle/>
          <a:p>
            <a:fld id="{2AAA63C1-38C1-514E-A205-135D40B9EDC8}" type="slidenum">
              <a:rPr lang="en-US" smtClean="0"/>
              <a:t>‹#›</a:t>
            </a:fld>
            <a:endParaRPr lang="en-US" dirty="0"/>
          </a:p>
        </p:txBody>
      </p:sp>
      <p:sp>
        <p:nvSpPr>
          <p:cNvPr id="7" name="Title 1">
            <a:extLst>
              <a:ext uri="{FF2B5EF4-FFF2-40B4-BE49-F238E27FC236}">
                <a16:creationId xmlns:a16="http://schemas.microsoft.com/office/drawing/2014/main" id="{B4D53624-71B4-7F41-8DD3-D2599B3F1318}"/>
              </a:ext>
            </a:extLst>
          </p:cNvPr>
          <p:cNvSpPr>
            <a:spLocks noGrp="1"/>
          </p:cNvSpPr>
          <p:nvPr>
            <p:ph type="title"/>
          </p:nvPr>
        </p:nvSpPr>
        <p:spPr>
          <a:xfrm>
            <a:off x="7135092" y="-13856"/>
            <a:ext cx="5056909" cy="6871855"/>
          </a:xfrm>
          <a:solidFill>
            <a:srgbClr val="0065A3"/>
          </a:solidFill>
        </p:spPr>
        <p:txBody>
          <a:bodyPr rIns="457200">
            <a:normAutofit/>
          </a:bodyPr>
          <a:lstStyle>
            <a:lvl1pPr>
              <a:defRPr sz="44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5" name="Picture Placeholder 4">
            <a:extLst>
              <a:ext uri="{FF2B5EF4-FFF2-40B4-BE49-F238E27FC236}">
                <a16:creationId xmlns:a16="http://schemas.microsoft.com/office/drawing/2014/main" id="{450DC3E5-FAD4-9F4D-AB84-CC3BB51FD107}"/>
              </a:ext>
            </a:extLst>
          </p:cNvPr>
          <p:cNvSpPr>
            <a:spLocks noGrp="1"/>
          </p:cNvSpPr>
          <p:nvPr>
            <p:ph type="pic" sz="quarter" idx="11"/>
          </p:nvPr>
        </p:nvSpPr>
        <p:spPr>
          <a:xfrm>
            <a:off x="0" y="-14288"/>
            <a:ext cx="7135813" cy="6872288"/>
          </a:xfrm>
        </p:spPr>
        <p:txBody>
          <a:bodyPr/>
          <a:lstStyle/>
          <a:p>
            <a:r>
              <a:rPr lang="en-US"/>
              <a:t>Click icon to add picture</a:t>
            </a:r>
          </a:p>
        </p:txBody>
      </p:sp>
    </p:spTree>
    <p:extLst>
      <p:ext uri="{BB962C8B-B14F-4D97-AF65-F5344CB8AC3E}">
        <p14:creationId xmlns:p14="http://schemas.microsoft.com/office/powerpoint/2010/main" val="19695185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54F7B-B2C5-327C-E1EC-9062E305A5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B99EED3-0853-E781-6F8E-235E12D0DCC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B2B108-CC3C-524C-7313-B57D8CA79CDF}"/>
              </a:ext>
            </a:extLst>
          </p:cNvPr>
          <p:cNvSpPr>
            <a:spLocks noGrp="1"/>
          </p:cNvSpPr>
          <p:nvPr>
            <p:ph type="dt" sz="half" idx="10"/>
          </p:nvPr>
        </p:nvSpPr>
        <p:spPr/>
        <p:txBody>
          <a:bodyPr/>
          <a:lstStyle/>
          <a:p>
            <a:fld id="{9DC6CCD0-2451-443A-A6E1-14BABEAAEAFF}" type="datetimeFigureOut">
              <a:rPr lang="en-US" smtClean="0"/>
              <a:t>10/5/2023</a:t>
            </a:fld>
            <a:endParaRPr lang="en-US"/>
          </a:p>
        </p:txBody>
      </p:sp>
      <p:sp>
        <p:nvSpPr>
          <p:cNvPr id="5" name="Footer Placeholder 4">
            <a:extLst>
              <a:ext uri="{FF2B5EF4-FFF2-40B4-BE49-F238E27FC236}">
                <a16:creationId xmlns:a16="http://schemas.microsoft.com/office/drawing/2014/main" id="{992B0F88-2827-648B-5E68-050C3075E1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55CA6-44BE-D4A0-1630-BBD03FE17550}"/>
              </a:ext>
            </a:extLst>
          </p:cNvPr>
          <p:cNvSpPr>
            <a:spLocks noGrp="1"/>
          </p:cNvSpPr>
          <p:nvPr>
            <p:ph type="sldNum" sz="quarter" idx="12"/>
          </p:nvPr>
        </p:nvSpPr>
        <p:spPr/>
        <p:txBody>
          <a:bodyPr/>
          <a:lstStyle/>
          <a:p>
            <a:fld id="{BEEFC4E9-D47B-4381-B8A4-994022639227}" type="slidenum">
              <a:rPr lang="en-US" smtClean="0"/>
              <a:t>‹#›</a:t>
            </a:fld>
            <a:endParaRPr lang="en-US"/>
          </a:p>
        </p:txBody>
      </p:sp>
    </p:spTree>
    <p:extLst>
      <p:ext uri="{BB962C8B-B14F-4D97-AF65-F5344CB8AC3E}">
        <p14:creationId xmlns:p14="http://schemas.microsoft.com/office/powerpoint/2010/main" val="34752997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hapter Slid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5CDF2FB-375C-AE40-85DC-ABD0DCB726C1}"/>
              </a:ext>
            </a:extLst>
          </p:cNvPr>
          <p:cNvSpPr>
            <a:spLocks noGrp="1"/>
          </p:cNvSpPr>
          <p:nvPr>
            <p:ph type="sldNum" sz="quarter" idx="10"/>
          </p:nvPr>
        </p:nvSpPr>
        <p:spPr>
          <a:xfrm>
            <a:off x="8360229" y="6356351"/>
            <a:ext cx="2743200" cy="365125"/>
          </a:xfrm>
          <a:prstGeom prst="rect">
            <a:avLst/>
          </a:prstGeom>
        </p:spPr>
        <p:txBody>
          <a:bodyPr/>
          <a:lstStyle/>
          <a:p>
            <a:fld id="{2AAA63C1-38C1-514E-A205-135D40B9EDC8}" type="slidenum">
              <a:rPr lang="en-US" smtClean="0"/>
              <a:t>‹#›</a:t>
            </a:fld>
            <a:endParaRPr lang="en-US" dirty="0"/>
          </a:p>
        </p:txBody>
      </p:sp>
      <p:sp>
        <p:nvSpPr>
          <p:cNvPr id="7" name="Title 1">
            <a:extLst>
              <a:ext uri="{FF2B5EF4-FFF2-40B4-BE49-F238E27FC236}">
                <a16:creationId xmlns:a16="http://schemas.microsoft.com/office/drawing/2014/main" id="{B4D53624-71B4-7F41-8DD3-D2599B3F1318}"/>
              </a:ext>
            </a:extLst>
          </p:cNvPr>
          <p:cNvSpPr>
            <a:spLocks noGrp="1"/>
          </p:cNvSpPr>
          <p:nvPr>
            <p:ph type="title"/>
          </p:nvPr>
        </p:nvSpPr>
        <p:spPr>
          <a:xfrm>
            <a:off x="0" y="-13856"/>
            <a:ext cx="12192000" cy="6871855"/>
          </a:xfrm>
          <a:solidFill>
            <a:srgbClr val="0065A3"/>
          </a:solidFill>
        </p:spPr>
        <p:txBody>
          <a:bodyPr>
            <a:normAutofit/>
          </a:bodyPr>
          <a:lstStyle>
            <a:lvl1pPr>
              <a:defRPr sz="4400">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4814306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21EF5-90F6-823B-8B95-D700244F30E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A468168-C994-FAE6-0F05-345895824A2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72717F2-70FB-6B0A-6C23-59CA75697EE3}"/>
              </a:ext>
            </a:extLst>
          </p:cNvPr>
          <p:cNvSpPr>
            <a:spLocks noGrp="1"/>
          </p:cNvSpPr>
          <p:nvPr>
            <p:ph type="dt" sz="half" idx="10"/>
          </p:nvPr>
        </p:nvSpPr>
        <p:spPr/>
        <p:txBody>
          <a:bodyPr/>
          <a:lstStyle/>
          <a:p>
            <a:fld id="{9DC6CCD0-2451-443A-A6E1-14BABEAAEAFF}" type="datetimeFigureOut">
              <a:rPr lang="en-US" smtClean="0"/>
              <a:t>10/5/2023</a:t>
            </a:fld>
            <a:endParaRPr lang="en-US"/>
          </a:p>
        </p:txBody>
      </p:sp>
      <p:sp>
        <p:nvSpPr>
          <p:cNvPr id="5" name="Footer Placeholder 4">
            <a:extLst>
              <a:ext uri="{FF2B5EF4-FFF2-40B4-BE49-F238E27FC236}">
                <a16:creationId xmlns:a16="http://schemas.microsoft.com/office/drawing/2014/main" id="{789849FE-CB64-3155-18F3-8A33167A01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B3246E-BAE2-61F6-8B2A-8BDB07014D1D}"/>
              </a:ext>
            </a:extLst>
          </p:cNvPr>
          <p:cNvSpPr>
            <a:spLocks noGrp="1"/>
          </p:cNvSpPr>
          <p:nvPr>
            <p:ph type="sldNum" sz="quarter" idx="12"/>
          </p:nvPr>
        </p:nvSpPr>
        <p:spPr/>
        <p:txBody>
          <a:bodyPr/>
          <a:lstStyle/>
          <a:p>
            <a:fld id="{BEEFC4E9-D47B-4381-B8A4-994022639227}" type="slidenum">
              <a:rPr lang="en-US" smtClean="0"/>
              <a:t>‹#›</a:t>
            </a:fld>
            <a:endParaRPr lang="en-US"/>
          </a:p>
        </p:txBody>
      </p:sp>
    </p:spTree>
    <p:extLst>
      <p:ext uri="{BB962C8B-B14F-4D97-AF65-F5344CB8AC3E}">
        <p14:creationId xmlns:p14="http://schemas.microsoft.com/office/powerpoint/2010/main" val="3262716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D5DB-613D-4A08-C733-8BD03AD617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D1625B-91D9-BE16-7D1D-9DC332F0912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BC92EB8-CF69-570F-6306-C2C0D57CCF4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C5C4BCF-6D49-E13D-4DF6-DCF025BBAFFC}"/>
              </a:ext>
            </a:extLst>
          </p:cNvPr>
          <p:cNvSpPr>
            <a:spLocks noGrp="1"/>
          </p:cNvSpPr>
          <p:nvPr>
            <p:ph type="dt" sz="half" idx="10"/>
          </p:nvPr>
        </p:nvSpPr>
        <p:spPr/>
        <p:txBody>
          <a:bodyPr/>
          <a:lstStyle/>
          <a:p>
            <a:fld id="{9DC6CCD0-2451-443A-A6E1-14BABEAAEAFF}" type="datetimeFigureOut">
              <a:rPr lang="en-US" smtClean="0"/>
              <a:t>10/5/2023</a:t>
            </a:fld>
            <a:endParaRPr lang="en-US"/>
          </a:p>
        </p:txBody>
      </p:sp>
      <p:sp>
        <p:nvSpPr>
          <p:cNvPr id="6" name="Footer Placeholder 5">
            <a:extLst>
              <a:ext uri="{FF2B5EF4-FFF2-40B4-BE49-F238E27FC236}">
                <a16:creationId xmlns:a16="http://schemas.microsoft.com/office/drawing/2014/main" id="{CC4531EF-7A37-B86F-87B5-AE59D5DC50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F2D6AD-1317-4CFE-540A-0E3148F7A63F}"/>
              </a:ext>
            </a:extLst>
          </p:cNvPr>
          <p:cNvSpPr>
            <a:spLocks noGrp="1"/>
          </p:cNvSpPr>
          <p:nvPr>
            <p:ph type="sldNum" sz="quarter" idx="12"/>
          </p:nvPr>
        </p:nvSpPr>
        <p:spPr/>
        <p:txBody>
          <a:bodyPr/>
          <a:lstStyle/>
          <a:p>
            <a:fld id="{BEEFC4E9-D47B-4381-B8A4-994022639227}" type="slidenum">
              <a:rPr lang="en-US" smtClean="0"/>
              <a:t>‹#›</a:t>
            </a:fld>
            <a:endParaRPr lang="en-US"/>
          </a:p>
        </p:txBody>
      </p:sp>
    </p:spTree>
    <p:extLst>
      <p:ext uri="{BB962C8B-B14F-4D97-AF65-F5344CB8AC3E}">
        <p14:creationId xmlns:p14="http://schemas.microsoft.com/office/powerpoint/2010/main" val="23082866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A2A9E-4EFF-ADCF-6072-C30B3DD4D32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DF6D2FF-9C5C-4EAA-4A62-D8B49D75DA2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DAF866-7349-5FA0-1D8B-B0E5C9D7EA8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156C10B-9679-D69A-1B13-736D919978B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916CE00-D199-08D9-8CC7-8D8C54CB9D7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83EAC6A-5822-EB07-B677-4FF64D491042}"/>
              </a:ext>
            </a:extLst>
          </p:cNvPr>
          <p:cNvSpPr>
            <a:spLocks noGrp="1"/>
          </p:cNvSpPr>
          <p:nvPr>
            <p:ph type="dt" sz="half" idx="10"/>
          </p:nvPr>
        </p:nvSpPr>
        <p:spPr/>
        <p:txBody>
          <a:bodyPr/>
          <a:lstStyle/>
          <a:p>
            <a:fld id="{9DC6CCD0-2451-443A-A6E1-14BABEAAEAFF}" type="datetimeFigureOut">
              <a:rPr lang="en-US" smtClean="0"/>
              <a:t>10/5/2023</a:t>
            </a:fld>
            <a:endParaRPr lang="en-US"/>
          </a:p>
        </p:txBody>
      </p:sp>
      <p:sp>
        <p:nvSpPr>
          <p:cNvPr id="8" name="Footer Placeholder 7">
            <a:extLst>
              <a:ext uri="{FF2B5EF4-FFF2-40B4-BE49-F238E27FC236}">
                <a16:creationId xmlns:a16="http://schemas.microsoft.com/office/drawing/2014/main" id="{66CF5B4C-F419-0303-1BDE-2FC7E3EFB2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8704B15-EC86-9AA1-647A-B257B4996A89}"/>
              </a:ext>
            </a:extLst>
          </p:cNvPr>
          <p:cNvSpPr>
            <a:spLocks noGrp="1"/>
          </p:cNvSpPr>
          <p:nvPr>
            <p:ph type="sldNum" sz="quarter" idx="12"/>
          </p:nvPr>
        </p:nvSpPr>
        <p:spPr/>
        <p:txBody>
          <a:bodyPr/>
          <a:lstStyle/>
          <a:p>
            <a:fld id="{BEEFC4E9-D47B-4381-B8A4-994022639227}" type="slidenum">
              <a:rPr lang="en-US" smtClean="0"/>
              <a:t>‹#›</a:t>
            </a:fld>
            <a:endParaRPr lang="en-US"/>
          </a:p>
        </p:txBody>
      </p:sp>
    </p:spTree>
    <p:extLst>
      <p:ext uri="{BB962C8B-B14F-4D97-AF65-F5344CB8AC3E}">
        <p14:creationId xmlns:p14="http://schemas.microsoft.com/office/powerpoint/2010/main" val="33166025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CB0AB-C6CE-8723-EA8D-4EDD589EE71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52F9AD-56B4-BEFE-84D9-69D79C5BB554}"/>
              </a:ext>
            </a:extLst>
          </p:cNvPr>
          <p:cNvSpPr>
            <a:spLocks noGrp="1"/>
          </p:cNvSpPr>
          <p:nvPr>
            <p:ph type="dt" sz="half" idx="10"/>
          </p:nvPr>
        </p:nvSpPr>
        <p:spPr/>
        <p:txBody>
          <a:bodyPr/>
          <a:lstStyle/>
          <a:p>
            <a:fld id="{9DC6CCD0-2451-443A-A6E1-14BABEAAEAFF}" type="datetimeFigureOut">
              <a:rPr lang="en-US" smtClean="0"/>
              <a:t>10/5/2023</a:t>
            </a:fld>
            <a:endParaRPr lang="en-US"/>
          </a:p>
        </p:txBody>
      </p:sp>
      <p:sp>
        <p:nvSpPr>
          <p:cNvPr id="4" name="Footer Placeholder 3">
            <a:extLst>
              <a:ext uri="{FF2B5EF4-FFF2-40B4-BE49-F238E27FC236}">
                <a16:creationId xmlns:a16="http://schemas.microsoft.com/office/drawing/2014/main" id="{6C2C976A-4471-7D47-9D39-D8C06484EE8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C51D3E5-6AC0-5754-DDEF-292E74FEAD3A}"/>
              </a:ext>
            </a:extLst>
          </p:cNvPr>
          <p:cNvSpPr>
            <a:spLocks noGrp="1"/>
          </p:cNvSpPr>
          <p:nvPr>
            <p:ph type="sldNum" sz="quarter" idx="12"/>
          </p:nvPr>
        </p:nvSpPr>
        <p:spPr/>
        <p:txBody>
          <a:bodyPr/>
          <a:lstStyle/>
          <a:p>
            <a:fld id="{BEEFC4E9-D47B-4381-B8A4-994022639227}" type="slidenum">
              <a:rPr lang="en-US" smtClean="0"/>
              <a:t>‹#›</a:t>
            </a:fld>
            <a:endParaRPr lang="en-US"/>
          </a:p>
        </p:txBody>
      </p:sp>
    </p:spTree>
    <p:extLst>
      <p:ext uri="{BB962C8B-B14F-4D97-AF65-F5344CB8AC3E}">
        <p14:creationId xmlns:p14="http://schemas.microsoft.com/office/powerpoint/2010/main" val="26449655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E87C25-CC9E-B413-B817-B99DDEDD646B}"/>
              </a:ext>
            </a:extLst>
          </p:cNvPr>
          <p:cNvSpPr>
            <a:spLocks noGrp="1"/>
          </p:cNvSpPr>
          <p:nvPr>
            <p:ph type="dt" sz="half" idx="10"/>
          </p:nvPr>
        </p:nvSpPr>
        <p:spPr/>
        <p:txBody>
          <a:bodyPr/>
          <a:lstStyle/>
          <a:p>
            <a:fld id="{9DC6CCD0-2451-443A-A6E1-14BABEAAEAFF}" type="datetimeFigureOut">
              <a:rPr lang="en-US" smtClean="0"/>
              <a:t>10/5/2023</a:t>
            </a:fld>
            <a:endParaRPr lang="en-US"/>
          </a:p>
        </p:txBody>
      </p:sp>
      <p:sp>
        <p:nvSpPr>
          <p:cNvPr id="3" name="Footer Placeholder 2">
            <a:extLst>
              <a:ext uri="{FF2B5EF4-FFF2-40B4-BE49-F238E27FC236}">
                <a16:creationId xmlns:a16="http://schemas.microsoft.com/office/drawing/2014/main" id="{FC16F507-807B-5B35-E5A4-EDE735A8656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DF07E95-19FB-9DAC-F8F1-29C7D77A9691}"/>
              </a:ext>
            </a:extLst>
          </p:cNvPr>
          <p:cNvSpPr>
            <a:spLocks noGrp="1"/>
          </p:cNvSpPr>
          <p:nvPr>
            <p:ph type="sldNum" sz="quarter" idx="12"/>
          </p:nvPr>
        </p:nvSpPr>
        <p:spPr/>
        <p:txBody>
          <a:bodyPr/>
          <a:lstStyle/>
          <a:p>
            <a:fld id="{BEEFC4E9-D47B-4381-B8A4-994022639227}" type="slidenum">
              <a:rPr lang="en-US" smtClean="0"/>
              <a:t>‹#›</a:t>
            </a:fld>
            <a:endParaRPr lang="en-US"/>
          </a:p>
        </p:txBody>
      </p:sp>
    </p:spTree>
    <p:extLst>
      <p:ext uri="{BB962C8B-B14F-4D97-AF65-F5344CB8AC3E}">
        <p14:creationId xmlns:p14="http://schemas.microsoft.com/office/powerpoint/2010/main" val="29402817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B8252-CBA3-4C9C-C572-7FF43F76C0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21C7A93-EB9F-A455-9F1E-FDDF78D260B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67C70DD-2D15-A17B-4F78-E86536A990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CC3929-5FE3-76CA-998E-C1F24A66A85F}"/>
              </a:ext>
            </a:extLst>
          </p:cNvPr>
          <p:cNvSpPr>
            <a:spLocks noGrp="1"/>
          </p:cNvSpPr>
          <p:nvPr>
            <p:ph type="dt" sz="half" idx="10"/>
          </p:nvPr>
        </p:nvSpPr>
        <p:spPr/>
        <p:txBody>
          <a:bodyPr/>
          <a:lstStyle/>
          <a:p>
            <a:fld id="{9DC6CCD0-2451-443A-A6E1-14BABEAAEAFF}" type="datetimeFigureOut">
              <a:rPr lang="en-US" smtClean="0"/>
              <a:t>10/5/2023</a:t>
            </a:fld>
            <a:endParaRPr lang="en-US"/>
          </a:p>
        </p:txBody>
      </p:sp>
      <p:sp>
        <p:nvSpPr>
          <p:cNvPr id="6" name="Footer Placeholder 5">
            <a:extLst>
              <a:ext uri="{FF2B5EF4-FFF2-40B4-BE49-F238E27FC236}">
                <a16:creationId xmlns:a16="http://schemas.microsoft.com/office/drawing/2014/main" id="{1053E6A4-6AE6-D7BC-FFF8-E002849D50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E6BC99-C7E7-80BA-5BBD-7B84064E548E}"/>
              </a:ext>
            </a:extLst>
          </p:cNvPr>
          <p:cNvSpPr>
            <a:spLocks noGrp="1"/>
          </p:cNvSpPr>
          <p:nvPr>
            <p:ph type="sldNum" sz="quarter" idx="12"/>
          </p:nvPr>
        </p:nvSpPr>
        <p:spPr/>
        <p:txBody>
          <a:bodyPr/>
          <a:lstStyle/>
          <a:p>
            <a:fld id="{BEEFC4E9-D47B-4381-B8A4-994022639227}" type="slidenum">
              <a:rPr lang="en-US" smtClean="0"/>
              <a:t>‹#›</a:t>
            </a:fld>
            <a:endParaRPr lang="en-US"/>
          </a:p>
        </p:txBody>
      </p:sp>
    </p:spTree>
    <p:extLst>
      <p:ext uri="{BB962C8B-B14F-4D97-AF65-F5344CB8AC3E}">
        <p14:creationId xmlns:p14="http://schemas.microsoft.com/office/powerpoint/2010/main" val="37363183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DD541-430C-BE19-1C48-844F2D3967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6937E37-841F-83BF-D6C8-36FDB26C4C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813C72A-F3AF-6B2F-D98E-527847F744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4D4C15-6A99-6893-9F57-4CC6CCBA4A1E}"/>
              </a:ext>
            </a:extLst>
          </p:cNvPr>
          <p:cNvSpPr>
            <a:spLocks noGrp="1"/>
          </p:cNvSpPr>
          <p:nvPr>
            <p:ph type="dt" sz="half" idx="10"/>
          </p:nvPr>
        </p:nvSpPr>
        <p:spPr/>
        <p:txBody>
          <a:bodyPr/>
          <a:lstStyle/>
          <a:p>
            <a:fld id="{9DC6CCD0-2451-443A-A6E1-14BABEAAEAFF}" type="datetimeFigureOut">
              <a:rPr lang="en-US" smtClean="0"/>
              <a:t>10/5/2023</a:t>
            </a:fld>
            <a:endParaRPr lang="en-US"/>
          </a:p>
        </p:txBody>
      </p:sp>
      <p:sp>
        <p:nvSpPr>
          <p:cNvPr id="6" name="Footer Placeholder 5">
            <a:extLst>
              <a:ext uri="{FF2B5EF4-FFF2-40B4-BE49-F238E27FC236}">
                <a16:creationId xmlns:a16="http://schemas.microsoft.com/office/drawing/2014/main" id="{B8D822B7-0E2B-2603-23FD-1FB99DF3BB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DB93C4-F24F-0DC3-9466-8EC0CDBC6A2A}"/>
              </a:ext>
            </a:extLst>
          </p:cNvPr>
          <p:cNvSpPr>
            <a:spLocks noGrp="1"/>
          </p:cNvSpPr>
          <p:nvPr>
            <p:ph type="sldNum" sz="quarter" idx="12"/>
          </p:nvPr>
        </p:nvSpPr>
        <p:spPr/>
        <p:txBody>
          <a:bodyPr/>
          <a:lstStyle/>
          <a:p>
            <a:fld id="{BEEFC4E9-D47B-4381-B8A4-994022639227}" type="slidenum">
              <a:rPr lang="en-US" smtClean="0"/>
              <a:t>‹#›</a:t>
            </a:fld>
            <a:endParaRPr lang="en-US"/>
          </a:p>
        </p:txBody>
      </p:sp>
    </p:spTree>
    <p:extLst>
      <p:ext uri="{BB962C8B-B14F-4D97-AF65-F5344CB8AC3E}">
        <p14:creationId xmlns:p14="http://schemas.microsoft.com/office/powerpoint/2010/main" val="24514361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885312C-79E6-013E-1355-17B7122B13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53D4A35-C049-BCEE-8414-97AC9A5631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D1B543-660E-D60A-F3E3-83DE252ED8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C6CCD0-2451-443A-A6E1-14BABEAAEAFF}" type="datetimeFigureOut">
              <a:rPr lang="en-US" smtClean="0"/>
              <a:t>10/5/2023</a:t>
            </a:fld>
            <a:endParaRPr lang="en-US"/>
          </a:p>
        </p:txBody>
      </p:sp>
      <p:sp>
        <p:nvSpPr>
          <p:cNvPr id="5" name="Footer Placeholder 4">
            <a:extLst>
              <a:ext uri="{FF2B5EF4-FFF2-40B4-BE49-F238E27FC236}">
                <a16:creationId xmlns:a16="http://schemas.microsoft.com/office/drawing/2014/main" id="{7649433A-C410-2DAC-0AA8-63FC28F647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2A5F7C4-5F36-1F3C-4CF4-8C12F162D6E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EFC4E9-D47B-4381-B8A4-994022639227}" type="slidenum">
              <a:rPr lang="en-US" smtClean="0"/>
              <a:t>‹#›</a:t>
            </a:fld>
            <a:endParaRPr lang="en-US"/>
          </a:p>
        </p:txBody>
      </p:sp>
    </p:spTree>
    <p:extLst>
      <p:ext uri="{BB962C8B-B14F-4D97-AF65-F5344CB8AC3E}">
        <p14:creationId xmlns:p14="http://schemas.microsoft.com/office/powerpoint/2010/main" val="18521048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DEB99C-10F9-A748-B6AD-9DDFB6AC6CA3}"/>
              </a:ext>
            </a:extLst>
          </p:cNvPr>
          <p:cNvSpPr>
            <a:spLocks noGrp="1"/>
          </p:cNvSpPr>
          <p:nvPr>
            <p:ph type="title"/>
          </p:nvPr>
        </p:nvSpPr>
        <p:spPr>
          <a:xfrm>
            <a:off x="0" y="-1"/>
            <a:ext cx="12192000" cy="1246910"/>
          </a:xfrm>
          <a:prstGeom prst="rect">
            <a:avLst/>
          </a:prstGeom>
          <a:solidFill>
            <a:srgbClr val="0065A3"/>
          </a:solidFill>
        </p:spPr>
        <p:txBody>
          <a:bodyPr vert="horz" lIns="731520" tIns="45720" rIns="91440" bIns="45720" rtlCol="0" anchor="ctr">
            <a:normAutofit/>
          </a:bodyPr>
          <a:lstStyle/>
          <a:p>
            <a:r>
              <a:rPr lang="en-US" dirty="0"/>
              <a:t>INSERT SLIDE TITLE</a:t>
            </a:r>
          </a:p>
        </p:txBody>
      </p:sp>
      <p:sp>
        <p:nvSpPr>
          <p:cNvPr id="3" name="Text Placeholder 2">
            <a:extLst>
              <a:ext uri="{FF2B5EF4-FFF2-40B4-BE49-F238E27FC236}">
                <a16:creationId xmlns:a16="http://schemas.microsoft.com/office/drawing/2014/main" id="{E482655E-E16E-4C43-866A-CC4EAFC0FD79}"/>
              </a:ext>
            </a:extLst>
          </p:cNvPr>
          <p:cNvSpPr>
            <a:spLocks noGrp="1"/>
          </p:cNvSpPr>
          <p:nvPr>
            <p:ph type="body" idx="1"/>
          </p:nvPr>
        </p:nvSpPr>
        <p:spPr>
          <a:xfrm>
            <a:off x="824344" y="1548240"/>
            <a:ext cx="10279085" cy="4351338"/>
          </a:xfrm>
          <a:prstGeom prst="rect">
            <a:avLst/>
          </a:prstGeom>
        </p:spPr>
        <p:txBody>
          <a:bodyPr vert="horz" lIns="91440" tIns="45720" rIns="91440" bIns="45720" rtlCol="0">
            <a:noAutofit/>
          </a:body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4427252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Lst>
  <p:hf hdr="0" ftr="0" dt="0"/>
  <p:txStyles>
    <p:titleStyle>
      <a:lvl1pPr algn="l" defTabSz="914377" rtl="0" eaLnBrk="1" latinLnBrk="0" hangingPunct="1">
        <a:lnSpc>
          <a:spcPct val="90000"/>
        </a:lnSpc>
        <a:spcBef>
          <a:spcPct val="0"/>
        </a:spcBef>
        <a:buNone/>
        <a:defRPr sz="2400" b="1" kern="1200" cap="all" baseline="0">
          <a:solidFill>
            <a:schemeClr val="bg1"/>
          </a:solidFill>
          <a:latin typeface="Arial" panose="020B0604020202020204" pitchFamily="34" charset="0"/>
          <a:ea typeface="+mj-ea"/>
          <a:cs typeface="Arial" panose="020B0604020202020204" pitchFamily="34" charset="0"/>
        </a:defRPr>
      </a:lvl1pPr>
    </p:titleStyle>
    <p:bodyStyle>
      <a:lvl1pPr marL="409564" indent="-409564" algn="l" defTabSz="914377" rtl="0" eaLnBrk="1" latinLnBrk="0" hangingPunct="1">
        <a:lnSpc>
          <a:spcPct val="90000"/>
        </a:lnSpc>
        <a:spcBef>
          <a:spcPts val="1000"/>
        </a:spcBef>
        <a:buClr>
          <a:srgbClr val="1C8182"/>
        </a:buClr>
        <a:buFont typeface="Apple Symbols" panose="02000000000000000000" pitchFamily="2" charset="-79"/>
        <a:buChar char="≫"/>
        <a:tabLst/>
        <a:defRPr sz="2800" kern="1200">
          <a:solidFill>
            <a:srgbClr val="666666"/>
          </a:solidFill>
          <a:latin typeface="Arial" panose="020B0604020202020204" pitchFamily="34" charset="0"/>
          <a:ea typeface="+mn-ea"/>
          <a:cs typeface="Arial" panose="020B0604020202020204" pitchFamily="34" charset="0"/>
        </a:defRPr>
      </a:lvl1pPr>
      <a:lvl2pPr marL="750869" indent="-293681" algn="l" defTabSz="914377" rtl="0" eaLnBrk="1" latinLnBrk="0" hangingPunct="1">
        <a:lnSpc>
          <a:spcPct val="90000"/>
        </a:lnSpc>
        <a:spcBef>
          <a:spcPts val="500"/>
        </a:spcBef>
        <a:buClr>
          <a:srgbClr val="1C8182"/>
        </a:buClr>
        <a:buFont typeface="Apple Symbols" panose="02000000000000000000" pitchFamily="2" charset="-79"/>
        <a:buChar char="≫"/>
        <a:tabLst/>
        <a:defRPr sz="2400" kern="1200">
          <a:solidFill>
            <a:srgbClr val="666666"/>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Clr>
          <a:srgbClr val="1C8182"/>
        </a:buClr>
        <a:buFont typeface="Apple Symbols" panose="02000000000000000000" pitchFamily="2" charset="-79"/>
        <a:buChar char="≫"/>
        <a:defRPr sz="2000" kern="1200">
          <a:solidFill>
            <a:srgbClr val="666666"/>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Clr>
          <a:srgbClr val="1C8182"/>
        </a:buClr>
        <a:buFont typeface="Apple Symbols" panose="02000000000000000000" pitchFamily="2" charset="-79"/>
        <a:buChar char="≫"/>
        <a:defRPr sz="1800" kern="1200">
          <a:solidFill>
            <a:srgbClr val="666666"/>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Clr>
          <a:srgbClr val="1C8182"/>
        </a:buClr>
        <a:buFont typeface="Apple Symbols" panose="02000000000000000000" pitchFamily="2" charset="-79"/>
        <a:buChar char="≫"/>
        <a:defRPr sz="1800" kern="1200">
          <a:solidFill>
            <a:srgbClr val="666666"/>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5.xml"/><Relationship Id="rId4" Type="http://schemas.openxmlformats.org/officeDocument/2006/relationships/image" Target="../media/image11.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01FDE15-84DE-644D-B5C3-6EF192D75C9F}"/>
              </a:ext>
            </a:extLst>
          </p:cNvPr>
          <p:cNvSpPr/>
          <p:nvPr/>
        </p:nvSpPr>
        <p:spPr>
          <a:xfrm>
            <a:off x="6468533" y="0"/>
            <a:ext cx="5723467" cy="6858000"/>
          </a:xfrm>
          <a:prstGeom prst="rect">
            <a:avLst/>
          </a:prstGeom>
          <a:solidFill>
            <a:srgbClr val="0065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B326EA0E-EAAE-D547-A5A6-6C181DEA06D7}"/>
              </a:ext>
            </a:extLst>
          </p:cNvPr>
          <p:cNvSpPr>
            <a:spLocks noGrp="1"/>
          </p:cNvSpPr>
          <p:nvPr>
            <p:ph type="body" sz="quarter" idx="11"/>
          </p:nvPr>
        </p:nvSpPr>
        <p:spPr>
          <a:xfrm>
            <a:off x="7194884" y="1868523"/>
            <a:ext cx="4535154" cy="3659187"/>
          </a:xfrm>
        </p:spPr>
        <p:txBody>
          <a:bodyPr anchor="t" anchorCtr="0">
            <a:noAutofit/>
          </a:bodyPr>
          <a:lstStyle/>
          <a:p>
            <a:pPr>
              <a:lnSpc>
                <a:spcPct val="100000"/>
              </a:lnSpc>
            </a:pPr>
            <a:r>
              <a:rPr lang="en-US" sz="3200" dirty="0">
                <a:solidFill>
                  <a:schemeClr val="bg1"/>
                </a:solidFill>
              </a:rPr>
              <a:t>Using AI to Improve the Patient and Provider Experience in Outpatient Behavioral Health Service Delivery</a:t>
            </a:r>
          </a:p>
          <a:p>
            <a:pPr>
              <a:lnSpc>
                <a:spcPct val="100000"/>
              </a:lnSpc>
            </a:pPr>
            <a:endParaRPr lang="en-US" sz="3200" dirty="0">
              <a:solidFill>
                <a:schemeClr val="bg1"/>
              </a:solidFill>
            </a:endParaRPr>
          </a:p>
          <a:p>
            <a:pPr>
              <a:lnSpc>
                <a:spcPct val="100000"/>
              </a:lnSpc>
            </a:pPr>
            <a:r>
              <a:rPr lang="en-US" sz="1100" b="0" dirty="0">
                <a:solidFill>
                  <a:schemeClr val="bg1"/>
                </a:solidFill>
              </a:rPr>
              <a:t>PRESENTED BY:</a:t>
            </a:r>
            <a:br>
              <a:rPr lang="en-US" sz="1100" b="0" dirty="0">
                <a:solidFill>
                  <a:schemeClr val="bg1"/>
                </a:solidFill>
              </a:rPr>
            </a:br>
            <a:r>
              <a:rPr lang="en-US" sz="1100" dirty="0">
                <a:solidFill>
                  <a:schemeClr val="bg1"/>
                </a:solidFill>
              </a:rPr>
              <a:t>Jim McEvoy</a:t>
            </a:r>
          </a:p>
        </p:txBody>
      </p:sp>
      <p:sp>
        <p:nvSpPr>
          <p:cNvPr id="4" name="Rectangle 3">
            <a:extLst>
              <a:ext uri="{FF2B5EF4-FFF2-40B4-BE49-F238E27FC236}">
                <a16:creationId xmlns:a16="http://schemas.microsoft.com/office/drawing/2014/main" id="{0A150E12-FC08-8E4A-B130-F0C0E22B9837}"/>
              </a:ext>
            </a:extLst>
          </p:cNvPr>
          <p:cNvSpPr/>
          <p:nvPr/>
        </p:nvSpPr>
        <p:spPr>
          <a:xfrm>
            <a:off x="7401310" y="6193508"/>
            <a:ext cx="4328728" cy="323165"/>
          </a:xfrm>
          <a:prstGeom prst="rect">
            <a:avLst/>
          </a:prstGeom>
        </p:spPr>
        <p:txBody>
          <a:bodyPr wrap="square" lIns="0">
            <a:spAutoFit/>
          </a:bodyPr>
          <a:lstStyle/>
          <a:p>
            <a:r>
              <a:rPr lang="en-US" sz="500" dirty="0">
                <a:solidFill>
                  <a:schemeClr val="bg1"/>
                </a:solidFill>
                <a:latin typeface="Arial" panose="020B0604020202020204" pitchFamily="34" charset="0"/>
                <a:cs typeface="Arial" panose="020B0604020202020204" pitchFamily="34" charset="0"/>
              </a:rPr>
              <a:t>Copyright © 2023 Health Management Associates, Inc. All rights reserved. The content of this presentation is PROPRIETARY and CONFIDENTIAL to </a:t>
            </a:r>
            <a:br>
              <a:rPr lang="en-US" sz="500" dirty="0">
                <a:solidFill>
                  <a:schemeClr val="bg1"/>
                </a:solidFill>
                <a:latin typeface="Arial" panose="020B0604020202020204" pitchFamily="34" charset="0"/>
                <a:cs typeface="Arial" panose="020B0604020202020204" pitchFamily="34" charset="0"/>
              </a:rPr>
            </a:br>
            <a:r>
              <a:rPr lang="en-US" sz="500" dirty="0">
                <a:solidFill>
                  <a:schemeClr val="bg1"/>
                </a:solidFill>
                <a:latin typeface="Arial" panose="020B0604020202020204" pitchFamily="34" charset="0"/>
                <a:cs typeface="Arial" panose="020B0604020202020204" pitchFamily="34" charset="0"/>
              </a:rPr>
              <a:t>Health Management Associates, Inc. and only for the information of the intended recipient. Do not use, publish or redistribute without written permission </a:t>
            </a:r>
            <a:br>
              <a:rPr lang="en-US" sz="500" dirty="0">
                <a:solidFill>
                  <a:schemeClr val="bg1"/>
                </a:solidFill>
                <a:latin typeface="Arial" panose="020B0604020202020204" pitchFamily="34" charset="0"/>
                <a:cs typeface="Arial" panose="020B0604020202020204" pitchFamily="34" charset="0"/>
              </a:rPr>
            </a:br>
            <a:r>
              <a:rPr lang="en-US" sz="500" dirty="0">
                <a:solidFill>
                  <a:schemeClr val="bg1"/>
                </a:solidFill>
                <a:latin typeface="Arial" panose="020B0604020202020204" pitchFamily="34" charset="0"/>
                <a:cs typeface="Arial" panose="020B0604020202020204" pitchFamily="34" charset="0"/>
              </a:rPr>
              <a:t>from Health Management Associates, Inc.</a:t>
            </a:r>
          </a:p>
        </p:txBody>
      </p:sp>
      <p:cxnSp>
        <p:nvCxnSpPr>
          <p:cNvPr id="6" name="Straight Connector 5">
            <a:extLst>
              <a:ext uri="{FF2B5EF4-FFF2-40B4-BE49-F238E27FC236}">
                <a16:creationId xmlns:a16="http://schemas.microsoft.com/office/drawing/2014/main" id="{C7629E6E-0670-7744-B405-735EEAE97F31}"/>
              </a:ext>
            </a:extLst>
          </p:cNvPr>
          <p:cNvCxnSpPr/>
          <p:nvPr/>
        </p:nvCxnSpPr>
        <p:spPr>
          <a:xfrm>
            <a:off x="7401310" y="6054436"/>
            <a:ext cx="4125672" cy="0"/>
          </a:xfrm>
          <a:prstGeom prst="line">
            <a:avLst/>
          </a:prstGeom>
          <a:ln>
            <a:solidFill>
              <a:schemeClr val="bg1">
                <a:lumMod val="85000"/>
                <a:alpha val="81000"/>
              </a:schemeClr>
            </a:solidFill>
          </a:ln>
        </p:spPr>
        <p:style>
          <a:lnRef idx="1">
            <a:schemeClr val="accent1"/>
          </a:lnRef>
          <a:fillRef idx="0">
            <a:schemeClr val="accent1"/>
          </a:fillRef>
          <a:effectRef idx="0">
            <a:schemeClr val="accent1"/>
          </a:effectRef>
          <a:fontRef idx="minor">
            <a:schemeClr val="tx1"/>
          </a:fontRef>
        </p:style>
      </p:cxnSp>
      <p:pic>
        <p:nvPicPr>
          <p:cNvPr id="8" name="Picture 7" descr="Logo&#10;&#10;Description automatically generated">
            <a:extLst>
              <a:ext uri="{FF2B5EF4-FFF2-40B4-BE49-F238E27FC236}">
                <a16:creationId xmlns:a16="http://schemas.microsoft.com/office/drawing/2014/main" id="{2657D843-8920-3B40-B80B-A359F04E668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18832" y="459775"/>
            <a:ext cx="1708150" cy="742950"/>
          </a:xfrm>
          <a:prstGeom prst="rect">
            <a:avLst/>
          </a:prstGeom>
        </p:spPr>
      </p:pic>
      <p:pic>
        <p:nvPicPr>
          <p:cNvPr id="11" name="Picture Placeholder 10" descr="A hedge maze with many lines&#10;&#10;Description automatically generated">
            <a:extLst>
              <a:ext uri="{FF2B5EF4-FFF2-40B4-BE49-F238E27FC236}">
                <a16:creationId xmlns:a16="http://schemas.microsoft.com/office/drawing/2014/main" id="{41609F92-EAE2-6A82-E690-9FD826869C34}"/>
              </a:ext>
            </a:extLst>
          </p:cNvPr>
          <p:cNvPicPr>
            <a:picLocks noGrp="1" noChangeAspect="1"/>
          </p:cNvPicPr>
          <p:nvPr>
            <p:ph type="pic" sz="quarter" idx="10"/>
          </p:nvPr>
        </p:nvPicPr>
        <p:blipFill>
          <a:blip r:embed="rId4"/>
          <a:srcRect l="18817" r="18817"/>
          <a:stretch>
            <a:fillRect/>
          </a:stretch>
        </p:blipFill>
        <p:spPr/>
      </p:pic>
    </p:spTree>
    <p:extLst>
      <p:ext uri="{BB962C8B-B14F-4D97-AF65-F5344CB8AC3E}">
        <p14:creationId xmlns:p14="http://schemas.microsoft.com/office/powerpoint/2010/main" val="26928893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883AB-886B-E841-99FC-B1E9178C7B9B}"/>
              </a:ext>
            </a:extLst>
          </p:cNvPr>
          <p:cNvSpPr>
            <a:spLocks noGrp="1"/>
          </p:cNvSpPr>
          <p:nvPr>
            <p:ph type="title"/>
          </p:nvPr>
        </p:nvSpPr>
        <p:spPr/>
        <p:txBody>
          <a:bodyPr/>
          <a:lstStyle/>
          <a:p>
            <a:r>
              <a:rPr lang="en-US" dirty="0"/>
              <a:t>Quadruple Aim: patient Experience</a:t>
            </a:r>
            <a:endParaRPr lang="en-US" b="0" dirty="0"/>
          </a:p>
        </p:txBody>
      </p:sp>
      <p:graphicFrame>
        <p:nvGraphicFramePr>
          <p:cNvPr id="5" name="Table 8">
            <a:extLst>
              <a:ext uri="{FF2B5EF4-FFF2-40B4-BE49-F238E27FC236}">
                <a16:creationId xmlns:a16="http://schemas.microsoft.com/office/drawing/2014/main" id="{2B7AC060-22DF-7B4A-B275-2162689C40C1}"/>
              </a:ext>
            </a:extLst>
          </p:cNvPr>
          <p:cNvGraphicFramePr>
            <a:graphicFrameLocks noGrp="1"/>
          </p:cNvGraphicFramePr>
          <p:nvPr>
            <p:extLst>
              <p:ext uri="{D42A27DB-BD31-4B8C-83A1-F6EECF244321}">
                <p14:modId xmlns:p14="http://schemas.microsoft.com/office/powerpoint/2010/main" val="602790085"/>
              </p:ext>
            </p:extLst>
          </p:nvPr>
        </p:nvGraphicFramePr>
        <p:xfrm>
          <a:off x="878540" y="1997838"/>
          <a:ext cx="11313459" cy="3236791"/>
        </p:xfrm>
        <a:graphic>
          <a:graphicData uri="http://schemas.openxmlformats.org/drawingml/2006/table">
            <a:tbl>
              <a:tblPr firstRow="1" bandRow="1">
                <a:tableStyleId>{5C22544A-7EE6-4342-B048-85BDC9FD1C3A}</a:tableStyleId>
              </a:tblPr>
              <a:tblGrid>
                <a:gridCol w="11313459">
                  <a:extLst>
                    <a:ext uri="{9D8B030D-6E8A-4147-A177-3AD203B41FA5}">
                      <a16:colId xmlns:a16="http://schemas.microsoft.com/office/drawing/2014/main" val="990742540"/>
                    </a:ext>
                  </a:extLst>
                </a:gridCol>
              </a:tblGrid>
              <a:tr h="689197">
                <a:tc>
                  <a:txBody>
                    <a:bodyPr/>
                    <a:lstStyle/>
                    <a:p>
                      <a:pPr marL="0" marR="0" lvl="0" indent="0" algn="l" defTabSz="914377" rtl="0" eaLnBrk="1" fontAlgn="auto" latinLnBrk="0" hangingPunct="1">
                        <a:lnSpc>
                          <a:spcPct val="100000"/>
                        </a:lnSpc>
                        <a:spcBef>
                          <a:spcPts val="0"/>
                        </a:spcBef>
                        <a:spcAft>
                          <a:spcPts val="0"/>
                        </a:spcAft>
                        <a:buClr>
                          <a:srgbClr val="1C8182"/>
                        </a:buClr>
                        <a:buSzTx/>
                        <a:buFontTx/>
                        <a:buNone/>
                        <a:tabLst>
                          <a:tab pos="1930400" algn="l"/>
                        </a:tabLst>
                        <a:defRPr/>
                      </a:pPr>
                      <a:r>
                        <a:rPr lang="en-US" sz="1800" b="1" dirty="0">
                          <a:solidFill>
                            <a:srgbClr val="666666"/>
                          </a:solidFill>
                          <a:latin typeface="Arial" panose="020B0604020202020204" pitchFamily="34" charset="0"/>
                          <a:cs typeface="Arial" panose="020B0604020202020204" pitchFamily="34" charset="0"/>
                        </a:rPr>
                        <a:t>Immediate Access and Support</a:t>
                      </a:r>
                    </a:p>
                  </a:txBody>
                  <a:tcPr marL="0" marR="1874520" marT="137160" marB="137160" anchor="ctr">
                    <a:lnL w="12700" cmpd="sng">
                      <a:noFill/>
                    </a:lnL>
                    <a:lnR w="57150" cap="flat" cmpd="sng" algn="ctr">
                      <a:no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43558039"/>
                  </a:ext>
                </a:extLst>
              </a:tr>
              <a:tr h="694798">
                <a:tc>
                  <a:txBody>
                    <a:bodyPr/>
                    <a:lstStyle/>
                    <a:p>
                      <a:pPr marL="0" marR="0" lvl="0" indent="0" algn="l" defTabSz="914377" rtl="0" eaLnBrk="1" fontAlgn="auto" latinLnBrk="0" hangingPunct="1">
                        <a:lnSpc>
                          <a:spcPct val="100000"/>
                        </a:lnSpc>
                        <a:spcBef>
                          <a:spcPts val="0"/>
                        </a:spcBef>
                        <a:spcAft>
                          <a:spcPts val="0"/>
                        </a:spcAft>
                        <a:buClr>
                          <a:srgbClr val="1C8182"/>
                        </a:buClr>
                        <a:buSzTx/>
                        <a:buFontTx/>
                        <a:buNone/>
                        <a:tabLst/>
                        <a:defRPr/>
                      </a:pPr>
                      <a:r>
                        <a:rPr lang="en-US" sz="1800" b="1" dirty="0">
                          <a:solidFill>
                            <a:srgbClr val="666666"/>
                          </a:solidFill>
                          <a:latin typeface="Arial" panose="020B0604020202020204" pitchFamily="34" charset="0"/>
                          <a:cs typeface="Arial" panose="020B0604020202020204" pitchFamily="34" charset="0"/>
                        </a:rPr>
                        <a:t>Personalized Care</a:t>
                      </a:r>
                    </a:p>
                  </a:txBody>
                  <a:tcPr marL="0" marR="1874520" marT="137160" marB="137160" anchor="ctr">
                    <a:lnL w="12700" cmpd="sng">
                      <a:noFill/>
                    </a:lnL>
                    <a:lnR w="5715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59616823"/>
                  </a:ext>
                </a:extLst>
              </a:tr>
              <a:tr h="926398">
                <a:tc>
                  <a:txBody>
                    <a:bodyPr/>
                    <a:lstStyle/>
                    <a:p>
                      <a:pPr marL="0" marR="0" lvl="0" indent="0" algn="l" defTabSz="914377" rtl="0" eaLnBrk="1" fontAlgn="auto" latinLnBrk="0" hangingPunct="1">
                        <a:lnSpc>
                          <a:spcPct val="100000"/>
                        </a:lnSpc>
                        <a:spcBef>
                          <a:spcPts val="0"/>
                        </a:spcBef>
                        <a:spcAft>
                          <a:spcPts val="0"/>
                        </a:spcAft>
                        <a:buClr>
                          <a:srgbClr val="1C8182"/>
                        </a:buClr>
                        <a:buSzTx/>
                        <a:buFontTx/>
                        <a:buNone/>
                        <a:tabLst/>
                        <a:defRPr/>
                      </a:pPr>
                      <a:r>
                        <a:rPr lang="en-US" sz="1800" b="1" dirty="0">
                          <a:solidFill>
                            <a:srgbClr val="666666"/>
                          </a:solidFill>
                          <a:latin typeface="Arial" panose="020B0604020202020204" pitchFamily="34" charset="0"/>
                          <a:cs typeface="Arial" panose="020B0604020202020204" pitchFamily="34" charset="0"/>
                        </a:rPr>
                        <a:t>Curating Education and Information</a:t>
                      </a:r>
                    </a:p>
                  </a:txBody>
                  <a:tcPr marL="0" marR="1874520" marT="137160" marB="137160" anchor="ctr">
                    <a:lnL w="12700" cmpd="sng">
                      <a:noFill/>
                    </a:lnL>
                    <a:lnR w="5715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92747162"/>
                  </a:ext>
                </a:extLst>
              </a:tr>
              <a:tr h="926398">
                <a:tc>
                  <a:txBody>
                    <a:bodyPr/>
                    <a:lstStyle/>
                    <a:p>
                      <a:pPr marL="0" marR="0" lvl="0" indent="0" algn="l" defTabSz="914377" rtl="0" eaLnBrk="1" fontAlgn="auto" latinLnBrk="0" hangingPunct="1">
                        <a:lnSpc>
                          <a:spcPct val="100000"/>
                        </a:lnSpc>
                        <a:spcBef>
                          <a:spcPts val="0"/>
                        </a:spcBef>
                        <a:spcAft>
                          <a:spcPts val="0"/>
                        </a:spcAft>
                        <a:buClr>
                          <a:srgbClr val="1C8182"/>
                        </a:buClr>
                        <a:buSzTx/>
                        <a:buFontTx/>
                        <a:buNone/>
                        <a:tabLst/>
                        <a:defRPr/>
                      </a:pPr>
                      <a:r>
                        <a:rPr lang="en-US" sz="1800" b="1" dirty="0">
                          <a:solidFill>
                            <a:srgbClr val="666666"/>
                          </a:solidFill>
                          <a:latin typeface="Arial" panose="020B0604020202020204" pitchFamily="34" charset="0"/>
                          <a:cs typeface="Arial" panose="020B0604020202020204" pitchFamily="34" charset="0"/>
                        </a:rPr>
                        <a:t>Tailored Self-Management Tools</a:t>
                      </a:r>
                    </a:p>
                  </a:txBody>
                  <a:tcPr marL="0" marR="1874520" marT="137160" marB="137160" anchor="ctr">
                    <a:lnL w="12700" cmpd="sng">
                      <a:noFill/>
                    </a:lnL>
                    <a:lnR w="5715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80580156"/>
                  </a:ext>
                </a:extLst>
              </a:tr>
            </a:tbl>
          </a:graphicData>
        </a:graphic>
      </p:graphicFrame>
    </p:spTree>
    <p:extLst>
      <p:ext uri="{BB962C8B-B14F-4D97-AF65-F5344CB8AC3E}">
        <p14:creationId xmlns:p14="http://schemas.microsoft.com/office/powerpoint/2010/main" val="14837920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396BF-B142-B640-B3AA-BA9792881116}"/>
              </a:ext>
            </a:extLst>
          </p:cNvPr>
          <p:cNvSpPr>
            <a:spLocks noGrp="1"/>
          </p:cNvSpPr>
          <p:nvPr>
            <p:ph type="title"/>
          </p:nvPr>
        </p:nvSpPr>
        <p:spPr/>
        <p:txBody>
          <a:bodyPr/>
          <a:lstStyle/>
          <a:p>
            <a:r>
              <a:rPr lang="en-US" dirty="0"/>
              <a:t>Quadruple Aim: provider Experience</a:t>
            </a:r>
          </a:p>
        </p:txBody>
      </p:sp>
      <p:graphicFrame>
        <p:nvGraphicFramePr>
          <p:cNvPr id="10" name="Table 10">
            <a:extLst>
              <a:ext uri="{FF2B5EF4-FFF2-40B4-BE49-F238E27FC236}">
                <a16:creationId xmlns:a16="http://schemas.microsoft.com/office/drawing/2014/main" id="{1618C07F-BB46-7E42-A857-1FA7560BBA2A}"/>
              </a:ext>
            </a:extLst>
          </p:cNvPr>
          <p:cNvGraphicFramePr>
            <a:graphicFrameLocks noGrp="1"/>
          </p:cNvGraphicFramePr>
          <p:nvPr>
            <p:ph idx="1"/>
            <p:extLst>
              <p:ext uri="{D42A27DB-BD31-4B8C-83A1-F6EECF244321}">
                <p14:modId xmlns:p14="http://schemas.microsoft.com/office/powerpoint/2010/main" val="96507259"/>
              </p:ext>
            </p:extLst>
          </p:nvPr>
        </p:nvGraphicFramePr>
        <p:xfrm>
          <a:off x="1668156" y="1983165"/>
          <a:ext cx="8855688" cy="2780563"/>
        </p:xfrm>
        <a:graphic>
          <a:graphicData uri="http://schemas.openxmlformats.org/drawingml/2006/table">
            <a:tbl>
              <a:tblPr firstRow="1" bandRow="1">
                <a:tableStyleId>{5C22544A-7EE6-4342-B048-85BDC9FD1C3A}</a:tableStyleId>
              </a:tblPr>
              <a:tblGrid>
                <a:gridCol w="2213922">
                  <a:extLst>
                    <a:ext uri="{9D8B030D-6E8A-4147-A177-3AD203B41FA5}">
                      <a16:colId xmlns:a16="http://schemas.microsoft.com/office/drawing/2014/main" val="1434435491"/>
                    </a:ext>
                  </a:extLst>
                </a:gridCol>
                <a:gridCol w="2213922">
                  <a:extLst>
                    <a:ext uri="{9D8B030D-6E8A-4147-A177-3AD203B41FA5}">
                      <a16:colId xmlns:a16="http://schemas.microsoft.com/office/drawing/2014/main" val="1316119673"/>
                    </a:ext>
                  </a:extLst>
                </a:gridCol>
                <a:gridCol w="2213922">
                  <a:extLst>
                    <a:ext uri="{9D8B030D-6E8A-4147-A177-3AD203B41FA5}">
                      <a16:colId xmlns:a16="http://schemas.microsoft.com/office/drawing/2014/main" val="2773168454"/>
                    </a:ext>
                  </a:extLst>
                </a:gridCol>
                <a:gridCol w="2213922">
                  <a:extLst>
                    <a:ext uri="{9D8B030D-6E8A-4147-A177-3AD203B41FA5}">
                      <a16:colId xmlns:a16="http://schemas.microsoft.com/office/drawing/2014/main" val="3105837556"/>
                    </a:ext>
                  </a:extLst>
                </a:gridCol>
              </a:tblGrid>
              <a:tr h="2780563">
                <a:tc>
                  <a:txBody>
                    <a:bodyPr/>
                    <a:lstStyle/>
                    <a:p>
                      <a:pPr marL="0" marR="0" lvl="0" indent="0" algn="l" defTabSz="914377" rtl="0" eaLnBrk="1" fontAlgn="auto" latinLnBrk="0" hangingPunct="1">
                        <a:lnSpc>
                          <a:spcPct val="100000"/>
                        </a:lnSpc>
                        <a:spcBef>
                          <a:spcPts val="0"/>
                        </a:spcBef>
                        <a:spcAft>
                          <a:spcPts val="0"/>
                        </a:spcAft>
                        <a:buClr>
                          <a:srgbClr val="1C8182"/>
                        </a:buClr>
                        <a:buSzTx/>
                        <a:buFontTx/>
                        <a:buNone/>
                        <a:tabLst>
                          <a:tab pos="1930400" algn="l"/>
                        </a:tabLst>
                        <a:defRPr/>
                      </a:pPr>
                      <a:r>
                        <a:rPr lang="en-US" sz="1600" b="0" kern="1200" dirty="0">
                          <a:solidFill>
                            <a:schemeClr val="bg1"/>
                          </a:solidFill>
                          <a:latin typeface="Arial" panose="020B0604020202020204" pitchFamily="34" charset="0"/>
                          <a:ea typeface="+mn-ea"/>
                          <a:cs typeface="Arial" panose="020B0604020202020204" pitchFamily="34" charset="0"/>
                        </a:rPr>
                        <a:t>Enhanced Clinical Decision Support</a:t>
                      </a:r>
                    </a:p>
                  </a:txBody>
                  <a:tcPr marL="137160" marR="137160" marT="137160" marB="137160" anchor="ctr">
                    <a:lnL w="12700" cmpd="sng">
                      <a:noFill/>
                    </a:lnL>
                    <a:lnR w="762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1C8182"/>
                    </a:solidFill>
                  </a:tcPr>
                </a:tc>
                <a:tc>
                  <a:txBody>
                    <a:bodyPr/>
                    <a:lstStyle/>
                    <a:p>
                      <a:pPr marL="0" marR="0" lvl="0" indent="0" algn="l" defTabSz="914377" rtl="0" eaLnBrk="1" fontAlgn="auto" latinLnBrk="0" hangingPunct="1">
                        <a:lnSpc>
                          <a:spcPct val="100000"/>
                        </a:lnSpc>
                        <a:spcBef>
                          <a:spcPts val="0"/>
                        </a:spcBef>
                        <a:spcAft>
                          <a:spcPts val="0"/>
                        </a:spcAft>
                        <a:buClr>
                          <a:srgbClr val="1C8182"/>
                        </a:buClr>
                        <a:buSzTx/>
                        <a:buFontTx/>
                        <a:buNone/>
                        <a:tabLst>
                          <a:tab pos="1930400" algn="l"/>
                        </a:tabLst>
                        <a:defRPr/>
                      </a:pPr>
                      <a:r>
                        <a:rPr lang="en-US" sz="1600" b="0" kern="1200" dirty="0">
                          <a:solidFill>
                            <a:schemeClr val="bg1"/>
                          </a:solidFill>
                          <a:latin typeface="Arial" panose="020B0604020202020204" pitchFamily="34" charset="0"/>
                          <a:ea typeface="+mn-ea"/>
                          <a:cs typeface="Arial" panose="020B0604020202020204" pitchFamily="34" charset="0"/>
                        </a:rPr>
                        <a:t>Improved Training and Supervision</a:t>
                      </a:r>
                    </a:p>
                  </a:txBody>
                  <a:tcPr marL="137160" marR="137160" marT="137160" marB="13716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BE932B"/>
                    </a:solidFill>
                  </a:tcPr>
                </a:tc>
                <a:tc>
                  <a:txBody>
                    <a:bodyPr/>
                    <a:lstStyle/>
                    <a:p>
                      <a:pPr marL="0" marR="0" lvl="0" indent="0" algn="l" defTabSz="914377" rtl="0" eaLnBrk="1" fontAlgn="auto" latinLnBrk="0" hangingPunct="1">
                        <a:lnSpc>
                          <a:spcPct val="100000"/>
                        </a:lnSpc>
                        <a:spcBef>
                          <a:spcPts val="0"/>
                        </a:spcBef>
                        <a:spcAft>
                          <a:spcPts val="0"/>
                        </a:spcAft>
                        <a:buClr>
                          <a:srgbClr val="1C8182"/>
                        </a:buClr>
                        <a:buSzTx/>
                        <a:buFontTx/>
                        <a:buNone/>
                        <a:tabLst>
                          <a:tab pos="1930400" algn="l"/>
                        </a:tabLst>
                        <a:defRPr/>
                      </a:pPr>
                      <a:r>
                        <a:rPr lang="en-US" sz="1600" b="0" kern="1200" dirty="0">
                          <a:solidFill>
                            <a:schemeClr val="bg1"/>
                          </a:solidFill>
                          <a:latin typeface="Arial" panose="020B0604020202020204" pitchFamily="34" charset="0"/>
                          <a:ea typeface="+mn-ea"/>
                          <a:cs typeface="Arial" panose="020B0604020202020204" pitchFamily="34" charset="0"/>
                        </a:rPr>
                        <a:t>Reduced Burnout</a:t>
                      </a:r>
                    </a:p>
                  </a:txBody>
                  <a:tcPr marL="137160" marR="137160" marT="137160" marB="13716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0065A3"/>
                    </a:solidFill>
                  </a:tcPr>
                </a:tc>
                <a:tc>
                  <a:txBody>
                    <a:bodyPr/>
                    <a:lstStyle/>
                    <a:p>
                      <a:pPr marL="0" marR="0" lvl="0" indent="0" algn="l" defTabSz="914377" rtl="0" eaLnBrk="1" fontAlgn="auto" latinLnBrk="0" hangingPunct="1">
                        <a:lnSpc>
                          <a:spcPct val="100000"/>
                        </a:lnSpc>
                        <a:spcBef>
                          <a:spcPts val="0"/>
                        </a:spcBef>
                        <a:spcAft>
                          <a:spcPts val="0"/>
                        </a:spcAft>
                        <a:buClr>
                          <a:srgbClr val="1C8182"/>
                        </a:buClr>
                        <a:buSzTx/>
                        <a:buFontTx/>
                        <a:buNone/>
                        <a:tabLst>
                          <a:tab pos="1930400" algn="l"/>
                        </a:tabLst>
                        <a:defRPr/>
                      </a:pPr>
                      <a:r>
                        <a:rPr lang="en-US" sz="1600" b="0" kern="1200" dirty="0">
                          <a:solidFill>
                            <a:schemeClr val="bg1"/>
                          </a:solidFill>
                          <a:latin typeface="Arial" panose="020B0604020202020204" pitchFamily="34" charset="0"/>
                          <a:ea typeface="+mn-ea"/>
                          <a:cs typeface="Arial" panose="020B0604020202020204" pitchFamily="34" charset="0"/>
                        </a:rPr>
                        <a:t>Streamlining Administrative Tasks</a:t>
                      </a:r>
                    </a:p>
                  </a:txBody>
                  <a:tcPr marL="137160" marR="137160" marT="137160" marB="13716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B7386B"/>
                    </a:solidFill>
                  </a:tcPr>
                </a:tc>
                <a:extLst>
                  <a:ext uri="{0D108BD9-81ED-4DB2-BD59-A6C34878D82A}">
                    <a16:rowId xmlns:a16="http://schemas.microsoft.com/office/drawing/2014/main" val="2661326744"/>
                  </a:ext>
                </a:extLst>
              </a:tr>
            </a:tbl>
          </a:graphicData>
        </a:graphic>
      </p:graphicFrame>
    </p:spTree>
    <p:extLst>
      <p:ext uri="{BB962C8B-B14F-4D97-AF65-F5344CB8AC3E}">
        <p14:creationId xmlns:p14="http://schemas.microsoft.com/office/powerpoint/2010/main" val="16144728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883AB-886B-E841-99FC-B1E9178C7B9B}"/>
              </a:ext>
            </a:extLst>
          </p:cNvPr>
          <p:cNvSpPr>
            <a:spLocks noGrp="1"/>
          </p:cNvSpPr>
          <p:nvPr>
            <p:ph type="title"/>
          </p:nvPr>
        </p:nvSpPr>
        <p:spPr/>
        <p:txBody>
          <a:bodyPr/>
          <a:lstStyle/>
          <a:p>
            <a:r>
              <a:rPr lang="en-US" dirty="0"/>
              <a:t>Quadruple Aim: POPULATION HEALTH</a:t>
            </a:r>
            <a:endParaRPr lang="en-US" b="0" dirty="0"/>
          </a:p>
        </p:txBody>
      </p:sp>
      <p:graphicFrame>
        <p:nvGraphicFramePr>
          <p:cNvPr id="5" name="Table 8">
            <a:extLst>
              <a:ext uri="{FF2B5EF4-FFF2-40B4-BE49-F238E27FC236}">
                <a16:creationId xmlns:a16="http://schemas.microsoft.com/office/drawing/2014/main" id="{2B7AC060-22DF-7B4A-B275-2162689C40C1}"/>
              </a:ext>
            </a:extLst>
          </p:cNvPr>
          <p:cNvGraphicFramePr>
            <a:graphicFrameLocks noGrp="1"/>
          </p:cNvGraphicFramePr>
          <p:nvPr>
            <p:extLst>
              <p:ext uri="{D42A27DB-BD31-4B8C-83A1-F6EECF244321}">
                <p14:modId xmlns:p14="http://schemas.microsoft.com/office/powerpoint/2010/main" val="3200001758"/>
              </p:ext>
            </p:extLst>
          </p:nvPr>
        </p:nvGraphicFramePr>
        <p:xfrm>
          <a:off x="878540" y="1997838"/>
          <a:ext cx="11313459" cy="3236791"/>
        </p:xfrm>
        <a:graphic>
          <a:graphicData uri="http://schemas.openxmlformats.org/drawingml/2006/table">
            <a:tbl>
              <a:tblPr firstRow="1" bandRow="1">
                <a:tableStyleId>{5C22544A-7EE6-4342-B048-85BDC9FD1C3A}</a:tableStyleId>
              </a:tblPr>
              <a:tblGrid>
                <a:gridCol w="11313459">
                  <a:extLst>
                    <a:ext uri="{9D8B030D-6E8A-4147-A177-3AD203B41FA5}">
                      <a16:colId xmlns:a16="http://schemas.microsoft.com/office/drawing/2014/main" val="990742540"/>
                    </a:ext>
                  </a:extLst>
                </a:gridCol>
              </a:tblGrid>
              <a:tr h="689197">
                <a:tc>
                  <a:txBody>
                    <a:bodyPr/>
                    <a:lstStyle/>
                    <a:p>
                      <a:pPr marL="0" marR="0" lvl="0" indent="0" algn="l" defTabSz="914377" rtl="0" eaLnBrk="1" fontAlgn="auto" latinLnBrk="0" hangingPunct="1">
                        <a:lnSpc>
                          <a:spcPct val="100000"/>
                        </a:lnSpc>
                        <a:spcBef>
                          <a:spcPts val="0"/>
                        </a:spcBef>
                        <a:spcAft>
                          <a:spcPts val="0"/>
                        </a:spcAft>
                        <a:buClr>
                          <a:srgbClr val="1C8182"/>
                        </a:buClr>
                        <a:buSzTx/>
                        <a:buFontTx/>
                        <a:buNone/>
                        <a:tabLst>
                          <a:tab pos="1930400" algn="l"/>
                        </a:tabLst>
                        <a:defRPr/>
                      </a:pPr>
                      <a:r>
                        <a:rPr lang="en-US" sz="1800" b="1" kern="1200" dirty="0">
                          <a:solidFill>
                            <a:srgbClr val="666666"/>
                          </a:solidFill>
                          <a:latin typeface="Arial" panose="020B0604020202020204" pitchFamily="34" charset="0"/>
                          <a:ea typeface="+mn-ea"/>
                          <a:cs typeface="Arial" panose="020B0604020202020204" pitchFamily="34" charset="0"/>
                        </a:rPr>
                        <a:t>Predictive Analytics</a:t>
                      </a:r>
                    </a:p>
                  </a:txBody>
                  <a:tcPr marL="0" marR="1874520" marT="137160" marB="137160" anchor="ctr">
                    <a:lnL w="12700" cmpd="sng">
                      <a:noFill/>
                    </a:lnL>
                    <a:lnR w="57150" cap="flat" cmpd="sng" algn="ctr">
                      <a:no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43558039"/>
                  </a:ext>
                </a:extLst>
              </a:tr>
              <a:tr h="694798">
                <a:tc>
                  <a:txBody>
                    <a:bodyPr/>
                    <a:lstStyle/>
                    <a:p>
                      <a:pPr marL="0" marR="0" lvl="0" indent="0" algn="l" defTabSz="914377" rtl="0" eaLnBrk="1" fontAlgn="auto" latinLnBrk="0" hangingPunct="1">
                        <a:lnSpc>
                          <a:spcPct val="100000"/>
                        </a:lnSpc>
                        <a:spcBef>
                          <a:spcPts val="0"/>
                        </a:spcBef>
                        <a:spcAft>
                          <a:spcPts val="0"/>
                        </a:spcAft>
                        <a:buClr>
                          <a:srgbClr val="1C8182"/>
                        </a:buClr>
                        <a:buSzTx/>
                        <a:buFontTx/>
                        <a:buNone/>
                        <a:tabLst>
                          <a:tab pos="1930400" algn="l"/>
                        </a:tabLst>
                        <a:defRPr/>
                      </a:pPr>
                      <a:r>
                        <a:rPr lang="en-US" sz="1800" b="1" kern="1200" dirty="0">
                          <a:solidFill>
                            <a:srgbClr val="666666"/>
                          </a:solidFill>
                          <a:latin typeface="Arial" panose="020B0604020202020204" pitchFamily="34" charset="0"/>
                          <a:ea typeface="+mn-ea"/>
                          <a:cs typeface="Arial" panose="020B0604020202020204" pitchFamily="34" charset="0"/>
                        </a:rPr>
                        <a:t>Tailored Interventions</a:t>
                      </a:r>
                    </a:p>
                  </a:txBody>
                  <a:tcPr marL="0" marR="1874520" marT="137160" marB="137160" anchor="ctr">
                    <a:lnL w="12700" cmpd="sng">
                      <a:noFill/>
                    </a:lnL>
                    <a:lnR w="5715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59616823"/>
                  </a:ext>
                </a:extLst>
              </a:tr>
              <a:tr h="926398">
                <a:tc>
                  <a:txBody>
                    <a:bodyPr/>
                    <a:lstStyle/>
                    <a:p>
                      <a:pPr marL="0" marR="0" lvl="0" indent="0" algn="l" defTabSz="914377" rtl="0" eaLnBrk="1" fontAlgn="auto" latinLnBrk="0" hangingPunct="1">
                        <a:lnSpc>
                          <a:spcPct val="100000"/>
                        </a:lnSpc>
                        <a:spcBef>
                          <a:spcPts val="0"/>
                        </a:spcBef>
                        <a:spcAft>
                          <a:spcPts val="0"/>
                        </a:spcAft>
                        <a:buClr>
                          <a:srgbClr val="1C8182"/>
                        </a:buClr>
                        <a:buSzTx/>
                        <a:buFontTx/>
                        <a:buNone/>
                        <a:tabLst>
                          <a:tab pos="1930400" algn="l"/>
                        </a:tabLst>
                        <a:defRPr/>
                      </a:pPr>
                      <a:r>
                        <a:rPr lang="en-US" sz="1800" b="1" kern="1200" dirty="0">
                          <a:solidFill>
                            <a:srgbClr val="666666"/>
                          </a:solidFill>
                          <a:latin typeface="Arial" panose="020B0604020202020204" pitchFamily="34" charset="0"/>
                          <a:ea typeface="+mn-ea"/>
                          <a:cs typeface="Arial" panose="020B0604020202020204" pitchFamily="34" charset="0"/>
                        </a:rPr>
                        <a:t>Resource Optimization</a:t>
                      </a:r>
                    </a:p>
                  </a:txBody>
                  <a:tcPr marL="0" marR="1874520" marT="137160" marB="137160" anchor="ctr">
                    <a:lnL w="12700" cmpd="sng">
                      <a:noFill/>
                    </a:lnL>
                    <a:lnR w="5715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92747162"/>
                  </a:ext>
                </a:extLst>
              </a:tr>
              <a:tr h="926398">
                <a:tc>
                  <a:txBody>
                    <a:bodyPr/>
                    <a:lstStyle/>
                    <a:p>
                      <a:pPr marL="0" marR="0" lvl="0" indent="0" algn="l" defTabSz="914377" rtl="0" eaLnBrk="1" fontAlgn="auto" latinLnBrk="0" hangingPunct="1">
                        <a:lnSpc>
                          <a:spcPct val="100000"/>
                        </a:lnSpc>
                        <a:spcBef>
                          <a:spcPts val="0"/>
                        </a:spcBef>
                        <a:spcAft>
                          <a:spcPts val="0"/>
                        </a:spcAft>
                        <a:buClr>
                          <a:srgbClr val="1C8182"/>
                        </a:buClr>
                        <a:buSzTx/>
                        <a:buFontTx/>
                        <a:buNone/>
                        <a:tabLst>
                          <a:tab pos="1930400" algn="l"/>
                        </a:tabLst>
                        <a:defRPr/>
                      </a:pPr>
                      <a:r>
                        <a:rPr lang="en-US" sz="1800" b="1" kern="1200" dirty="0">
                          <a:solidFill>
                            <a:srgbClr val="666666"/>
                          </a:solidFill>
                          <a:latin typeface="Arial" panose="020B0604020202020204" pitchFamily="34" charset="0"/>
                          <a:ea typeface="+mn-ea"/>
                          <a:cs typeface="Arial" panose="020B0604020202020204" pitchFamily="34" charset="0"/>
                        </a:rPr>
                        <a:t>Real-Time Crisis Response</a:t>
                      </a:r>
                    </a:p>
                  </a:txBody>
                  <a:tcPr marL="0" marR="1874520" marT="137160" marB="137160" anchor="ctr">
                    <a:lnL w="12700" cmpd="sng">
                      <a:noFill/>
                    </a:lnL>
                    <a:lnR w="5715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80580156"/>
                  </a:ext>
                </a:extLst>
              </a:tr>
            </a:tbl>
          </a:graphicData>
        </a:graphic>
      </p:graphicFrame>
    </p:spTree>
    <p:extLst>
      <p:ext uri="{BB962C8B-B14F-4D97-AF65-F5344CB8AC3E}">
        <p14:creationId xmlns:p14="http://schemas.microsoft.com/office/powerpoint/2010/main" val="3691682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396BF-B142-B640-B3AA-BA9792881116}"/>
              </a:ext>
            </a:extLst>
          </p:cNvPr>
          <p:cNvSpPr>
            <a:spLocks noGrp="1"/>
          </p:cNvSpPr>
          <p:nvPr>
            <p:ph type="title"/>
          </p:nvPr>
        </p:nvSpPr>
        <p:spPr/>
        <p:txBody>
          <a:bodyPr/>
          <a:lstStyle/>
          <a:p>
            <a:r>
              <a:rPr lang="en-US" dirty="0"/>
              <a:t>Quadruple Aim: REDUCING COSTS</a:t>
            </a:r>
          </a:p>
        </p:txBody>
      </p:sp>
      <p:graphicFrame>
        <p:nvGraphicFramePr>
          <p:cNvPr id="10" name="Table 10">
            <a:extLst>
              <a:ext uri="{FF2B5EF4-FFF2-40B4-BE49-F238E27FC236}">
                <a16:creationId xmlns:a16="http://schemas.microsoft.com/office/drawing/2014/main" id="{1618C07F-BB46-7E42-A857-1FA7560BBA2A}"/>
              </a:ext>
            </a:extLst>
          </p:cNvPr>
          <p:cNvGraphicFramePr>
            <a:graphicFrameLocks noGrp="1"/>
          </p:cNvGraphicFramePr>
          <p:nvPr>
            <p:ph idx="1"/>
            <p:extLst>
              <p:ext uri="{D42A27DB-BD31-4B8C-83A1-F6EECF244321}">
                <p14:modId xmlns:p14="http://schemas.microsoft.com/office/powerpoint/2010/main" val="3242669367"/>
              </p:ext>
            </p:extLst>
          </p:nvPr>
        </p:nvGraphicFramePr>
        <p:xfrm>
          <a:off x="1668156" y="1983165"/>
          <a:ext cx="8855688" cy="2780563"/>
        </p:xfrm>
        <a:graphic>
          <a:graphicData uri="http://schemas.openxmlformats.org/drawingml/2006/table">
            <a:tbl>
              <a:tblPr firstRow="1" bandRow="1">
                <a:tableStyleId>{5C22544A-7EE6-4342-B048-85BDC9FD1C3A}</a:tableStyleId>
              </a:tblPr>
              <a:tblGrid>
                <a:gridCol w="2213922">
                  <a:extLst>
                    <a:ext uri="{9D8B030D-6E8A-4147-A177-3AD203B41FA5}">
                      <a16:colId xmlns:a16="http://schemas.microsoft.com/office/drawing/2014/main" val="1434435491"/>
                    </a:ext>
                  </a:extLst>
                </a:gridCol>
                <a:gridCol w="2213922">
                  <a:extLst>
                    <a:ext uri="{9D8B030D-6E8A-4147-A177-3AD203B41FA5}">
                      <a16:colId xmlns:a16="http://schemas.microsoft.com/office/drawing/2014/main" val="1316119673"/>
                    </a:ext>
                  </a:extLst>
                </a:gridCol>
                <a:gridCol w="2213922">
                  <a:extLst>
                    <a:ext uri="{9D8B030D-6E8A-4147-A177-3AD203B41FA5}">
                      <a16:colId xmlns:a16="http://schemas.microsoft.com/office/drawing/2014/main" val="2773168454"/>
                    </a:ext>
                  </a:extLst>
                </a:gridCol>
                <a:gridCol w="2213922">
                  <a:extLst>
                    <a:ext uri="{9D8B030D-6E8A-4147-A177-3AD203B41FA5}">
                      <a16:colId xmlns:a16="http://schemas.microsoft.com/office/drawing/2014/main" val="3105837556"/>
                    </a:ext>
                  </a:extLst>
                </a:gridCol>
              </a:tblGrid>
              <a:tr h="2780563">
                <a:tc>
                  <a:txBody>
                    <a:bodyPr/>
                    <a:lstStyle/>
                    <a:p>
                      <a:pPr marL="0" marR="0" lvl="0" indent="0" algn="l" defTabSz="914377" rtl="0" eaLnBrk="1" fontAlgn="auto" latinLnBrk="0" hangingPunct="1">
                        <a:lnSpc>
                          <a:spcPct val="100000"/>
                        </a:lnSpc>
                        <a:spcBef>
                          <a:spcPts val="0"/>
                        </a:spcBef>
                        <a:spcAft>
                          <a:spcPts val="0"/>
                        </a:spcAft>
                        <a:buClr>
                          <a:srgbClr val="1C8182"/>
                        </a:buClr>
                        <a:buSzTx/>
                        <a:buFontTx/>
                        <a:buNone/>
                        <a:tabLst>
                          <a:tab pos="1930400" algn="l"/>
                        </a:tabLst>
                        <a:defRPr/>
                      </a:pPr>
                      <a:r>
                        <a:rPr lang="en-US" sz="1600" b="1" kern="1200" dirty="0">
                          <a:solidFill>
                            <a:schemeClr val="bg1"/>
                          </a:solidFill>
                          <a:latin typeface="Arial" panose="020B0604020202020204" pitchFamily="34" charset="0"/>
                          <a:ea typeface="+mn-ea"/>
                          <a:cs typeface="Arial" panose="020B0604020202020204" pitchFamily="34" charset="0"/>
                        </a:rPr>
                        <a:t>Optimizing Resource Allocation</a:t>
                      </a:r>
                    </a:p>
                  </a:txBody>
                  <a:tcPr marL="137160" marR="137160" marT="137160" marB="137160" anchor="ctr">
                    <a:lnL w="12700" cmpd="sng">
                      <a:noFill/>
                    </a:lnL>
                    <a:lnR w="762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1C8182"/>
                    </a:solidFill>
                  </a:tcPr>
                </a:tc>
                <a:tc>
                  <a:txBody>
                    <a:bodyPr/>
                    <a:lstStyle/>
                    <a:p>
                      <a:pPr marL="0" marR="0" lvl="0" indent="0" algn="l" defTabSz="914377" rtl="0" eaLnBrk="1" fontAlgn="auto" latinLnBrk="0" hangingPunct="1">
                        <a:lnSpc>
                          <a:spcPct val="100000"/>
                        </a:lnSpc>
                        <a:spcBef>
                          <a:spcPts val="0"/>
                        </a:spcBef>
                        <a:spcAft>
                          <a:spcPts val="0"/>
                        </a:spcAft>
                        <a:buClr>
                          <a:srgbClr val="1C8182"/>
                        </a:buClr>
                        <a:buSzTx/>
                        <a:buFontTx/>
                        <a:buNone/>
                        <a:tabLst>
                          <a:tab pos="1930400" algn="l"/>
                        </a:tabLst>
                        <a:defRPr/>
                      </a:pPr>
                      <a:r>
                        <a:rPr lang="en-US" sz="1600" b="1" kern="1200" dirty="0">
                          <a:solidFill>
                            <a:schemeClr val="bg1"/>
                          </a:solidFill>
                          <a:latin typeface="Arial" panose="020B0604020202020204" pitchFamily="34" charset="0"/>
                          <a:ea typeface="+mn-ea"/>
                          <a:cs typeface="Arial" panose="020B0604020202020204" pitchFamily="34" charset="0"/>
                        </a:rPr>
                        <a:t>Enhancing Clinical Decision Support</a:t>
                      </a:r>
                    </a:p>
                  </a:txBody>
                  <a:tcPr marL="137160" marR="137160" marT="137160" marB="13716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BE932B"/>
                    </a:solidFill>
                  </a:tcPr>
                </a:tc>
                <a:tc>
                  <a:txBody>
                    <a:bodyPr/>
                    <a:lstStyle/>
                    <a:p>
                      <a:pPr marL="0" marR="0" lvl="0" indent="0" algn="l" defTabSz="914377" rtl="0" eaLnBrk="1" fontAlgn="auto" latinLnBrk="0" hangingPunct="1">
                        <a:lnSpc>
                          <a:spcPct val="100000"/>
                        </a:lnSpc>
                        <a:spcBef>
                          <a:spcPts val="0"/>
                        </a:spcBef>
                        <a:spcAft>
                          <a:spcPts val="0"/>
                        </a:spcAft>
                        <a:buClr>
                          <a:srgbClr val="1C8182"/>
                        </a:buClr>
                        <a:buSzTx/>
                        <a:buFontTx/>
                        <a:buNone/>
                        <a:tabLst>
                          <a:tab pos="1930400" algn="l"/>
                        </a:tabLst>
                        <a:defRPr/>
                      </a:pPr>
                      <a:r>
                        <a:rPr lang="en-US" sz="1600" b="1" kern="1200" dirty="0">
                          <a:solidFill>
                            <a:schemeClr val="bg1"/>
                          </a:solidFill>
                          <a:latin typeface="Arial" panose="020B0604020202020204" pitchFamily="34" charset="0"/>
                          <a:ea typeface="+mn-ea"/>
                          <a:cs typeface="Arial" panose="020B0604020202020204" pitchFamily="34" charset="0"/>
                        </a:rPr>
                        <a:t>Virtual Care Platforms</a:t>
                      </a:r>
                    </a:p>
                  </a:txBody>
                  <a:tcPr marL="137160" marR="137160" marT="137160" marB="13716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0065A3"/>
                    </a:solidFill>
                  </a:tcPr>
                </a:tc>
                <a:tc>
                  <a:txBody>
                    <a:bodyPr/>
                    <a:lstStyle/>
                    <a:p>
                      <a:pPr marL="0" marR="0" lvl="0" indent="0" algn="l" defTabSz="914377" rtl="0" eaLnBrk="1" fontAlgn="auto" latinLnBrk="0" hangingPunct="1">
                        <a:lnSpc>
                          <a:spcPct val="100000"/>
                        </a:lnSpc>
                        <a:spcBef>
                          <a:spcPts val="0"/>
                        </a:spcBef>
                        <a:spcAft>
                          <a:spcPts val="0"/>
                        </a:spcAft>
                        <a:buClr>
                          <a:srgbClr val="1C8182"/>
                        </a:buClr>
                        <a:buSzTx/>
                        <a:buFontTx/>
                        <a:buNone/>
                        <a:tabLst>
                          <a:tab pos="1930400" algn="l"/>
                        </a:tabLst>
                        <a:defRPr/>
                      </a:pPr>
                      <a:r>
                        <a:rPr lang="en-US" sz="1600" b="1" kern="1200" dirty="0">
                          <a:solidFill>
                            <a:schemeClr val="bg1"/>
                          </a:solidFill>
                          <a:latin typeface="Arial" panose="020B0604020202020204" pitchFamily="34" charset="0"/>
                          <a:ea typeface="+mn-ea"/>
                          <a:cs typeface="Arial" panose="020B0604020202020204" pitchFamily="34" charset="0"/>
                        </a:rPr>
                        <a:t>Training and Supervision</a:t>
                      </a:r>
                    </a:p>
                  </a:txBody>
                  <a:tcPr marL="137160" marR="137160" marT="137160" marB="13716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B7386B"/>
                    </a:solidFill>
                  </a:tcPr>
                </a:tc>
                <a:extLst>
                  <a:ext uri="{0D108BD9-81ED-4DB2-BD59-A6C34878D82A}">
                    <a16:rowId xmlns:a16="http://schemas.microsoft.com/office/drawing/2014/main" val="2661326744"/>
                  </a:ext>
                </a:extLst>
              </a:tr>
            </a:tbl>
          </a:graphicData>
        </a:graphic>
      </p:graphicFrame>
    </p:spTree>
    <p:extLst>
      <p:ext uri="{BB962C8B-B14F-4D97-AF65-F5344CB8AC3E}">
        <p14:creationId xmlns:p14="http://schemas.microsoft.com/office/powerpoint/2010/main" val="5662508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883AB-886B-E841-99FC-B1E9178C7B9B}"/>
              </a:ext>
            </a:extLst>
          </p:cNvPr>
          <p:cNvSpPr>
            <a:spLocks noGrp="1"/>
          </p:cNvSpPr>
          <p:nvPr>
            <p:ph type="title"/>
          </p:nvPr>
        </p:nvSpPr>
        <p:spPr/>
        <p:txBody>
          <a:bodyPr/>
          <a:lstStyle/>
          <a:p>
            <a:r>
              <a:rPr lang="en-US" dirty="0"/>
              <a:t>CASE STUDY: CRISIS RESPONSE</a:t>
            </a:r>
            <a:endParaRPr lang="en-US" b="0" dirty="0"/>
          </a:p>
        </p:txBody>
      </p:sp>
      <p:sp>
        <p:nvSpPr>
          <p:cNvPr id="7" name="TextBox 6">
            <a:extLst>
              <a:ext uri="{FF2B5EF4-FFF2-40B4-BE49-F238E27FC236}">
                <a16:creationId xmlns:a16="http://schemas.microsoft.com/office/drawing/2014/main" id="{AD2A6958-13B4-D842-A660-07074936428E}"/>
              </a:ext>
            </a:extLst>
          </p:cNvPr>
          <p:cNvSpPr txBox="1"/>
          <p:nvPr/>
        </p:nvSpPr>
        <p:spPr>
          <a:xfrm>
            <a:off x="560053" y="2120949"/>
            <a:ext cx="3975372" cy="2062103"/>
          </a:xfrm>
          <a:prstGeom prst="rect">
            <a:avLst/>
          </a:prstGeom>
          <a:noFill/>
        </p:spPr>
        <p:txBody>
          <a:bodyPr wrap="square">
            <a:spAutoFit/>
          </a:bodyPr>
          <a:lstStyle/>
          <a:p>
            <a:r>
              <a:rPr lang="en-US" sz="2400" b="1" dirty="0">
                <a:solidFill>
                  <a:srgbClr val="0065A3"/>
                </a:solidFill>
                <a:latin typeface="Georgia" panose="02040502050405020303" pitchFamily="18" charset="0"/>
                <a:cs typeface="Arial" panose="020B0604020202020204" pitchFamily="34" charset="0"/>
              </a:rPr>
              <a:t>How can AI be used to improve Crisis Response?</a:t>
            </a:r>
          </a:p>
          <a:p>
            <a:br>
              <a:rPr lang="en-US" dirty="0">
                <a:solidFill>
                  <a:srgbClr val="333333"/>
                </a:solidFill>
                <a:latin typeface="Arial" panose="020B0604020202020204" pitchFamily="34" charset="0"/>
                <a:cs typeface="Arial" panose="020B0604020202020204" pitchFamily="34" charset="0"/>
              </a:rPr>
            </a:br>
            <a:endParaRPr lang="en-US" dirty="0">
              <a:solidFill>
                <a:srgbClr val="333333"/>
              </a:solidFill>
              <a:latin typeface="Arial" panose="020B0604020202020204" pitchFamily="34" charset="0"/>
              <a:cs typeface="Arial" panose="020B0604020202020204" pitchFamily="34" charset="0"/>
            </a:endParaRPr>
          </a:p>
          <a:p>
            <a:endParaRPr lang="en-US" sz="2000" b="1" dirty="0">
              <a:solidFill>
                <a:srgbClr val="0065A3"/>
              </a:solidFill>
              <a:latin typeface="Georgia" panose="02040502050405020303" pitchFamily="18" charset="0"/>
              <a:cs typeface="Arial" panose="020B0604020202020204" pitchFamily="34" charset="0"/>
            </a:endParaRPr>
          </a:p>
        </p:txBody>
      </p:sp>
      <p:graphicFrame>
        <p:nvGraphicFramePr>
          <p:cNvPr id="8" name="Table 8">
            <a:extLst>
              <a:ext uri="{FF2B5EF4-FFF2-40B4-BE49-F238E27FC236}">
                <a16:creationId xmlns:a16="http://schemas.microsoft.com/office/drawing/2014/main" id="{C0C3C02A-88D8-D14E-BAB5-6093DA2A0BED}"/>
              </a:ext>
            </a:extLst>
          </p:cNvPr>
          <p:cNvGraphicFramePr>
            <a:graphicFrameLocks noGrp="1"/>
          </p:cNvGraphicFramePr>
          <p:nvPr>
            <p:extLst>
              <p:ext uri="{D42A27DB-BD31-4B8C-83A1-F6EECF244321}">
                <p14:modId xmlns:p14="http://schemas.microsoft.com/office/powerpoint/2010/main" val="3062401656"/>
              </p:ext>
            </p:extLst>
          </p:nvPr>
        </p:nvGraphicFramePr>
        <p:xfrm>
          <a:off x="5047575" y="1997838"/>
          <a:ext cx="6084882" cy="3474720"/>
        </p:xfrm>
        <a:graphic>
          <a:graphicData uri="http://schemas.openxmlformats.org/drawingml/2006/table">
            <a:tbl>
              <a:tblPr firstRow="1" bandRow="1">
                <a:tableStyleId>{5C22544A-7EE6-4342-B048-85BDC9FD1C3A}</a:tableStyleId>
              </a:tblPr>
              <a:tblGrid>
                <a:gridCol w="6084882">
                  <a:extLst>
                    <a:ext uri="{9D8B030D-6E8A-4147-A177-3AD203B41FA5}">
                      <a16:colId xmlns:a16="http://schemas.microsoft.com/office/drawing/2014/main" val="990742540"/>
                    </a:ext>
                  </a:extLst>
                </a:gridCol>
              </a:tblGrid>
              <a:tr h="875991">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400" b="1" dirty="0">
                          <a:solidFill>
                            <a:srgbClr val="1C8182"/>
                          </a:solidFill>
                          <a:latin typeface="Arial" panose="020B0604020202020204" pitchFamily="34" charset="0"/>
                          <a:cs typeface="Arial" panose="020B0604020202020204" pitchFamily="34" charset="0"/>
                        </a:rPr>
                        <a:t>988 and Other Triaging Situations</a:t>
                      </a:r>
                    </a:p>
                    <a:p>
                      <a:pPr marL="0" marR="0" lvl="0" indent="0" algn="l" defTabSz="914377" rtl="0" eaLnBrk="1" fontAlgn="auto" latinLnBrk="0" hangingPunct="1">
                        <a:lnSpc>
                          <a:spcPct val="100000"/>
                        </a:lnSpc>
                        <a:spcBef>
                          <a:spcPts val="0"/>
                        </a:spcBef>
                        <a:spcAft>
                          <a:spcPts val="0"/>
                        </a:spcAft>
                        <a:buClrTx/>
                        <a:buSzTx/>
                        <a:buFontTx/>
                        <a:buNone/>
                        <a:tabLst/>
                        <a:defRPr/>
                      </a:pPr>
                      <a:r>
                        <a:rPr lang="en-US" sz="1200" b="0" dirty="0">
                          <a:solidFill>
                            <a:srgbClr val="333333"/>
                          </a:solidFill>
                          <a:latin typeface="Arial" panose="020B0604020202020204" pitchFamily="34" charset="0"/>
                          <a:cs typeface="Arial" panose="020B0604020202020204" pitchFamily="34" charset="0"/>
                        </a:rPr>
                        <a:t>When clients are in crisis and interacting with our text-message enabled platforms, LLM AIs like ChatGPT/Bard can examine the language in use to determine risk to clients of self-harm.</a:t>
                      </a:r>
                    </a:p>
                  </a:txBody>
                  <a:tcPr marL="502920" marR="137160" marT="137160" marB="137160" anchor="ctr">
                    <a:lnL w="12700" cmpd="sng">
                      <a:noFill/>
                    </a:lnL>
                    <a:lnR w="57150" cap="flat" cmpd="sng" algn="ctr">
                      <a:noFill/>
                      <a:prstDash val="solid"/>
                      <a:round/>
                      <a:headEnd type="none" w="med" len="med"/>
                      <a:tailEnd type="none" w="med" len="med"/>
                    </a:lnR>
                    <a:lnT w="12700" cmpd="sng">
                      <a:noFill/>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E3D0">
                        <a:alpha val="34000"/>
                      </a:srgbClr>
                    </a:solidFill>
                  </a:tcPr>
                </a:tc>
                <a:extLst>
                  <a:ext uri="{0D108BD9-81ED-4DB2-BD59-A6C34878D82A}">
                    <a16:rowId xmlns:a16="http://schemas.microsoft.com/office/drawing/2014/main" val="743558039"/>
                  </a:ext>
                </a:extLst>
              </a:tr>
              <a:tr h="875991">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400" b="1" dirty="0">
                          <a:solidFill>
                            <a:srgbClr val="1C8182"/>
                          </a:solidFill>
                          <a:latin typeface="Arial" panose="020B0604020202020204" pitchFamily="34" charset="0"/>
                          <a:cs typeface="Arial" panose="020B0604020202020204" pitchFamily="34" charset="0"/>
                        </a:rPr>
                        <a:t>In-Person Crisis Response</a:t>
                      </a:r>
                    </a:p>
                    <a:p>
                      <a:pPr marL="0" marR="0" lvl="0" indent="0" algn="l" defTabSz="914377" rtl="0" eaLnBrk="1" fontAlgn="auto" latinLnBrk="0" hangingPunct="1">
                        <a:lnSpc>
                          <a:spcPct val="100000"/>
                        </a:lnSpc>
                        <a:spcBef>
                          <a:spcPts val="0"/>
                        </a:spcBef>
                        <a:spcAft>
                          <a:spcPts val="0"/>
                        </a:spcAft>
                        <a:buClrTx/>
                        <a:buSzTx/>
                        <a:buFontTx/>
                        <a:buNone/>
                        <a:tabLst/>
                        <a:defRPr/>
                      </a:pPr>
                      <a:r>
                        <a:rPr lang="en-US" sz="1200" b="0" dirty="0">
                          <a:solidFill>
                            <a:srgbClr val="333333"/>
                          </a:solidFill>
                          <a:latin typeface="Arial" panose="020B0604020202020204" pitchFamily="34" charset="0"/>
                          <a:cs typeface="Arial" panose="020B0604020202020204" pitchFamily="34" charset="0"/>
                        </a:rPr>
                        <a:t>Similarly, with in-person interactions if the clinician can gain consent to record the session, the interactions between the clinician and the patient can be mined for risk, diagnosis, etc. Most algorithms today rely on prior history using EMR or claims data to determine risk.</a:t>
                      </a:r>
                    </a:p>
                  </a:txBody>
                  <a:tcPr marL="502920" marR="137160" marT="137160" marB="137160" anchor="ctr">
                    <a:lnL w="12700" cmpd="sng">
                      <a:noFill/>
                    </a:lnL>
                    <a:lnR w="57150"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E3D0">
                        <a:alpha val="34000"/>
                      </a:srgbClr>
                    </a:solidFill>
                  </a:tcPr>
                </a:tc>
                <a:extLst>
                  <a:ext uri="{0D108BD9-81ED-4DB2-BD59-A6C34878D82A}">
                    <a16:rowId xmlns:a16="http://schemas.microsoft.com/office/drawing/2014/main" val="3259616823"/>
                  </a:ext>
                </a:extLst>
              </a:tr>
              <a:tr h="875991">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400" b="1" dirty="0">
                          <a:solidFill>
                            <a:srgbClr val="1C8182"/>
                          </a:solidFill>
                          <a:latin typeface="Arial" panose="020B0604020202020204" pitchFamily="34" charset="0"/>
                          <a:cs typeface="Arial" panose="020B0604020202020204" pitchFamily="34" charset="0"/>
                        </a:rPr>
                        <a:t>Tailoring Next Steps</a:t>
                      </a:r>
                    </a:p>
                    <a:p>
                      <a:pPr marL="0" marR="0" lvl="0" indent="0" algn="l" defTabSz="914377" rtl="0" eaLnBrk="1" fontAlgn="auto" latinLnBrk="0" hangingPunct="1">
                        <a:lnSpc>
                          <a:spcPct val="100000"/>
                        </a:lnSpc>
                        <a:spcBef>
                          <a:spcPts val="0"/>
                        </a:spcBef>
                        <a:spcAft>
                          <a:spcPts val="0"/>
                        </a:spcAft>
                        <a:buClrTx/>
                        <a:buSzTx/>
                        <a:buFontTx/>
                        <a:buNone/>
                        <a:tabLst/>
                        <a:defRPr/>
                      </a:pPr>
                      <a:r>
                        <a:rPr lang="en-US" sz="1200" b="0" dirty="0">
                          <a:solidFill>
                            <a:srgbClr val="333333"/>
                          </a:solidFill>
                          <a:latin typeface="Arial" panose="020B0604020202020204" pitchFamily="34" charset="0"/>
                          <a:cs typeface="Arial" panose="020B0604020202020204" pitchFamily="34" charset="0"/>
                        </a:rPr>
                        <a:t>For patients with access to smartphones, app developers will be able to deploy tools that reach out to clients to “check in” throughout treatment. The AI will be able to manage and adjust on when to reach out, how to reach out, and whether the condition has changed.</a:t>
                      </a:r>
                    </a:p>
                  </a:txBody>
                  <a:tcPr marL="502920" marR="137160" marT="137160" marB="137160" anchor="ctr">
                    <a:lnL w="12700" cmpd="sng">
                      <a:noFill/>
                    </a:lnL>
                    <a:lnR w="57150"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E3D0">
                        <a:alpha val="34000"/>
                      </a:srgbClr>
                    </a:solidFill>
                  </a:tcPr>
                </a:tc>
                <a:extLst>
                  <a:ext uri="{0D108BD9-81ED-4DB2-BD59-A6C34878D82A}">
                    <a16:rowId xmlns:a16="http://schemas.microsoft.com/office/drawing/2014/main" val="3592747162"/>
                  </a:ext>
                </a:extLst>
              </a:tr>
            </a:tbl>
          </a:graphicData>
        </a:graphic>
      </p:graphicFrame>
    </p:spTree>
    <p:extLst>
      <p:ext uri="{BB962C8B-B14F-4D97-AF65-F5344CB8AC3E}">
        <p14:creationId xmlns:p14="http://schemas.microsoft.com/office/powerpoint/2010/main" val="16561380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883AB-886B-E841-99FC-B1E9178C7B9B}"/>
              </a:ext>
            </a:extLst>
          </p:cNvPr>
          <p:cNvSpPr>
            <a:spLocks noGrp="1"/>
          </p:cNvSpPr>
          <p:nvPr>
            <p:ph type="title"/>
          </p:nvPr>
        </p:nvSpPr>
        <p:spPr/>
        <p:txBody>
          <a:bodyPr/>
          <a:lstStyle/>
          <a:p>
            <a:r>
              <a:rPr lang="en-US" dirty="0"/>
              <a:t>CASE STUDY: Operational Management</a:t>
            </a:r>
            <a:endParaRPr lang="en-US" b="0" dirty="0"/>
          </a:p>
        </p:txBody>
      </p:sp>
      <p:sp>
        <p:nvSpPr>
          <p:cNvPr id="7" name="TextBox 6">
            <a:extLst>
              <a:ext uri="{FF2B5EF4-FFF2-40B4-BE49-F238E27FC236}">
                <a16:creationId xmlns:a16="http://schemas.microsoft.com/office/drawing/2014/main" id="{AD2A6958-13B4-D842-A660-07074936428E}"/>
              </a:ext>
            </a:extLst>
          </p:cNvPr>
          <p:cNvSpPr txBox="1"/>
          <p:nvPr/>
        </p:nvSpPr>
        <p:spPr>
          <a:xfrm>
            <a:off x="560053" y="2120949"/>
            <a:ext cx="3975372" cy="2062103"/>
          </a:xfrm>
          <a:prstGeom prst="rect">
            <a:avLst/>
          </a:prstGeom>
          <a:noFill/>
        </p:spPr>
        <p:txBody>
          <a:bodyPr wrap="square">
            <a:spAutoFit/>
          </a:bodyPr>
          <a:lstStyle/>
          <a:p>
            <a:r>
              <a:rPr lang="en-US" sz="2400" b="1" dirty="0">
                <a:solidFill>
                  <a:srgbClr val="0065A3"/>
                </a:solidFill>
                <a:latin typeface="Georgia" panose="02040502050405020303" pitchFamily="18" charset="0"/>
                <a:cs typeface="Arial" panose="020B0604020202020204" pitchFamily="34" charset="0"/>
              </a:rPr>
              <a:t>How can AI be used to relieve administrative burden?</a:t>
            </a:r>
          </a:p>
          <a:p>
            <a:br>
              <a:rPr lang="en-US" dirty="0">
                <a:solidFill>
                  <a:srgbClr val="333333"/>
                </a:solidFill>
                <a:latin typeface="Arial" panose="020B0604020202020204" pitchFamily="34" charset="0"/>
                <a:cs typeface="Arial" panose="020B0604020202020204" pitchFamily="34" charset="0"/>
              </a:rPr>
            </a:br>
            <a:endParaRPr lang="en-US" dirty="0">
              <a:solidFill>
                <a:srgbClr val="333333"/>
              </a:solidFill>
              <a:latin typeface="Arial" panose="020B0604020202020204" pitchFamily="34" charset="0"/>
              <a:cs typeface="Arial" panose="020B0604020202020204" pitchFamily="34" charset="0"/>
            </a:endParaRPr>
          </a:p>
          <a:p>
            <a:endParaRPr lang="en-US" sz="2000" b="1" dirty="0">
              <a:solidFill>
                <a:srgbClr val="0065A3"/>
              </a:solidFill>
              <a:latin typeface="Georgia" panose="02040502050405020303" pitchFamily="18" charset="0"/>
              <a:cs typeface="Arial" panose="020B0604020202020204" pitchFamily="34" charset="0"/>
            </a:endParaRPr>
          </a:p>
        </p:txBody>
      </p:sp>
      <p:graphicFrame>
        <p:nvGraphicFramePr>
          <p:cNvPr id="8" name="Table 8">
            <a:extLst>
              <a:ext uri="{FF2B5EF4-FFF2-40B4-BE49-F238E27FC236}">
                <a16:creationId xmlns:a16="http://schemas.microsoft.com/office/drawing/2014/main" id="{C0C3C02A-88D8-D14E-BAB5-6093DA2A0BED}"/>
              </a:ext>
            </a:extLst>
          </p:cNvPr>
          <p:cNvGraphicFramePr>
            <a:graphicFrameLocks noGrp="1"/>
          </p:cNvGraphicFramePr>
          <p:nvPr>
            <p:extLst>
              <p:ext uri="{D42A27DB-BD31-4B8C-83A1-F6EECF244321}">
                <p14:modId xmlns:p14="http://schemas.microsoft.com/office/powerpoint/2010/main" val="3941569000"/>
              </p:ext>
            </p:extLst>
          </p:nvPr>
        </p:nvGraphicFramePr>
        <p:xfrm>
          <a:off x="5047575" y="1997838"/>
          <a:ext cx="6084882" cy="3984951"/>
        </p:xfrm>
        <a:graphic>
          <a:graphicData uri="http://schemas.openxmlformats.org/drawingml/2006/table">
            <a:tbl>
              <a:tblPr firstRow="1" bandRow="1">
                <a:tableStyleId>{5C22544A-7EE6-4342-B048-85BDC9FD1C3A}</a:tableStyleId>
              </a:tblPr>
              <a:tblGrid>
                <a:gridCol w="6084882">
                  <a:extLst>
                    <a:ext uri="{9D8B030D-6E8A-4147-A177-3AD203B41FA5}">
                      <a16:colId xmlns:a16="http://schemas.microsoft.com/office/drawing/2014/main" val="990742540"/>
                    </a:ext>
                  </a:extLst>
                </a:gridCol>
              </a:tblGrid>
              <a:tr h="875991">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400" b="1" dirty="0">
                          <a:solidFill>
                            <a:srgbClr val="1C8182"/>
                          </a:solidFill>
                          <a:latin typeface="Arial" panose="020B0604020202020204" pitchFamily="34" charset="0"/>
                          <a:cs typeface="Arial" panose="020B0604020202020204" pitchFamily="34" charset="0"/>
                        </a:rPr>
                        <a:t>Managing Acuity within Clinician Workload</a:t>
                      </a:r>
                    </a:p>
                    <a:p>
                      <a:pPr marL="0" marR="0" lvl="0" indent="0" algn="l" defTabSz="914377" rtl="0" eaLnBrk="1" fontAlgn="auto" latinLnBrk="0" hangingPunct="1">
                        <a:lnSpc>
                          <a:spcPct val="100000"/>
                        </a:lnSpc>
                        <a:spcBef>
                          <a:spcPts val="0"/>
                        </a:spcBef>
                        <a:spcAft>
                          <a:spcPts val="0"/>
                        </a:spcAft>
                        <a:buClrTx/>
                        <a:buSzTx/>
                        <a:buFontTx/>
                        <a:buNone/>
                        <a:tabLst/>
                        <a:defRPr/>
                      </a:pPr>
                      <a:r>
                        <a:rPr lang="en-US" sz="1200" b="0" dirty="0">
                          <a:solidFill>
                            <a:srgbClr val="333333"/>
                          </a:solidFill>
                          <a:latin typeface="Arial" panose="020B0604020202020204" pitchFamily="34" charset="0"/>
                          <a:cs typeface="Arial" panose="020B0604020202020204" pitchFamily="34" charset="0"/>
                        </a:rPr>
                        <a:t>We can use existing risk stratification technologies along with some of the tools in Natural Language Processing to determine an established risk along with rising risk to balance workloads for clinicians</a:t>
                      </a:r>
                    </a:p>
                  </a:txBody>
                  <a:tcPr marL="502920" marR="137160" marT="137160" marB="137160" anchor="ctr">
                    <a:lnL w="12700" cmpd="sng">
                      <a:noFill/>
                    </a:lnL>
                    <a:lnR w="57150" cap="flat" cmpd="sng" algn="ctr">
                      <a:noFill/>
                      <a:prstDash val="solid"/>
                      <a:round/>
                      <a:headEnd type="none" w="med" len="med"/>
                      <a:tailEnd type="none" w="med" len="med"/>
                    </a:lnR>
                    <a:lnT w="12700" cmpd="sng">
                      <a:noFill/>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E3D0">
                        <a:alpha val="34000"/>
                      </a:srgbClr>
                    </a:solidFill>
                  </a:tcPr>
                </a:tc>
                <a:extLst>
                  <a:ext uri="{0D108BD9-81ED-4DB2-BD59-A6C34878D82A}">
                    <a16:rowId xmlns:a16="http://schemas.microsoft.com/office/drawing/2014/main" val="743558039"/>
                  </a:ext>
                </a:extLst>
              </a:tr>
              <a:tr h="875991">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400" b="1" dirty="0">
                          <a:solidFill>
                            <a:srgbClr val="1C8182"/>
                          </a:solidFill>
                          <a:latin typeface="Arial" panose="020B0604020202020204" pitchFamily="34" charset="0"/>
                          <a:cs typeface="Arial" panose="020B0604020202020204" pitchFamily="34" charset="0"/>
                        </a:rPr>
                        <a:t>Avoiding Missed </a:t>
                      </a:r>
                      <a:r>
                        <a:rPr lang="en-US" sz="1400" b="1" dirty="0" err="1">
                          <a:solidFill>
                            <a:srgbClr val="1C8182"/>
                          </a:solidFill>
                          <a:latin typeface="Arial" panose="020B0604020202020204" pitchFamily="34" charset="0"/>
                          <a:cs typeface="Arial" panose="020B0604020202020204" pitchFamily="34" charset="0"/>
                        </a:rPr>
                        <a:t>Appoinments</a:t>
                      </a:r>
                      <a:endParaRPr lang="en-US" sz="1400" b="1" dirty="0">
                        <a:solidFill>
                          <a:srgbClr val="1C8182"/>
                        </a:solidFill>
                        <a:latin typeface="Arial" panose="020B0604020202020204" pitchFamily="34" charset="0"/>
                        <a:cs typeface="Arial" panose="020B0604020202020204"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lang="en-US" sz="1200" b="0" dirty="0">
                          <a:solidFill>
                            <a:srgbClr val="333333"/>
                          </a:solidFill>
                          <a:latin typeface="Arial" panose="020B0604020202020204" pitchFamily="34" charset="0"/>
                          <a:cs typeface="Arial" panose="020B0604020202020204" pitchFamily="34" charset="0"/>
                        </a:rPr>
                        <a:t>AI algorithms can help determine which patients are likely to miss appointments. Similarly, AI algorithms can assign risk scores quickly for individuals who are likely to miss appointments.</a:t>
                      </a:r>
                    </a:p>
                  </a:txBody>
                  <a:tcPr marL="502920" marR="137160" marT="137160" marB="137160" anchor="ctr">
                    <a:lnL w="12700" cmpd="sng">
                      <a:noFill/>
                    </a:lnL>
                    <a:lnR w="57150"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E3D0">
                        <a:alpha val="34000"/>
                      </a:srgbClr>
                    </a:solidFill>
                  </a:tcPr>
                </a:tc>
                <a:extLst>
                  <a:ext uri="{0D108BD9-81ED-4DB2-BD59-A6C34878D82A}">
                    <a16:rowId xmlns:a16="http://schemas.microsoft.com/office/drawing/2014/main" val="3259616823"/>
                  </a:ext>
                </a:extLst>
              </a:tr>
              <a:tr h="875991">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400" b="1" dirty="0">
                          <a:solidFill>
                            <a:srgbClr val="1C8182"/>
                          </a:solidFill>
                          <a:latin typeface="Arial" panose="020B0604020202020204" pitchFamily="34" charset="0"/>
                          <a:cs typeface="Arial" panose="020B0604020202020204" pitchFamily="34" charset="0"/>
                        </a:rPr>
                        <a:t>Creating Progress Notes</a:t>
                      </a:r>
                    </a:p>
                    <a:p>
                      <a:pPr marL="0" marR="0" lvl="0" indent="0" algn="l" defTabSz="914377" rtl="0" eaLnBrk="1" fontAlgn="auto" latinLnBrk="0" hangingPunct="1">
                        <a:lnSpc>
                          <a:spcPct val="100000"/>
                        </a:lnSpc>
                        <a:spcBef>
                          <a:spcPts val="0"/>
                        </a:spcBef>
                        <a:spcAft>
                          <a:spcPts val="0"/>
                        </a:spcAft>
                        <a:buClrTx/>
                        <a:buSzTx/>
                        <a:buFontTx/>
                        <a:buNone/>
                        <a:tabLst/>
                        <a:defRPr/>
                      </a:pPr>
                      <a:r>
                        <a:rPr lang="en-US" sz="1200" b="0" dirty="0">
                          <a:solidFill>
                            <a:srgbClr val="333333"/>
                          </a:solidFill>
                          <a:latin typeface="Arial" panose="020B0604020202020204" pitchFamily="34" charset="0"/>
                          <a:cs typeface="Arial" panose="020B0604020202020204" pitchFamily="34" charset="0"/>
                        </a:rPr>
                        <a:t>An AI tool like the one previously discussed will allow the creation of suggested progress notes. While it would still be incumbent on clinicians to make sure that the note accurately reflects the progress the patient is making.</a:t>
                      </a:r>
                    </a:p>
                  </a:txBody>
                  <a:tcPr marL="502920" marR="137160" marT="137160" marB="137160" anchor="ctr">
                    <a:lnL w="12700" cmpd="sng">
                      <a:noFill/>
                    </a:lnL>
                    <a:lnR w="57150"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E3D0">
                        <a:alpha val="34000"/>
                      </a:srgbClr>
                    </a:solidFill>
                  </a:tcPr>
                </a:tc>
                <a:extLst>
                  <a:ext uri="{0D108BD9-81ED-4DB2-BD59-A6C34878D82A}">
                    <a16:rowId xmlns:a16="http://schemas.microsoft.com/office/drawing/2014/main" val="3592747162"/>
                  </a:ext>
                </a:extLst>
              </a:tr>
              <a:tr h="875991">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400" b="1" dirty="0">
                          <a:solidFill>
                            <a:srgbClr val="1C8182"/>
                          </a:solidFill>
                          <a:latin typeface="Arial" panose="020B0604020202020204" pitchFamily="34" charset="0"/>
                          <a:cs typeface="Arial" panose="020B0604020202020204" pitchFamily="34" charset="0"/>
                        </a:rPr>
                        <a:t>Clinical Decision Support</a:t>
                      </a:r>
                    </a:p>
                    <a:p>
                      <a:pPr marL="0" marR="0" lvl="0" indent="0" algn="l" defTabSz="914377" rtl="0" eaLnBrk="1" fontAlgn="auto" latinLnBrk="0" hangingPunct="1">
                        <a:lnSpc>
                          <a:spcPct val="100000"/>
                        </a:lnSpc>
                        <a:spcBef>
                          <a:spcPts val="0"/>
                        </a:spcBef>
                        <a:spcAft>
                          <a:spcPts val="0"/>
                        </a:spcAft>
                        <a:buClrTx/>
                        <a:buSzTx/>
                        <a:buFontTx/>
                        <a:buNone/>
                        <a:tabLst/>
                        <a:defRPr/>
                      </a:pPr>
                      <a:r>
                        <a:rPr lang="en-US" sz="1200" b="0" dirty="0">
                          <a:solidFill>
                            <a:srgbClr val="333333"/>
                          </a:solidFill>
                          <a:latin typeface="Arial" panose="020B0604020202020204" pitchFamily="34" charset="0"/>
                          <a:cs typeface="Arial" panose="020B0604020202020204" pitchFamily="34" charset="0"/>
                        </a:rPr>
                        <a:t>After entering the progress notes and reviewing the course of treatment, AI will be capable of proposing additional decision support on future treatment paths.</a:t>
                      </a:r>
                    </a:p>
                  </a:txBody>
                  <a:tcPr marL="502920" marR="137160" marT="137160" marB="137160" anchor="ctr">
                    <a:lnL w="12700" cmpd="sng">
                      <a:noFill/>
                    </a:lnL>
                    <a:lnR w="57150"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E3D0">
                        <a:alpha val="34000"/>
                      </a:srgbClr>
                    </a:solidFill>
                  </a:tcPr>
                </a:tc>
                <a:extLst>
                  <a:ext uri="{0D108BD9-81ED-4DB2-BD59-A6C34878D82A}">
                    <a16:rowId xmlns:a16="http://schemas.microsoft.com/office/drawing/2014/main" val="159109556"/>
                  </a:ext>
                </a:extLst>
              </a:tr>
            </a:tbl>
          </a:graphicData>
        </a:graphic>
      </p:graphicFrame>
    </p:spTree>
    <p:extLst>
      <p:ext uri="{BB962C8B-B14F-4D97-AF65-F5344CB8AC3E}">
        <p14:creationId xmlns:p14="http://schemas.microsoft.com/office/powerpoint/2010/main" val="18266100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883AB-886B-E841-99FC-B1E9178C7B9B}"/>
              </a:ext>
            </a:extLst>
          </p:cNvPr>
          <p:cNvSpPr>
            <a:spLocks noGrp="1"/>
          </p:cNvSpPr>
          <p:nvPr>
            <p:ph type="title"/>
          </p:nvPr>
        </p:nvSpPr>
        <p:spPr/>
        <p:txBody>
          <a:bodyPr/>
          <a:lstStyle/>
          <a:p>
            <a:r>
              <a:rPr lang="en-US" dirty="0"/>
              <a:t>CASE STUDY: IMPROVING Patient Experience</a:t>
            </a:r>
            <a:endParaRPr lang="en-US" b="0" dirty="0"/>
          </a:p>
        </p:txBody>
      </p:sp>
      <p:sp>
        <p:nvSpPr>
          <p:cNvPr id="7" name="TextBox 6">
            <a:extLst>
              <a:ext uri="{FF2B5EF4-FFF2-40B4-BE49-F238E27FC236}">
                <a16:creationId xmlns:a16="http://schemas.microsoft.com/office/drawing/2014/main" id="{AD2A6958-13B4-D842-A660-07074936428E}"/>
              </a:ext>
            </a:extLst>
          </p:cNvPr>
          <p:cNvSpPr txBox="1"/>
          <p:nvPr/>
        </p:nvSpPr>
        <p:spPr>
          <a:xfrm>
            <a:off x="560053" y="2120949"/>
            <a:ext cx="3975372" cy="2062103"/>
          </a:xfrm>
          <a:prstGeom prst="rect">
            <a:avLst/>
          </a:prstGeom>
          <a:noFill/>
        </p:spPr>
        <p:txBody>
          <a:bodyPr wrap="square">
            <a:spAutoFit/>
          </a:bodyPr>
          <a:lstStyle/>
          <a:p>
            <a:r>
              <a:rPr lang="en-US" sz="2400" b="1" dirty="0">
                <a:solidFill>
                  <a:srgbClr val="0065A3"/>
                </a:solidFill>
                <a:latin typeface="Georgia" panose="02040502050405020303" pitchFamily="18" charset="0"/>
                <a:cs typeface="Arial" panose="020B0604020202020204" pitchFamily="34" charset="0"/>
              </a:rPr>
              <a:t>How can AI be used to improve patient experience?</a:t>
            </a:r>
          </a:p>
          <a:p>
            <a:br>
              <a:rPr lang="en-US" dirty="0">
                <a:solidFill>
                  <a:srgbClr val="333333"/>
                </a:solidFill>
                <a:latin typeface="Arial" panose="020B0604020202020204" pitchFamily="34" charset="0"/>
                <a:cs typeface="Arial" panose="020B0604020202020204" pitchFamily="34" charset="0"/>
              </a:rPr>
            </a:br>
            <a:endParaRPr lang="en-US" dirty="0">
              <a:solidFill>
                <a:srgbClr val="333333"/>
              </a:solidFill>
              <a:latin typeface="Arial" panose="020B0604020202020204" pitchFamily="34" charset="0"/>
              <a:cs typeface="Arial" panose="020B0604020202020204" pitchFamily="34" charset="0"/>
            </a:endParaRPr>
          </a:p>
          <a:p>
            <a:endParaRPr lang="en-US" sz="2000" b="1" dirty="0">
              <a:solidFill>
                <a:srgbClr val="0065A3"/>
              </a:solidFill>
              <a:latin typeface="Georgia" panose="02040502050405020303" pitchFamily="18" charset="0"/>
              <a:cs typeface="Arial" panose="020B0604020202020204" pitchFamily="34" charset="0"/>
            </a:endParaRPr>
          </a:p>
        </p:txBody>
      </p:sp>
      <p:graphicFrame>
        <p:nvGraphicFramePr>
          <p:cNvPr id="8" name="Table 8">
            <a:extLst>
              <a:ext uri="{FF2B5EF4-FFF2-40B4-BE49-F238E27FC236}">
                <a16:creationId xmlns:a16="http://schemas.microsoft.com/office/drawing/2014/main" id="{C0C3C02A-88D8-D14E-BAB5-6093DA2A0BED}"/>
              </a:ext>
            </a:extLst>
          </p:cNvPr>
          <p:cNvGraphicFramePr>
            <a:graphicFrameLocks noGrp="1"/>
          </p:cNvGraphicFramePr>
          <p:nvPr>
            <p:extLst>
              <p:ext uri="{D42A27DB-BD31-4B8C-83A1-F6EECF244321}">
                <p14:modId xmlns:p14="http://schemas.microsoft.com/office/powerpoint/2010/main" val="563375597"/>
              </p:ext>
            </p:extLst>
          </p:nvPr>
        </p:nvGraphicFramePr>
        <p:xfrm>
          <a:off x="5047575" y="1997838"/>
          <a:ext cx="6084882" cy="4328160"/>
        </p:xfrm>
        <a:graphic>
          <a:graphicData uri="http://schemas.openxmlformats.org/drawingml/2006/table">
            <a:tbl>
              <a:tblPr firstRow="1" bandRow="1">
                <a:tableStyleId>{5C22544A-7EE6-4342-B048-85BDC9FD1C3A}</a:tableStyleId>
              </a:tblPr>
              <a:tblGrid>
                <a:gridCol w="6084882">
                  <a:extLst>
                    <a:ext uri="{9D8B030D-6E8A-4147-A177-3AD203B41FA5}">
                      <a16:colId xmlns:a16="http://schemas.microsoft.com/office/drawing/2014/main" val="990742540"/>
                    </a:ext>
                  </a:extLst>
                </a:gridCol>
              </a:tblGrid>
              <a:tr h="875991">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400" b="1" dirty="0">
                          <a:solidFill>
                            <a:srgbClr val="1C8182"/>
                          </a:solidFill>
                          <a:latin typeface="Arial" panose="020B0604020202020204" pitchFamily="34" charset="0"/>
                          <a:cs typeface="Arial" panose="020B0604020202020204" pitchFamily="34" charset="0"/>
                        </a:rPr>
                        <a:t>Managing Patient Outreach</a:t>
                      </a:r>
                    </a:p>
                    <a:p>
                      <a:pPr marL="0" marR="0" lvl="0" indent="0" algn="l" defTabSz="914377" rtl="0" eaLnBrk="1" fontAlgn="auto" latinLnBrk="0" hangingPunct="1">
                        <a:lnSpc>
                          <a:spcPct val="100000"/>
                        </a:lnSpc>
                        <a:spcBef>
                          <a:spcPts val="0"/>
                        </a:spcBef>
                        <a:spcAft>
                          <a:spcPts val="0"/>
                        </a:spcAft>
                        <a:buClrTx/>
                        <a:buSzTx/>
                        <a:buFontTx/>
                        <a:buNone/>
                        <a:tabLst/>
                        <a:defRPr/>
                      </a:pPr>
                      <a:r>
                        <a:rPr lang="en-US" sz="1200" b="0" dirty="0">
                          <a:solidFill>
                            <a:srgbClr val="333333"/>
                          </a:solidFill>
                          <a:latin typeface="Arial" panose="020B0604020202020204" pitchFamily="34" charset="0"/>
                          <a:cs typeface="Arial" panose="020B0604020202020204" pitchFamily="34" charset="0"/>
                        </a:rPr>
                        <a:t>AI can identify tools and profiles for managing administrative interactions with patients. Tailored outreach can help meet the patient where they are in terms of best methods for managing appointments and reminders.</a:t>
                      </a:r>
                    </a:p>
                  </a:txBody>
                  <a:tcPr marL="502920" marR="137160" marT="137160" marB="137160" anchor="ctr">
                    <a:lnL w="12700" cmpd="sng">
                      <a:noFill/>
                    </a:lnL>
                    <a:lnR w="57150" cap="flat" cmpd="sng" algn="ctr">
                      <a:noFill/>
                      <a:prstDash val="solid"/>
                      <a:round/>
                      <a:headEnd type="none" w="med" len="med"/>
                      <a:tailEnd type="none" w="med" len="med"/>
                    </a:lnR>
                    <a:lnT w="12700" cmpd="sng">
                      <a:noFill/>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E3D0">
                        <a:alpha val="34000"/>
                      </a:srgbClr>
                    </a:solidFill>
                  </a:tcPr>
                </a:tc>
                <a:extLst>
                  <a:ext uri="{0D108BD9-81ED-4DB2-BD59-A6C34878D82A}">
                    <a16:rowId xmlns:a16="http://schemas.microsoft.com/office/drawing/2014/main" val="743558039"/>
                  </a:ext>
                </a:extLst>
              </a:tr>
              <a:tr h="875991">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400" b="1" dirty="0">
                          <a:solidFill>
                            <a:srgbClr val="1C8182"/>
                          </a:solidFill>
                          <a:latin typeface="Arial" panose="020B0604020202020204" pitchFamily="34" charset="0"/>
                          <a:cs typeface="Arial" panose="020B0604020202020204" pitchFamily="34" charset="0"/>
                        </a:rPr>
                        <a:t>The WebMD example</a:t>
                      </a:r>
                    </a:p>
                    <a:p>
                      <a:pPr marL="0" marR="0" lvl="0" indent="0" algn="l" defTabSz="914377" rtl="0" eaLnBrk="1" fontAlgn="auto" latinLnBrk="0" hangingPunct="1">
                        <a:lnSpc>
                          <a:spcPct val="100000"/>
                        </a:lnSpc>
                        <a:spcBef>
                          <a:spcPts val="0"/>
                        </a:spcBef>
                        <a:spcAft>
                          <a:spcPts val="0"/>
                        </a:spcAft>
                        <a:buClrTx/>
                        <a:buSzTx/>
                        <a:buFontTx/>
                        <a:buNone/>
                        <a:tabLst/>
                        <a:defRPr/>
                      </a:pPr>
                      <a:r>
                        <a:rPr lang="en-US" sz="1200" b="0" dirty="0">
                          <a:solidFill>
                            <a:srgbClr val="333333"/>
                          </a:solidFill>
                          <a:latin typeface="Arial" panose="020B0604020202020204" pitchFamily="34" charset="0"/>
                          <a:cs typeface="Arial" panose="020B0604020202020204" pitchFamily="34" charset="0"/>
                        </a:rPr>
                        <a:t>How do I know when I am in behavioral health crisis? Am I reacting “normally” to a situation? Do I need help right now? Can it wait until morning? A language sensitive chatbot connected to a body of evidence can help me sift through these answers at 3am?</a:t>
                      </a:r>
                    </a:p>
                  </a:txBody>
                  <a:tcPr marL="502920" marR="137160" marT="137160" marB="137160" anchor="ctr">
                    <a:lnL w="12700" cmpd="sng">
                      <a:noFill/>
                    </a:lnL>
                    <a:lnR w="57150"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E3D0">
                        <a:alpha val="34000"/>
                      </a:srgbClr>
                    </a:solidFill>
                  </a:tcPr>
                </a:tc>
                <a:extLst>
                  <a:ext uri="{0D108BD9-81ED-4DB2-BD59-A6C34878D82A}">
                    <a16:rowId xmlns:a16="http://schemas.microsoft.com/office/drawing/2014/main" val="3259616823"/>
                  </a:ext>
                </a:extLst>
              </a:tr>
              <a:tr h="875991">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400" b="1" dirty="0">
                          <a:solidFill>
                            <a:srgbClr val="1C8182"/>
                          </a:solidFill>
                          <a:latin typeface="Arial" panose="020B0604020202020204" pitchFamily="34" charset="0"/>
                          <a:cs typeface="Arial" panose="020B0604020202020204" pitchFamily="34" charset="0"/>
                        </a:rPr>
                        <a:t>Removing Stigma</a:t>
                      </a:r>
                    </a:p>
                    <a:p>
                      <a:pPr marL="0" marR="0" lvl="0" indent="0" algn="l" defTabSz="914377" rtl="0" eaLnBrk="1" fontAlgn="auto" latinLnBrk="0" hangingPunct="1">
                        <a:lnSpc>
                          <a:spcPct val="100000"/>
                        </a:lnSpc>
                        <a:spcBef>
                          <a:spcPts val="0"/>
                        </a:spcBef>
                        <a:spcAft>
                          <a:spcPts val="0"/>
                        </a:spcAft>
                        <a:buClrTx/>
                        <a:buSzTx/>
                        <a:buFontTx/>
                        <a:buNone/>
                        <a:tabLst/>
                        <a:defRPr/>
                      </a:pPr>
                      <a:r>
                        <a:rPr lang="en-US" sz="1200" b="0" dirty="0">
                          <a:solidFill>
                            <a:srgbClr val="333333"/>
                          </a:solidFill>
                          <a:latin typeface="Arial" panose="020B0604020202020204" pitchFamily="34" charset="0"/>
                          <a:cs typeface="Arial" panose="020B0604020202020204" pitchFamily="34" charset="0"/>
                        </a:rPr>
                        <a:t>With adequate and apparent protections and disclaimers in place, a patient can ask questions they might not be willing to divulge to a person sitting across the table. </a:t>
                      </a:r>
                    </a:p>
                  </a:txBody>
                  <a:tcPr marL="502920" marR="137160" marT="137160" marB="137160" anchor="ctr">
                    <a:lnL w="12700" cmpd="sng">
                      <a:noFill/>
                    </a:lnL>
                    <a:lnR w="57150"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E3D0">
                        <a:alpha val="34000"/>
                      </a:srgbClr>
                    </a:solidFill>
                  </a:tcPr>
                </a:tc>
                <a:extLst>
                  <a:ext uri="{0D108BD9-81ED-4DB2-BD59-A6C34878D82A}">
                    <a16:rowId xmlns:a16="http://schemas.microsoft.com/office/drawing/2014/main" val="3592747162"/>
                  </a:ext>
                </a:extLst>
              </a:tr>
              <a:tr h="875991">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400" b="1" dirty="0">
                          <a:solidFill>
                            <a:srgbClr val="1C8182"/>
                          </a:solidFill>
                          <a:latin typeface="Arial" panose="020B0604020202020204" pitchFamily="34" charset="0"/>
                          <a:cs typeface="Arial" panose="020B0604020202020204" pitchFamily="34" charset="0"/>
                        </a:rPr>
                        <a:t>Manage Rising Risk</a:t>
                      </a:r>
                    </a:p>
                    <a:p>
                      <a:pPr marL="0" marR="0" lvl="0" indent="0" algn="l" defTabSz="914377" rtl="0" eaLnBrk="1" fontAlgn="auto" latinLnBrk="0" hangingPunct="1">
                        <a:lnSpc>
                          <a:spcPct val="100000"/>
                        </a:lnSpc>
                        <a:spcBef>
                          <a:spcPts val="0"/>
                        </a:spcBef>
                        <a:spcAft>
                          <a:spcPts val="0"/>
                        </a:spcAft>
                        <a:buClrTx/>
                        <a:buSzTx/>
                        <a:buFontTx/>
                        <a:buNone/>
                        <a:tabLst/>
                        <a:defRPr/>
                      </a:pPr>
                      <a:r>
                        <a:rPr lang="en-US" sz="1200" b="0" dirty="0">
                          <a:solidFill>
                            <a:srgbClr val="333333"/>
                          </a:solidFill>
                          <a:latin typeface="Arial" panose="020B0604020202020204" pitchFamily="34" charset="0"/>
                          <a:cs typeface="Arial" panose="020B0604020202020204" pitchFamily="34" charset="0"/>
                        </a:rPr>
                        <a:t>Can use output of recorded sessions to predict risk of bad outcomes without an extensive clinical history to compare it against other extensive clinical histories. Will be very useful for newer patients.</a:t>
                      </a:r>
                    </a:p>
                  </a:txBody>
                  <a:tcPr marL="502920" marR="137160" marT="137160" marB="137160" anchor="ctr">
                    <a:lnL w="12700" cmpd="sng">
                      <a:noFill/>
                    </a:lnL>
                    <a:lnR w="57150"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E3D0">
                        <a:alpha val="34000"/>
                      </a:srgbClr>
                    </a:solidFill>
                  </a:tcPr>
                </a:tc>
                <a:extLst>
                  <a:ext uri="{0D108BD9-81ED-4DB2-BD59-A6C34878D82A}">
                    <a16:rowId xmlns:a16="http://schemas.microsoft.com/office/drawing/2014/main" val="159109556"/>
                  </a:ext>
                </a:extLst>
              </a:tr>
            </a:tbl>
          </a:graphicData>
        </a:graphic>
      </p:graphicFrame>
    </p:spTree>
    <p:extLst>
      <p:ext uri="{BB962C8B-B14F-4D97-AF65-F5344CB8AC3E}">
        <p14:creationId xmlns:p14="http://schemas.microsoft.com/office/powerpoint/2010/main" val="36741122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883AB-886B-E841-99FC-B1E9178C7B9B}"/>
              </a:ext>
            </a:extLst>
          </p:cNvPr>
          <p:cNvSpPr>
            <a:spLocks noGrp="1"/>
          </p:cNvSpPr>
          <p:nvPr>
            <p:ph type="title"/>
          </p:nvPr>
        </p:nvSpPr>
        <p:spPr/>
        <p:txBody>
          <a:bodyPr/>
          <a:lstStyle/>
          <a:p>
            <a:r>
              <a:rPr lang="en-US" dirty="0"/>
              <a:t>CASE STUDY: SPEEDING Up DIAGNOSIS of RARE Conditions</a:t>
            </a:r>
            <a:endParaRPr lang="en-US" b="0" dirty="0"/>
          </a:p>
        </p:txBody>
      </p:sp>
      <p:sp>
        <p:nvSpPr>
          <p:cNvPr id="7" name="TextBox 6">
            <a:extLst>
              <a:ext uri="{FF2B5EF4-FFF2-40B4-BE49-F238E27FC236}">
                <a16:creationId xmlns:a16="http://schemas.microsoft.com/office/drawing/2014/main" id="{AD2A6958-13B4-D842-A660-07074936428E}"/>
              </a:ext>
            </a:extLst>
          </p:cNvPr>
          <p:cNvSpPr txBox="1"/>
          <p:nvPr/>
        </p:nvSpPr>
        <p:spPr>
          <a:xfrm>
            <a:off x="560053" y="2120949"/>
            <a:ext cx="3975372" cy="2062103"/>
          </a:xfrm>
          <a:prstGeom prst="rect">
            <a:avLst/>
          </a:prstGeom>
          <a:noFill/>
        </p:spPr>
        <p:txBody>
          <a:bodyPr wrap="square">
            <a:spAutoFit/>
          </a:bodyPr>
          <a:lstStyle/>
          <a:p>
            <a:r>
              <a:rPr lang="en-US" sz="2400" b="1" dirty="0">
                <a:solidFill>
                  <a:srgbClr val="0065A3"/>
                </a:solidFill>
                <a:latin typeface="Georgia" panose="02040502050405020303" pitchFamily="18" charset="0"/>
                <a:cs typeface="Arial" panose="020B0604020202020204" pitchFamily="34" charset="0"/>
              </a:rPr>
              <a:t>How can AI be used to more rapidly find rare conditions</a:t>
            </a:r>
          </a:p>
          <a:p>
            <a:br>
              <a:rPr lang="en-US" dirty="0">
                <a:solidFill>
                  <a:srgbClr val="333333"/>
                </a:solidFill>
                <a:latin typeface="Arial" panose="020B0604020202020204" pitchFamily="34" charset="0"/>
                <a:cs typeface="Arial" panose="020B0604020202020204" pitchFamily="34" charset="0"/>
              </a:rPr>
            </a:br>
            <a:endParaRPr lang="en-US" dirty="0">
              <a:solidFill>
                <a:srgbClr val="333333"/>
              </a:solidFill>
              <a:latin typeface="Arial" panose="020B0604020202020204" pitchFamily="34" charset="0"/>
              <a:cs typeface="Arial" panose="020B0604020202020204" pitchFamily="34" charset="0"/>
            </a:endParaRPr>
          </a:p>
          <a:p>
            <a:endParaRPr lang="en-US" sz="2000" b="1" dirty="0">
              <a:solidFill>
                <a:srgbClr val="0065A3"/>
              </a:solidFill>
              <a:latin typeface="Georgia" panose="02040502050405020303" pitchFamily="18" charset="0"/>
              <a:cs typeface="Arial" panose="020B0604020202020204" pitchFamily="34" charset="0"/>
            </a:endParaRPr>
          </a:p>
        </p:txBody>
      </p:sp>
      <p:graphicFrame>
        <p:nvGraphicFramePr>
          <p:cNvPr id="8" name="Table 8">
            <a:extLst>
              <a:ext uri="{FF2B5EF4-FFF2-40B4-BE49-F238E27FC236}">
                <a16:creationId xmlns:a16="http://schemas.microsoft.com/office/drawing/2014/main" id="{C0C3C02A-88D8-D14E-BAB5-6093DA2A0BED}"/>
              </a:ext>
            </a:extLst>
          </p:cNvPr>
          <p:cNvGraphicFramePr>
            <a:graphicFrameLocks noGrp="1"/>
          </p:cNvGraphicFramePr>
          <p:nvPr>
            <p:extLst>
              <p:ext uri="{D42A27DB-BD31-4B8C-83A1-F6EECF244321}">
                <p14:modId xmlns:p14="http://schemas.microsoft.com/office/powerpoint/2010/main" val="406138555"/>
              </p:ext>
            </p:extLst>
          </p:nvPr>
        </p:nvGraphicFramePr>
        <p:xfrm>
          <a:off x="5047575" y="1997838"/>
          <a:ext cx="6084882" cy="4693920"/>
        </p:xfrm>
        <a:graphic>
          <a:graphicData uri="http://schemas.openxmlformats.org/drawingml/2006/table">
            <a:tbl>
              <a:tblPr firstRow="1" bandRow="1">
                <a:tableStyleId>{5C22544A-7EE6-4342-B048-85BDC9FD1C3A}</a:tableStyleId>
              </a:tblPr>
              <a:tblGrid>
                <a:gridCol w="6084882">
                  <a:extLst>
                    <a:ext uri="{9D8B030D-6E8A-4147-A177-3AD203B41FA5}">
                      <a16:colId xmlns:a16="http://schemas.microsoft.com/office/drawing/2014/main" val="990742540"/>
                    </a:ext>
                  </a:extLst>
                </a:gridCol>
              </a:tblGrid>
              <a:tr h="875991">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400" b="1" dirty="0">
                          <a:solidFill>
                            <a:srgbClr val="1C8182"/>
                          </a:solidFill>
                          <a:latin typeface="Arial" panose="020B0604020202020204" pitchFamily="34" charset="0"/>
                          <a:cs typeface="Arial" panose="020B0604020202020204" pitchFamily="34" charset="0"/>
                        </a:rPr>
                        <a:t>Combine Session Based Info</a:t>
                      </a:r>
                    </a:p>
                    <a:p>
                      <a:pPr marL="0" marR="0" lvl="0" indent="0" algn="l" defTabSz="914377" rtl="0" eaLnBrk="1" fontAlgn="auto" latinLnBrk="0" hangingPunct="1">
                        <a:lnSpc>
                          <a:spcPct val="100000"/>
                        </a:lnSpc>
                        <a:spcBef>
                          <a:spcPts val="0"/>
                        </a:spcBef>
                        <a:spcAft>
                          <a:spcPts val="0"/>
                        </a:spcAft>
                        <a:buClrTx/>
                        <a:buSzTx/>
                        <a:buFontTx/>
                        <a:buNone/>
                        <a:tabLst/>
                        <a:defRPr/>
                      </a:pPr>
                      <a:r>
                        <a:rPr lang="en-US" sz="1200" b="0" dirty="0">
                          <a:solidFill>
                            <a:srgbClr val="333333"/>
                          </a:solidFill>
                          <a:latin typeface="Arial" panose="020B0604020202020204" pitchFamily="34" charset="0"/>
                          <a:cs typeface="Arial" panose="020B0604020202020204" pitchFamily="34" charset="0"/>
                        </a:rPr>
                        <a:t>Tools that can comb through spoken notes from a session can provide a sense of where people are today, in this minute, to determine immediate treatment and profiling for a client.</a:t>
                      </a:r>
                    </a:p>
                  </a:txBody>
                  <a:tcPr marL="502920" marR="137160" marT="137160" marB="137160" anchor="ctr">
                    <a:lnL w="12700" cmpd="sng">
                      <a:noFill/>
                    </a:lnL>
                    <a:lnR w="57150" cap="flat" cmpd="sng" algn="ctr">
                      <a:noFill/>
                      <a:prstDash val="solid"/>
                      <a:round/>
                      <a:headEnd type="none" w="med" len="med"/>
                      <a:tailEnd type="none" w="med" len="med"/>
                    </a:lnR>
                    <a:lnT w="12700" cmpd="sng">
                      <a:noFill/>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E3D0">
                        <a:alpha val="34000"/>
                      </a:srgbClr>
                    </a:solidFill>
                  </a:tcPr>
                </a:tc>
                <a:extLst>
                  <a:ext uri="{0D108BD9-81ED-4DB2-BD59-A6C34878D82A}">
                    <a16:rowId xmlns:a16="http://schemas.microsoft.com/office/drawing/2014/main" val="743558039"/>
                  </a:ext>
                </a:extLst>
              </a:tr>
              <a:tr h="875991">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400" b="1" dirty="0">
                          <a:solidFill>
                            <a:srgbClr val="1C8182"/>
                          </a:solidFill>
                          <a:latin typeface="Arial" panose="020B0604020202020204" pitchFamily="34" charset="0"/>
                          <a:cs typeface="Arial" panose="020B0604020202020204" pitchFamily="34" charset="0"/>
                        </a:rPr>
                        <a:t>With Patient Profiling</a:t>
                      </a:r>
                    </a:p>
                    <a:p>
                      <a:pPr marL="0" marR="0" lvl="0" indent="0" algn="l" defTabSz="914377" rtl="0" eaLnBrk="1" fontAlgn="auto" latinLnBrk="0" hangingPunct="1">
                        <a:lnSpc>
                          <a:spcPct val="100000"/>
                        </a:lnSpc>
                        <a:spcBef>
                          <a:spcPts val="0"/>
                        </a:spcBef>
                        <a:spcAft>
                          <a:spcPts val="0"/>
                        </a:spcAft>
                        <a:buClrTx/>
                        <a:buSzTx/>
                        <a:buFontTx/>
                        <a:buNone/>
                        <a:tabLst/>
                        <a:defRPr/>
                      </a:pPr>
                      <a:r>
                        <a:rPr lang="en-US" sz="1200" b="0" dirty="0">
                          <a:solidFill>
                            <a:srgbClr val="333333"/>
                          </a:solidFill>
                          <a:latin typeface="Arial" panose="020B0604020202020204" pitchFamily="34" charset="0"/>
                          <a:cs typeface="Arial" panose="020B0604020202020204" pitchFamily="34" charset="0"/>
                        </a:rPr>
                        <a:t>With the data profiles we have from other individuals, we can create a profile using today’s info, along with other similar patients to identify people at risk of rare and/or severe outcomes.</a:t>
                      </a:r>
                    </a:p>
                  </a:txBody>
                  <a:tcPr marL="502920" marR="137160" marT="137160" marB="137160" anchor="ctr">
                    <a:lnL w="12700" cmpd="sng">
                      <a:noFill/>
                    </a:lnL>
                    <a:lnR w="57150"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E3D0">
                        <a:alpha val="34000"/>
                      </a:srgbClr>
                    </a:solidFill>
                  </a:tcPr>
                </a:tc>
                <a:extLst>
                  <a:ext uri="{0D108BD9-81ED-4DB2-BD59-A6C34878D82A}">
                    <a16:rowId xmlns:a16="http://schemas.microsoft.com/office/drawing/2014/main" val="3259616823"/>
                  </a:ext>
                </a:extLst>
              </a:tr>
              <a:tr h="875991">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400" b="1" dirty="0">
                          <a:solidFill>
                            <a:srgbClr val="1C8182"/>
                          </a:solidFill>
                          <a:latin typeface="Arial" panose="020B0604020202020204" pitchFamily="34" charset="0"/>
                          <a:cs typeface="Arial" panose="020B0604020202020204" pitchFamily="34" charset="0"/>
                        </a:rPr>
                        <a:t>Image Analysis</a:t>
                      </a:r>
                    </a:p>
                    <a:p>
                      <a:pPr marL="0" marR="0" lvl="0" indent="0" algn="l" defTabSz="914377" rtl="0" eaLnBrk="1" fontAlgn="auto" latinLnBrk="0" hangingPunct="1">
                        <a:lnSpc>
                          <a:spcPct val="100000"/>
                        </a:lnSpc>
                        <a:spcBef>
                          <a:spcPts val="0"/>
                        </a:spcBef>
                        <a:spcAft>
                          <a:spcPts val="0"/>
                        </a:spcAft>
                        <a:buClrTx/>
                        <a:buSzTx/>
                        <a:buFontTx/>
                        <a:buNone/>
                        <a:tabLst/>
                        <a:defRPr/>
                      </a:pPr>
                      <a:r>
                        <a:rPr lang="en-US" sz="1200" b="0" kern="1200" dirty="0">
                          <a:solidFill>
                            <a:srgbClr val="333333"/>
                          </a:solidFill>
                          <a:latin typeface="Arial" panose="020B0604020202020204" pitchFamily="34" charset="0"/>
                          <a:ea typeface="+mn-ea"/>
                          <a:cs typeface="Arial" panose="020B0604020202020204" pitchFamily="34" charset="0"/>
                        </a:rPr>
                        <a:t>While more common in diagnosing physical conditions, some behavioral health conditions may also have associated neurological findings visible through imaging techniques like MRI or fMRI. AI can help in identifying subtle abnormalities or patterns in these images that might correlate with rare conditions.</a:t>
                      </a:r>
                    </a:p>
                  </a:txBody>
                  <a:tcPr marL="502920" marR="137160" marT="137160" marB="137160" anchor="ctr">
                    <a:lnL w="12700" cmpd="sng">
                      <a:noFill/>
                    </a:lnL>
                    <a:lnR w="57150"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E3D0">
                        <a:alpha val="34000"/>
                      </a:srgbClr>
                    </a:solidFill>
                  </a:tcPr>
                </a:tc>
                <a:extLst>
                  <a:ext uri="{0D108BD9-81ED-4DB2-BD59-A6C34878D82A}">
                    <a16:rowId xmlns:a16="http://schemas.microsoft.com/office/drawing/2014/main" val="3592747162"/>
                  </a:ext>
                </a:extLst>
              </a:tr>
              <a:tr h="875991">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400" b="1" dirty="0">
                          <a:solidFill>
                            <a:srgbClr val="1C8182"/>
                          </a:solidFill>
                          <a:latin typeface="Arial" panose="020B0604020202020204" pitchFamily="34" charset="0"/>
                          <a:cs typeface="Arial" panose="020B0604020202020204" pitchFamily="34" charset="0"/>
                        </a:rPr>
                        <a:t>Manage Rising Risk</a:t>
                      </a:r>
                    </a:p>
                    <a:p>
                      <a:pPr marL="0" marR="0" lvl="0" indent="0" algn="l" defTabSz="914377" rtl="0" eaLnBrk="1" fontAlgn="auto" latinLnBrk="0" hangingPunct="1">
                        <a:lnSpc>
                          <a:spcPct val="100000"/>
                        </a:lnSpc>
                        <a:spcBef>
                          <a:spcPts val="0"/>
                        </a:spcBef>
                        <a:spcAft>
                          <a:spcPts val="0"/>
                        </a:spcAft>
                        <a:buClrTx/>
                        <a:buSzTx/>
                        <a:buFontTx/>
                        <a:buNone/>
                        <a:tabLst/>
                        <a:defRPr/>
                      </a:pPr>
                      <a:r>
                        <a:rPr lang="en-US" sz="1200" b="0" kern="1200" dirty="0">
                          <a:solidFill>
                            <a:srgbClr val="333333"/>
                          </a:solidFill>
                          <a:latin typeface="Arial" panose="020B0604020202020204" pitchFamily="34" charset="0"/>
                          <a:ea typeface="+mn-ea"/>
                          <a:cs typeface="Arial" panose="020B0604020202020204" pitchFamily="34" charset="0"/>
                        </a:rPr>
                        <a:t>AI models can be trained on global datasets, ensuring they have exposure to a wide variety of conditions, including rare ones. As more data becomes available, these models can be continually refined and updated, enhancing their diagnostic accuracy over time.</a:t>
                      </a:r>
                    </a:p>
                  </a:txBody>
                  <a:tcPr marL="502920" marR="137160" marT="137160" marB="137160" anchor="ctr">
                    <a:lnL w="12700" cmpd="sng">
                      <a:noFill/>
                    </a:lnL>
                    <a:lnR w="57150"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E3D0">
                        <a:alpha val="34000"/>
                      </a:srgbClr>
                    </a:solidFill>
                  </a:tcPr>
                </a:tc>
                <a:extLst>
                  <a:ext uri="{0D108BD9-81ED-4DB2-BD59-A6C34878D82A}">
                    <a16:rowId xmlns:a16="http://schemas.microsoft.com/office/drawing/2014/main" val="159109556"/>
                  </a:ext>
                </a:extLst>
              </a:tr>
            </a:tbl>
          </a:graphicData>
        </a:graphic>
      </p:graphicFrame>
    </p:spTree>
    <p:extLst>
      <p:ext uri="{BB962C8B-B14F-4D97-AF65-F5344CB8AC3E}">
        <p14:creationId xmlns:p14="http://schemas.microsoft.com/office/powerpoint/2010/main" val="24038311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09B77E8-0B1B-A14E-8017-F8B810653CE4}"/>
              </a:ext>
            </a:extLst>
          </p:cNvPr>
          <p:cNvSpPr>
            <a:spLocks noGrp="1"/>
          </p:cNvSpPr>
          <p:nvPr>
            <p:ph type="sldNum" sz="quarter" idx="10"/>
          </p:nvPr>
        </p:nvSpPr>
        <p:spPr/>
        <p:txBody>
          <a:bodyPr/>
          <a:lstStyle/>
          <a:p>
            <a:fld id="{2AAA63C1-38C1-514E-A205-135D40B9EDC8}" type="slidenum">
              <a:rPr lang="en-US" smtClean="0"/>
              <a:t>18</a:t>
            </a:fld>
            <a:endParaRPr lang="en-US" dirty="0"/>
          </a:p>
        </p:txBody>
      </p:sp>
      <p:sp>
        <p:nvSpPr>
          <p:cNvPr id="3" name="Title 2">
            <a:extLst>
              <a:ext uri="{FF2B5EF4-FFF2-40B4-BE49-F238E27FC236}">
                <a16:creationId xmlns:a16="http://schemas.microsoft.com/office/drawing/2014/main" id="{15442917-BC94-4F43-8747-D9A677A7AD5F}"/>
              </a:ext>
            </a:extLst>
          </p:cNvPr>
          <p:cNvSpPr>
            <a:spLocks noGrp="1"/>
          </p:cNvSpPr>
          <p:nvPr>
            <p:ph type="title"/>
          </p:nvPr>
        </p:nvSpPr>
        <p:spPr/>
        <p:txBody>
          <a:bodyPr/>
          <a:lstStyle/>
          <a:p>
            <a:r>
              <a:rPr lang="en-US" dirty="0"/>
              <a:t>THE FOIBLES OF AI</a:t>
            </a:r>
          </a:p>
        </p:txBody>
      </p:sp>
    </p:spTree>
    <p:extLst>
      <p:ext uri="{BB962C8B-B14F-4D97-AF65-F5344CB8AC3E}">
        <p14:creationId xmlns:p14="http://schemas.microsoft.com/office/powerpoint/2010/main" val="10606185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883AB-886B-E841-99FC-B1E9178C7B9B}"/>
              </a:ext>
            </a:extLst>
          </p:cNvPr>
          <p:cNvSpPr>
            <a:spLocks noGrp="1"/>
          </p:cNvSpPr>
          <p:nvPr>
            <p:ph type="title"/>
          </p:nvPr>
        </p:nvSpPr>
        <p:spPr/>
        <p:txBody>
          <a:bodyPr/>
          <a:lstStyle/>
          <a:p>
            <a:r>
              <a:rPr lang="en-US" dirty="0"/>
              <a:t>An Experiment in AI. “How should AI be used to improve outpatient behavioral health delivery?”</a:t>
            </a:r>
          </a:p>
        </p:txBody>
      </p:sp>
      <p:graphicFrame>
        <p:nvGraphicFramePr>
          <p:cNvPr id="5" name="Table 8">
            <a:extLst>
              <a:ext uri="{FF2B5EF4-FFF2-40B4-BE49-F238E27FC236}">
                <a16:creationId xmlns:a16="http://schemas.microsoft.com/office/drawing/2014/main" id="{2B7AC060-22DF-7B4A-B275-2162689C40C1}"/>
              </a:ext>
            </a:extLst>
          </p:cNvPr>
          <p:cNvGraphicFramePr>
            <a:graphicFrameLocks noGrp="1"/>
          </p:cNvGraphicFramePr>
          <p:nvPr>
            <p:extLst>
              <p:ext uri="{D42A27DB-BD31-4B8C-83A1-F6EECF244321}">
                <p14:modId xmlns:p14="http://schemas.microsoft.com/office/powerpoint/2010/main" val="3135014762"/>
              </p:ext>
            </p:extLst>
          </p:nvPr>
        </p:nvGraphicFramePr>
        <p:xfrm>
          <a:off x="878541" y="1532617"/>
          <a:ext cx="11313459" cy="5315518"/>
        </p:xfrm>
        <a:graphic>
          <a:graphicData uri="http://schemas.openxmlformats.org/drawingml/2006/table">
            <a:tbl>
              <a:tblPr firstRow="1" bandRow="1">
                <a:tableStyleId>{5C22544A-7EE6-4342-B048-85BDC9FD1C3A}</a:tableStyleId>
              </a:tblPr>
              <a:tblGrid>
                <a:gridCol w="11313459">
                  <a:extLst>
                    <a:ext uri="{9D8B030D-6E8A-4147-A177-3AD203B41FA5}">
                      <a16:colId xmlns:a16="http://schemas.microsoft.com/office/drawing/2014/main" val="990742540"/>
                    </a:ext>
                  </a:extLst>
                </a:gridCol>
              </a:tblGrid>
              <a:tr h="689197">
                <a:tc>
                  <a:txBody>
                    <a:bodyPr/>
                    <a:lstStyle/>
                    <a:p>
                      <a:pPr marL="0" marR="0" lvl="0" indent="0" algn="l" defTabSz="914377" rtl="0" eaLnBrk="1" fontAlgn="auto" latinLnBrk="0" hangingPunct="1">
                        <a:lnSpc>
                          <a:spcPct val="100000"/>
                        </a:lnSpc>
                        <a:spcBef>
                          <a:spcPts val="0"/>
                        </a:spcBef>
                        <a:spcAft>
                          <a:spcPts val="0"/>
                        </a:spcAft>
                        <a:buClr>
                          <a:srgbClr val="1C8182"/>
                        </a:buClr>
                        <a:buSzTx/>
                        <a:buFontTx/>
                        <a:buNone/>
                        <a:tabLst>
                          <a:tab pos="1930400" algn="l"/>
                        </a:tabLst>
                        <a:defRPr/>
                      </a:pPr>
                      <a:r>
                        <a:rPr lang="en-US" sz="1800" b="1" dirty="0">
                          <a:solidFill>
                            <a:srgbClr val="666666"/>
                          </a:solidFill>
                          <a:latin typeface="Arial" panose="020B0604020202020204" pitchFamily="34" charset="0"/>
                          <a:cs typeface="Arial" panose="020B0604020202020204" pitchFamily="34" charset="0"/>
                        </a:rPr>
                        <a:t>Answer #1: </a:t>
                      </a:r>
                      <a:r>
                        <a:rPr lang="en-US" sz="1800" b="0" dirty="0">
                          <a:solidFill>
                            <a:srgbClr val="666666"/>
                          </a:solidFill>
                          <a:latin typeface="Arial" panose="020B0604020202020204" pitchFamily="34" charset="0"/>
                          <a:cs typeface="Arial" panose="020B0604020202020204" pitchFamily="34" charset="0"/>
                        </a:rPr>
                        <a:t>AI should be used for Early Detection and Risk Stratification, Treatment Personalization, Enhanced Monitoring, Virtual Assistants and Chatbots, Decision Support for Clinician, Teletherapy Enhancement, Reducing Administrative Burden, Training and Supervision, Outcome Prediction, Post-Treatment Follow-Up, Public Health Insights, Stigma Reduction.</a:t>
                      </a:r>
                    </a:p>
                  </a:txBody>
                  <a:tcPr marL="0" marR="1874520" marT="137160" marB="137160" anchor="ctr">
                    <a:lnL w="12700" cmpd="sng">
                      <a:noFill/>
                    </a:lnL>
                    <a:lnR w="57150" cap="flat" cmpd="sng" algn="ctr">
                      <a:no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43558039"/>
                  </a:ext>
                </a:extLst>
              </a:tr>
              <a:tr h="694798">
                <a:tc>
                  <a:txBody>
                    <a:bodyPr/>
                    <a:lstStyle/>
                    <a:p>
                      <a:pPr marL="0" marR="0" lvl="0" indent="0" algn="l" defTabSz="914377" rtl="0" eaLnBrk="1" fontAlgn="auto" latinLnBrk="0" hangingPunct="1">
                        <a:lnSpc>
                          <a:spcPct val="100000"/>
                        </a:lnSpc>
                        <a:spcBef>
                          <a:spcPts val="0"/>
                        </a:spcBef>
                        <a:spcAft>
                          <a:spcPts val="0"/>
                        </a:spcAft>
                        <a:buClr>
                          <a:srgbClr val="1C8182"/>
                        </a:buClr>
                        <a:buSzTx/>
                        <a:buFontTx/>
                        <a:buNone/>
                        <a:tabLst/>
                        <a:defRPr/>
                      </a:pPr>
                      <a:r>
                        <a:rPr lang="en-US" sz="1800" b="1" dirty="0">
                          <a:solidFill>
                            <a:srgbClr val="666666"/>
                          </a:solidFill>
                          <a:latin typeface="Arial" panose="020B0604020202020204" pitchFamily="34" charset="0"/>
                          <a:cs typeface="Arial" panose="020B0604020202020204" pitchFamily="34" charset="0"/>
                        </a:rPr>
                        <a:t>Answer #2: </a:t>
                      </a:r>
                      <a:r>
                        <a:rPr lang="en-US" sz="1800" b="0" dirty="0">
                          <a:solidFill>
                            <a:srgbClr val="666666"/>
                          </a:solidFill>
                          <a:latin typeface="Arial" panose="020B0604020202020204" pitchFamily="34" charset="0"/>
                          <a:cs typeface="Arial" panose="020B0604020202020204" pitchFamily="34" charset="0"/>
                        </a:rPr>
                        <a:t>AI should be used for </a:t>
                      </a:r>
                      <a:r>
                        <a:rPr lang="en-US" sz="1800" b="1" dirty="0">
                          <a:solidFill>
                            <a:srgbClr val="666666"/>
                          </a:solidFill>
                          <a:latin typeface="Arial" panose="020B0604020202020204" pitchFamily="34" charset="0"/>
                          <a:cs typeface="Arial" panose="020B0604020202020204" pitchFamily="34" charset="0"/>
                        </a:rPr>
                        <a:t>Assessment And Diagnosis</a:t>
                      </a:r>
                      <a:r>
                        <a:rPr lang="en-US" sz="1800" b="0" dirty="0">
                          <a:solidFill>
                            <a:srgbClr val="666666"/>
                          </a:solidFill>
                          <a:latin typeface="Arial" panose="020B0604020202020204" pitchFamily="34" charset="0"/>
                          <a:cs typeface="Arial" panose="020B0604020202020204" pitchFamily="34" charset="0"/>
                        </a:rPr>
                        <a:t>, Treatment Planning, </a:t>
                      </a:r>
                      <a:r>
                        <a:rPr lang="en-US" sz="1800" b="1" dirty="0">
                          <a:solidFill>
                            <a:srgbClr val="666666"/>
                          </a:solidFill>
                          <a:latin typeface="Arial" panose="020B0604020202020204" pitchFamily="34" charset="0"/>
                          <a:cs typeface="Arial" panose="020B0604020202020204" pitchFamily="34" charset="0"/>
                        </a:rPr>
                        <a:t>Therapeutic Interventions</a:t>
                      </a:r>
                      <a:r>
                        <a:rPr lang="en-US" sz="1800" b="0" dirty="0">
                          <a:solidFill>
                            <a:srgbClr val="666666"/>
                          </a:solidFill>
                          <a:latin typeface="Arial" panose="020B0604020202020204" pitchFamily="34" charset="0"/>
                          <a:cs typeface="Arial" panose="020B0604020202020204" pitchFamily="34" charset="0"/>
                        </a:rPr>
                        <a:t>, Remote Monitoring, Post-Treatment Support, Administrative Tasks, Training and Supervision, and Research</a:t>
                      </a:r>
                    </a:p>
                  </a:txBody>
                  <a:tcPr marL="0" marR="1874520" marT="137160" marB="137160" anchor="ctr">
                    <a:lnL w="12700" cmpd="sng">
                      <a:noFill/>
                    </a:lnL>
                    <a:lnR w="5715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59616823"/>
                  </a:ext>
                </a:extLst>
              </a:tr>
              <a:tr h="926398">
                <a:tc>
                  <a:txBody>
                    <a:bodyPr/>
                    <a:lstStyle/>
                    <a:p>
                      <a:pPr marL="0" marR="0" lvl="0" indent="0" algn="l" defTabSz="914377" rtl="0" eaLnBrk="1" fontAlgn="auto" latinLnBrk="0" hangingPunct="1">
                        <a:lnSpc>
                          <a:spcPct val="100000"/>
                        </a:lnSpc>
                        <a:spcBef>
                          <a:spcPts val="0"/>
                        </a:spcBef>
                        <a:spcAft>
                          <a:spcPts val="0"/>
                        </a:spcAft>
                        <a:buClr>
                          <a:srgbClr val="1C8182"/>
                        </a:buClr>
                        <a:buSzTx/>
                        <a:buFontTx/>
                        <a:buNone/>
                        <a:tabLst/>
                        <a:defRPr/>
                      </a:pPr>
                      <a:r>
                        <a:rPr lang="en-US" sz="1800" b="1" dirty="0">
                          <a:solidFill>
                            <a:srgbClr val="666666"/>
                          </a:solidFill>
                          <a:latin typeface="Arial" panose="020B0604020202020204" pitchFamily="34" charset="0"/>
                          <a:cs typeface="Arial" panose="020B0604020202020204" pitchFamily="34" charset="0"/>
                        </a:rPr>
                        <a:t>Answer #3: </a:t>
                      </a:r>
                      <a:r>
                        <a:rPr lang="en-US" sz="1800" b="0" dirty="0">
                          <a:solidFill>
                            <a:srgbClr val="666666"/>
                          </a:solidFill>
                          <a:latin typeface="Arial" panose="020B0604020202020204" pitchFamily="34" charset="0"/>
                          <a:cs typeface="Arial" panose="020B0604020202020204" pitchFamily="34" charset="0"/>
                        </a:rPr>
                        <a:t>AI should be used for Assessment And Diagnostics, Tailored Treatment Plans, Monitoring and Feedback, Digital Therapeutics, </a:t>
                      </a:r>
                      <a:r>
                        <a:rPr lang="en-US" sz="1800" b="1" dirty="0">
                          <a:solidFill>
                            <a:srgbClr val="666666"/>
                          </a:solidFill>
                          <a:latin typeface="Arial" panose="020B0604020202020204" pitchFamily="34" charset="0"/>
                          <a:cs typeface="Arial" panose="020B0604020202020204" pitchFamily="34" charset="0"/>
                        </a:rPr>
                        <a:t>Resource Optimization</a:t>
                      </a:r>
                      <a:r>
                        <a:rPr lang="en-US" sz="1800" b="0" dirty="0">
                          <a:solidFill>
                            <a:srgbClr val="666666"/>
                          </a:solidFill>
                          <a:latin typeface="Arial" panose="020B0604020202020204" pitchFamily="34" charset="0"/>
                          <a:cs typeface="Arial" panose="020B0604020202020204" pitchFamily="34" charset="0"/>
                        </a:rPr>
                        <a:t>, Training and Supervision, </a:t>
                      </a:r>
                      <a:r>
                        <a:rPr lang="en-US" sz="1800" b="1" dirty="0">
                          <a:solidFill>
                            <a:srgbClr val="666666"/>
                          </a:solidFill>
                          <a:latin typeface="Arial" panose="020B0604020202020204" pitchFamily="34" charset="0"/>
                          <a:cs typeface="Arial" panose="020B0604020202020204" pitchFamily="34" charset="0"/>
                        </a:rPr>
                        <a:t>preventing burnout</a:t>
                      </a:r>
                      <a:r>
                        <a:rPr lang="en-US" sz="1800" b="0" dirty="0">
                          <a:solidFill>
                            <a:srgbClr val="666666"/>
                          </a:solidFill>
                          <a:latin typeface="Arial" panose="020B0604020202020204" pitchFamily="34" charset="0"/>
                          <a:cs typeface="Arial" panose="020B0604020202020204" pitchFamily="34" charset="0"/>
                        </a:rPr>
                        <a:t>, Outreach and Education, </a:t>
                      </a:r>
                      <a:r>
                        <a:rPr lang="en-US" sz="1800" b="1" dirty="0">
                          <a:solidFill>
                            <a:srgbClr val="666666"/>
                          </a:solidFill>
                          <a:latin typeface="Arial" panose="020B0604020202020204" pitchFamily="34" charset="0"/>
                          <a:cs typeface="Arial" panose="020B0604020202020204" pitchFamily="34" charset="0"/>
                        </a:rPr>
                        <a:t>Data Protection and Ethics</a:t>
                      </a:r>
                      <a:r>
                        <a:rPr lang="en-US" sz="1800" b="0" dirty="0">
                          <a:solidFill>
                            <a:srgbClr val="666666"/>
                          </a:solidFill>
                          <a:latin typeface="Arial" panose="020B0604020202020204" pitchFamily="34" charset="0"/>
                          <a:cs typeface="Arial" panose="020B0604020202020204" pitchFamily="34" charset="0"/>
                        </a:rPr>
                        <a:t>, Integration and Coordination, Continuous Improvement.</a:t>
                      </a:r>
                    </a:p>
                    <a:p>
                      <a:pPr marL="0" marR="0" lvl="0" indent="0" algn="l" defTabSz="914377" rtl="0" eaLnBrk="1" fontAlgn="auto" latinLnBrk="0" hangingPunct="1">
                        <a:lnSpc>
                          <a:spcPct val="100000"/>
                        </a:lnSpc>
                        <a:spcBef>
                          <a:spcPts val="0"/>
                        </a:spcBef>
                        <a:spcAft>
                          <a:spcPts val="0"/>
                        </a:spcAft>
                        <a:buClr>
                          <a:srgbClr val="1C8182"/>
                        </a:buClr>
                        <a:buSzTx/>
                        <a:buFontTx/>
                        <a:buNone/>
                        <a:tabLst/>
                        <a:defRPr/>
                      </a:pPr>
                      <a:endParaRPr lang="en-US" sz="1800" b="0" dirty="0">
                        <a:solidFill>
                          <a:srgbClr val="666666"/>
                        </a:solidFill>
                        <a:latin typeface="Arial" panose="020B0604020202020204" pitchFamily="34" charset="0"/>
                        <a:cs typeface="Arial" panose="020B0604020202020204" pitchFamily="34" charset="0"/>
                      </a:endParaRPr>
                    </a:p>
                  </a:txBody>
                  <a:tcPr marL="0" marR="1874520" marT="137160" marB="137160" anchor="ctr">
                    <a:lnL w="12700" cmpd="sng">
                      <a:noFill/>
                    </a:lnL>
                    <a:lnR w="5715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92747162"/>
                  </a:ext>
                </a:extLst>
              </a:tr>
              <a:tr h="926398">
                <a:tc>
                  <a:txBody>
                    <a:bodyPr/>
                    <a:lstStyle/>
                    <a:p>
                      <a:pPr marL="0" marR="0" lvl="0" indent="0" algn="l" defTabSz="914377" rtl="0" eaLnBrk="1" fontAlgn="auto" latinLnBrk="0" hangingPunct="1">
                        <a:lnSpc>
                          <a:spcPct val="100000"/>
                        </a:lnSpc>
                        <a:spcBef>
                          <a:spcPts val="0"/>
                        </a:spcBef>
                        <a:spcAft>
                          <a:spcPts val="0"/>
                        </a:spcAft>
                        <a:buClr>
                          <a:srgbClr val="1C8182"/>
                        </a:buClr>
                        <a:buSzTx/>
                        <a:buFontTx/>
                        <a:buNone/>
                        <a:tabLst/>
                        <a:defRPr/>
                      </a:pPr>
                      <a:r>
                        <a:rPr lang="en-US" sz="1800" b="1" i="1" dirty="0">
                          <a:solidFill>
                            <a:srgbClr val="666666"/>
                          </a:solidFill>
                          <a:latin typeface="Arial" panose="020B0604020202020204" pitchFamily="34" charset="0"/>
                          <a:cs typeface="Arial" panose="020B0604020202020204" pitchFamily="34" charset="0"/>
                        </a:rPr>
                        <a:t>* - Bolded text in answers #2 and 3 are conceptually different than items raised in previous answers.</a:t>
                      </a:r>
                    </a:p>
                  </a:txBody>
                  <a:tcPr marL="0" marR="1874520" marT="137160" marB="137160" anchor="ctr">
                    <a:lnL w="12700" cmpd="sng">
                      <a:noFill/>
                    </a:lnL>
                    <a:lnR w="5715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02453894"/>
                  </a:ext>
                </a:extLst>
              </a:tr>
            </a:tbl>
          </a:graphicData>
        </a:graphic>
      </p:graphicFrame>
    </p:spTree>
    <p:extLst>
      <p:ext uri="{BB962C8B-B14F-4D97-AF65-F5344CB8AC3E}">
        <p14:creationId xmlns:p14="http://schemas.microsoft.com/office/powerpoint/2010/main" val="37240297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396BF-B142-B640-B3AA-BA9792881116}"/>
              </a:ext>
            </a:extLst>
          </p:cNvPr>
          <p:cNvSpPr>
            <a:spLocks noGrp="1"/>
          </p:cNvSpPr>
          <p:nvPr>
            <p:ph type="title"/>
          </p:nvPr>
        </p:nvSpPr>
        <p:spPr/>
        <p:txBody>
          <a:bodyPr/>
          <a:lstStyle/>
          <a:p>
            <a:r>
              <a:rPr lang="en-US" dirty="0"/>
              <a:t>WHY IS THE FLASHPOINT RIGHT NOW?</a:t>
            </a:r>
          </a:p>
        </p:txBody>
      </p:sp>
      <p:graphicFrame>
        <p:nvGraphicFramePr>
          <p:cNvPr id="10" name="Table 10">
            <a:extLst>
              <a:ext uri="{FF2B5EF4-FFF2-40B4-BE49-F238E27FC236}">
                <a16:creationId xmlns:a16="http://schemas.microsoft.com/office/drawing/2014/main" id="{1618C07F-BB46-7E42-A857-1FA7560BBA2A}"/>
              </a:ext>
            </a:extLst>
          </p:cNvPr>
          <p:cNvGraphicFramePr>
            <a:graphicFrameLocks noGrp="1"/>
          </p:cNvGraphicFramePr>
          <p:nvPr>
            <p:ph idx="1"/>
            <p:extLst>
              <p:ext uri="{D42A27DB-BD31-4B8C-83A1-F6EECF244321}">
                <p14:modId xmlns:p14="http://schemas.microsoft.com/office/powerpoint/2010/main" val="727395481"/>
              </p:ext>
            </p:extLst>
          </p:nvPr>
        </p:nvGraphicFramePr>
        <p:xfrm>
          <a:off x="1668156" y="1642203"/>
          <a:ext cx="8390244" cy="4718382"/>
        </p:xfrm>
        <a:graphic>
          <a:graphicData uri="http://schemas.openxmlformats.org/drawingml/2006/table">
            <a:tbl>
              <a:tblPr firstRow="1" bandRow="1">
                <a:tableStyleId>{5C22544A-7EE6-4342-B048-85BDC9FD1C3A}</a:tableStyleId>
              </a:tblPr>
              <a:tblGrid>
                <a:gridCol w="2796748">
                  <a:extLst>
                    <a:ext uri="{9D8B030D-6E8A-4147-A177-3AD203B41FA5}">
                      <a16:colId xmlns:a16="http://schemas.microsoft.com/office/drawing/2014/main" val="1434435491"/>
                    </a:ext>
                  </a:extLst>
                </a:gridCol>
                <a:gridCol w="2796748">
                  <a:extLst>
                    <a:ext uri="{9D8B030D-6E8A-4147-A177-3AD203B41FA5}">
                      <a16:colId xmlns:a16="http://schemas.microsoft.com/office/drawing/2014/main" val="1316119673"/>
                    </a:ext>
                  </a:extLst>
                </a:gridCol>
                <a:gridCol w="2796748">
                  <a:extLst>
                    <a:ext uri="{9D8B030D-6E8A-4147-A177-3AD203B41FA5}">
                      <a16:colId xmlns:a16="http://schemas.microsoft.com/office/drawing/2014/main" val="2773168454"/>
                    </a:ext>
                  </a:extLst>
                </a:gridCol>
              </a:tblGrid>
              <a:tr h="1243662">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600" b="1" dirty="0">
                          <a:solidFill>
                            <a:schemeClr val="bg1"/>
                          </a:solidFill>
                          <a:latin typeface="Arial" panose="020B0604020202020204" pitchFamily="34" charset="0"/>
                          <a:cs typeface="Arial" panose="020B0604020202020204" pitchFamily="34" charset="0"/>
                        </a:rPr>
                        <a:t>AI/ML Has Been Around for Years</a:t>
                      </a:r>
                    </a:p>
                  </a:txBody>
                  <a:tcPr marL="137160" marR="137160" marT="137160" marB="137160" anchor="ctr">
                    <a:lnL w="12700" cmpd="sng">
                      <a:noFill/>
                    </a:lnL>
                    <a:lnR w="762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1C8182"/>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600" b="1" dirty="0">
                          <a:solidFill>
                            <a:schemeClr val="bg1"/>
                          </a:solidFill>
                          <a:latin typeface="Arial" panose="020B0604020202020204" pitchFamily="34" charset="0"/>
                          <a:cs typeface="Arial" panose="020B0604020202020204" pitchFamily="34" charset="0"/>
                        </a:rPr>
                        <a:t>ChatGPT</a:t>
                      </a:r>
                      <a:r>
                        <a:rPr lang="en-US" sz="1600" b="1" baseline="0" dirty="0">
                          <a:solidFill>
                            <a:schemeClr val="bg1"/>
                          </a:solidFill>
                          <a:latin typeface="Arial" panose="020B0604020202020204" pitchFamily="34" charset="0"/>
                          <a:cs typeface="Arial" panose="020B0604020202020204" pitchFamily="34" charset="0"/>
                        </a:rPr>
                        <a:t> changes the game</a:t>
                      </a:r>
                      <a:endParaRPr lang="en-US" sz="1600" b="1" dirty="0">
                        <a:solidFill>
                          <a:schemeClr val="bg1"/>
                        </a:solidFill>
                        <a:latin typeface="Arial" panose="020B0604020202020204" pitchFamily="34" charset="0"/>
                        <a:cs typeface="Arial" panose="020B0604020202020204" pitchFamily="34" charset="0"/>
                      </a:endParaRPr>
                    </a:p>
                  </a:txBody>
                  <a:tcPr marL="137160" marR="137160" marT="137160" marB="13716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BE932B"/>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600" b="1" dirty="0">
                          <a:solidFill>
                            <a:schemeClr val="bg1"/>
                          </a:solidFill>
                          <a:latin typeface="Arial" panose="020B0604020202020204" pitchFamily="34" charset="0"/>
                          <a:cs typeface="Arial" panose="020B0604020202020204" pitchFamily="34" charset="0"/>
                        </a:rPr>
                        <a:t>How’s it going to be used? </a:t>
                      </a:r>
                    </a:p>
                  </a:txBody>
                  <a:tcPr marL="137160" marR="137160" marT="137160" marB="13716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0065A3"/>
                    </a:solidFill>
                  </a:tcPr>
                </a:tc>
                <a:extLst>
                  <a:ext uri="{0D108BD9-81ED-4DB2-BD59-A6C34878D82A}">
                    <a16:rowId xmlns:a16="http://schemas.microsoft.com/office/drawing/2014/main" val="2661326744"/>
                  </a:ext>
                </a:extLst>
              </a:tr>
              <a:tr h="2185830">
                <a:tc>
                  <a:txBody>
                    <a:bodyPr/>
                    <a:lstStyle/>
                    <a:p>
                      <a:pPr marL="228600" indent="-228600" algn="l">
                        <a:buClr>
                          <a:srgbClr val="1C8182"/>
                        </a:buClr>
                        <a:buFont typeface="Apple Symbols" panose="02000000000000000000" pitchFamily="2" charset="-79"/>
                        <a:buChar char="≫"/>
                        <a:tabLst/>
                      </a:pPr>
                      <a:r>
                        <a:rPr lang="en-US" sz="1400" dirty="0">
                          <a:latin typeface="Arial" panose="020B0604020202020204" pitchFamily="34" charset="0"/>
                          <a:cs typeface="Arial" panose="020B0604020202020204" pitchFamily="34" charset="0"/>
                        </a:rPr>
                        <a:t>70 years if you want to be very literal about it</a:t>
                      </a:r>
                    </a:p>
                    <a:p>
                      <a:pPr marL="228600" indent="-228600" algn="l">
                        <a:buClr>
                          <a:srgbClr val="1C8182"/>
                        </a:buClr>
                        <a:buFont typeface="Apple Symbols" panose="02000000000000000000" pitchFamily="2" charset="-79"/>
                        <a:buChar char="≫"/>
                        <a:tabLst/>
                      </a:pPr>
                      <a:endParaRPr lang="en-US" sz="1400" dirty="0">
                        <a:latin typeface="Arial" panose="020B0604020202020204" pitchFamily="34" charset="0"/>
                        <a:cs typeface="Arial" panose="020B0604020202020204" pitchFamily="34" charset="0"/>
                      </a:endParaRPr>
                    </a:p>
                    <a:p>
                      <a:pPr marL="228600" indent="-228600" algn="l">
                        <a:buClr>
                          <a:srgbClr val="1C8182"/>
                        </a:buClr>
                        <a:buFont typeface="Apple Symbols" panose="02000000000000000000" pitchFamily="2" charset="-79"/>
                        <a:buChar char="≫"/>
                        <a:tabLst/>
                      </a:pPr>
                      <a:r>
                        <a:rPr lang="en-US" sz="1400" dirty="0">
                          <a:latin typeface="Arial" panose="020B0604020202020204" pitchFamily="34" charset="0"/>
                          <a:cs typeface="Arial" panose="020B0604020202020204" pitchFamily="34" charset="0"/>
                        </a:rPr>
                        <a:t>In the last five years, it’s become more commonly deployed as a tool to gain competitive advantage</a:t>
                      </a:r>
                    </a:p>
                    <a:p>
                      <a:pPr marL="228600" indent="-228600" algn="l">
                        <a:buClr>
                          <a:srgbClr val="1C8182"/>
                        </a:buClr>
                        <a:buFont typeface="Apple Symbols" panose="02000000000000000000" pitchFamily="2" charset="-79"/>
                        <a:buChar char="≫"/>
                        <a:tabLst/>
                      </a:pPr>
                      <a:endParaRPr lang="en-US" sz="1400" dirty="0">
                        <a:latin typeface="Arial" panose="020B0604020202020204" pitchFamily="34" charset="0"/>
                        <a:cs typeface="Arial" panose="020B0604020202020204" pitchFamily="34" charset="0"/>
                      </a:endParaRPr>
                    </a:p>
                    <a:p>
                      <a:pPr marL="228600" indent="-228600" algn="l">
                        <a:buClr>
                          <a:srgbClr val="1C8182"/>
                        </a:buClr>
                        <a:buFont typeface="Apple Symbols" panose="02000000000000000000" pitchFamily="2" charset="-79"/>
                        <a:buChar char="≫"/>
                        <a:tabLst/>
                      </a:pPr>
                      <a:r>
                        <a:rPr lang="en-US" sz="1400" dirty="0">
                          <a:latin typeface="Arial" panose="020B0604020202020204" pitchFamily="34" charset="0"/>
                          <a:cs typeface="Arial" panose="020B0604020202020204" pitchFamily="34" charset="0"/>
                        </a:rPr>
                        <a:t>Was and is difficult to access</a:t>
                      </a:r>
                      <a:r>
                        <a:rPr lang="en-US" sz="1400" baseline="0" dirty="0">
                          <a:latin typeface="Arial" panose="020B0604020202020204" pitchFamily="34" charset="0"/>
                          <a:cs typeface="Arial" panose="020B0604020202020204" pitchFamily="34" charset="0"/>
                        </a:rPr>
                        <a:t> because it required significant programming and training work</a:t>
                      </a:r>
                      <a:endParaRPr lang="en-US" sz="1400" dirty="0">
                        <a:latin typeface="Arial" panose="020B0604020202020204" pitchFamily="34" charset="0"/>
                        <a:cs typeface="Arial" panose="020B0604020202020204" pitchFamily="34" charset="0"/>
                      </a:endParaRPr>
                    </a:p>
                  </a:txBody>
                  <a:tcPr marL="137160" marR="137160" marT="137160" marB="137160">
                    <a:lnL w="12700" cmpd="sng">
                      <a:noFill/>
                    </a:lnL>
                    <a:lnR w="762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1C8182">
                        <a:alpha val="30000"/>
                      </a:srgbClr>
                    </a:solidFill>
                  </a:tcPr>
                </a:tc>
                <a:tc>
                  <a:txBody>
                    <a:bodyPr/>
                    <a:lstStyle/>
                    <a:p>
                      <a:pPr marL="228600" indent="-228600" algn="l">
                        <a:buClr>
                          <a:srgbClr val="BE932B"/>
                        </a:buClr>
                        <a:buFont typeface="Apple Symbols" panose="02000000000000000000" pitchFamily="2" charset="-79"/>
                        <a:buChar char="≫"/>
                        <a:tabLst/>
                      </a:pPr>
                      <a:r>
                        <a:rPr lang="en-US" sz="1400" dirty="0">
                          <a:latin typeface="Arial" panose="020B0604020202020204" pitchFamily="34" charset="0"/>
                          <a:cs typeface="Arial" panose="020B0604020202020204" pitchFamily="34" charset="0"/>
                        </a:rPr>
                        <a:t>Released</a:t>
                      </a:r>
                      <a:r>
                        <a:rPr lang="en-US" sz="1400" baseline="0" dirty="0">
                          <a:latin typeface="Arial" panose="020B0604020202020204" pitchFamily="34" charset="0"/>
                          <a:cs typeface="Arial" panose="020B0604020202020204" pitchFamily="34" charset="0"/>
                        </a:rPr>
                        <a:t> on November 30</a:t>
                      </a:r>
                      <a:r>
                        <a:rPr lang="en-US" sz="1400" baseline="30000" dirty="0">
                          <a:latin typeface="Arial" panose="020B0604020202020204" pitchFamily="34" charset="0"/>
                          <a:cs typeface="Arial" panose="020B0604020202020204" pitchFamily="34" charset="0"/>
                        </a:rPr>
                        <a:t>th</a:t>
                      </a:r>
                      <a:r>
                        <a:rPr lang="en-US" sz="1400" baseline="0" dirty="0">
                          <a:latin typeface="Arial" panose="020B0604020202020204" pitchFamily="34" charset="0"/>
                          <a:cs typeface="Arial" panose="020B0604020202020204" pitchFamily="34" charset="0"/>
                        </a:rPr>
                        <a:t>, 2022; is the most prolific Large Language Model (LLM) to date</a:t>
                      </a:r>
                      <a:br>
                        <a:rPr lang="en-US" sz="1400" dirty="0">
                          <a:latin typeface="Arial" panose="020B0604020202020204" pitchFamily="34" charset="0"/>
                          <a:cs typeface="Arial" panose="020B0604020202020204" pitchFamily="34" charset="0"/>
                        </a:rPr>
                      </a:br>
                      <a:endParaRPr lang="en-US" sz="1400" dirty="0">
                        <a:latin typeface="Arial" panose="020B0604020202020204" pitchFamily="34" charset="0"/>
                        <a:cs typeface="Arial" panose="020B0604020202020204" pitchFamily="34" charset="0"/>
                      </a:endParaRPr>
                    </a:p>
                    <a:p>
                      <a:pPr marL="228600" indent="-228600" algn="l">
                        <a:buClr>
                          <a:srgbClr val="BE932B"/>
                        </a:buClr>
                        <a:buFont typeface="Apple Symbols" panose="02000000000000000000" pitchFamily="2" charset="-79"/>
                        <a:buChar char="≫"/>
                        <a:tabLst/>
                      </a:pPr>
                      <a:r>
                        <a:rPr lang="en-US" sz="1400" dirty="0">
                          <a:latin typeface="Arial" panose="020B0604020202020204" pitchFamily="34" charset="0"/>
                          <a:cs typeface="Arial" panose="020B0604020202020204" pitchFamily="34" charset="0"/>
                        </a:rPr>
                        <a:t>Trained on the internet (sometimes the internet is wrong!)</a:t>
                      </a:r>
                    </a:p>
                    <a:p>
                      <a:pPr marL="228600" indent="-228600" algn="l">
                        <a:buClr>
                          <a:srgbClr val="BE932B"/>
                        </a:buClr>
                        <a:buFont typeface="Apple Symbols" panose="02000000000000000000" pitchFamily="2" charset="-79"/>
                        <a:buChar char="≫"/>
                        <a:tabLst/>
                      </a:pPr>
                      <a:endParaRPr lang="en-US" sz="1400" dirty="0">
                        <a:latin typeface="Arial" panose="020B0604020202020204" pitchFamily="34" charset="0"/>
                        <a:cs typeface="Arial" panose="020B0604020202020204" pitchFamily="34" charset="0"/>
                      </a:endParaRPr>
                    </a:p>
                    <a:p>
                      <a:pPr marL="228600" indent="-228600" algn="l">
                        <a:buClr>
                          <a:srgbClr val="BE932B"/>
                        </a:buClr>
                        <a:buFont typeface="Apple Symbols" panose="02000000000000000000" pitchFamily="2" charset="-79"/>
                        <a:buChar char="≫"/>
                        <a:tabLst/>
                      </a:pPr>
                      <a:r>
                        <a:rPr lang="en-US" sz="1400" dirty="0">
                          <a:latin typeface="Arial" panose="020B0604020202020204" pitchFamily="34" charset="0"/>
                          <a:cs typeface="Arial" panose="020B0604020202020204" pitchFamily="34" charset="0"/>
                        </a:rPr>
                        <a:t>Passed numerous Turing Test analogs (e.g. the Bar, Medical Exams, got a 64% on an MSW exam)</a:t>
                      </a:r>
                    </a:p>
                  </a:txBody>
                  <a:tcPr marL="137160" marR="137160" marT="137160" marB="13716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BE932B">
                        <a:alpha val="30000"/>
                      </a:srgbClr>
                    </a:solidFill>
                  </a:tcPr>
                </a:tc>
                <a:tc>
                  <a:txBody>
                    <a:bodyPr/>
                    <a:lstStyle/>
                    <a:p>
                      <a:pPr marL="228600" indent="-228600" algn="l">
                        <a:buClr>
                          <a:srgbClr val="0065A3"/>
                        </a:buClr>
                        <a:buFont typeface="Apple Symbols" panose="02000000000000000000" pitchFamily="2" charset="-79"/>
                        <a:buChar char="≫"/>
                        <a:tabLst/>
                      </a:pPr>
                      <a:r>
                        <a:rPr lang="en-US" sz="1400" dirty="0">
                          <a:latin typeface="Arial" panose="020B0604020202020204" pitchFamily="34" charset="0"/>
                          <a:cs typeface="Arial" panose="020B0604020202020204" pitchFamily="34" charset="0"/>
                        </a:rPr>
                        <a:t>Should be used to support the quadruple aim</a:t>
                      </a:r>
                    </a:p>
                    <a:p>
                      <a:pPr marL="228600" indent="-228600" algn="l">
                        <a:buClr>
                          <a:srgbClr val="0065A3"/>
                        </a:buClr>
                        <a:buFont typeface="Apple Symbols" panose="02000000000000000000" pitchFamily="2" charset="-79"/>
                        <a:buChar char="≫"/>
                        <a:tabLst/>
                      </a:pPr>
                      <a:endParaRPr lang="en-US" sz="1400" dirty="0">
                        <a:latin typeface="Arial" panose="020B0604020202020204" pitchFamily="34" charset="0"/>
                        <a:cs typeface="Arial" panose="020B0604020202020204" pitchFamily="34" charset="0"/>
                      </a:endParaRPr>
                    </a:p>
                    <a:p>
                      <a:pPr marL="228600" indent="-228600" algn="l">
                        <a:buClr>
                          <a:srgbClr val="0065A3"/>
                        </a:buClr>
                        <a:buFont typeface="Apple Symbols" panose="02000000000000000000" pitchFamily="2" charset="-79"/>
                        <a:buChar char="≫"/>
                        <a:tabLst/>
                      </a:pPr>
                      <a:r>
                        <a:rPr lang="en-US" sz="1400" dirty="0">
                          <a:latin typeface="Arial" panose="020B0604020202020204" pitchFamily="34" charset="0"/>
                          <a:cs typeface="Arial" panose="020B0604020202020204" pitchFamily="34" charset="0"/>
                        </a:rPr>
                        <a:t>Should be used to solve systemic problems (e.g. alleviating</a:t>
                      </a:r>
                      <a:r>
                        <a:rPr lang="en-US" sz="1400" baseline="0" dirty="0">
                          <a:latin typeface="Arial" panose="020B0604020202020204" pitchFamily="34" charset="0"/>
                          <a:cs typeface="Arial" panose="020B0604020202020204" pitchFamily="34" charset="0"/>
                        </a:rPr>
                        <a:t> workforce shortage, triaging folks for immediate or near-term risk of harm)</a:t>
                      </a:r>
                      <a:br>
                        <a:rPr lang="en-US" sz="1400" dirty="0">
                          <a:latin typeface="Arial" panose="020B0604020202020204" pitchFamily="34" charset="0"/>
                          <a:cs typeface="Arial" panose="020B0604020202020204" pitchFamily="34" charset="0"/>
                        </a:rPr>
                      </a:br>
                      <a:endParaRPr lang="en-US" sz="1400" dirty="0">
                        <a:latin typeface="Arial" panose="020B0604020202020204" pitchFamily="34" charset="0"/>
                        <a:cs typeface="Arial" panose="020B0604020202020204" pitchFamily="34" charset="0"/>
                      </a:endParaRPr>
                    </a:p>
                    <a:p>
                      <a:pPr marL="228600" indent="-228600" algn="l">
                        <a:buClr>
                          <a:srgbClr val="0065A3"/>
                        </a:buClr>
                        <a:buFont typeface="Apple Symbols" panose="02000000000000000000" pitchFamily="2" charset="-79"/>
                        <a:buChar char="≫"/>
                        <a:tabLst/>
                      </a:pPr>
                      <a:r>
                        <a:rPr lang="en-US" sz="1400" dirty="0">
                          <a:latin typeface="Arial" panose="020B0604020202020204" pitchFamily="34" charset="0"/>
                          <a:cs typeface="Arial" panose="020B0604020202020204" pitchFamily="34" charset="0"/>
                        </a:rPr>
                        <a:t>Will not replace clinicians; but instead supplement</a:t>
                      </a:r>
                      <a:br>
                        <a:rPr lang="en-US" sz="1400" dirty="0">
                          <a:latin typeface="Arial" panose="020B0604020202020204" pitchFamily="34" charset="0"/>
                          <a:cs typeface="Arial" panose="020B0604020202020204" pitchFamily="34" charset="0"/>
                        </a:rPr>
                      </a:br>
                      <a:endParaRPr lang="en-US" sz="1400" dirty="0">
                        <a:latin typeface="Arial" panose="020B0604020202020204" pitchFamily="34" charset="0"/>
                        <a:cs typeface="Arial" panose="020B0604020202020204" pitchFamily="34" charset="0"/>
                      </a:endParaRPr>
                    </a:p>
                    <a:p>
                      <a:pPr marL="228600" indent="-228600" algn="l">
                        <a:buClr>
                          <a:srgbClr val="0065A3"/>
                        </a:buClr>
                        <a:buFont typeface="Apple Symbols" panose="02000000000000000000" pitchFamily="2" charset="-79"/>
                        <a:buChar char="≫"/>
                        <a:tabLst/>
                      </a:pPr>
                      <a:r>
                        <a:rPr lang="en-US" sz="1400" dirty="0">
                          <a:latin typeface="Arial" panose="020B0604020202020204" pitchFamily="34" charset="0"/>
                          <a:cs typeface="Arial" panose="020B0604020202020204" pitchFamily="34" charset="0"/>
                        </a:rPr>
                        <a:t>Can help sort through data points in real-time.</a:t>
                      </a:r>
                      <a:endParaRPr lang="en-US" sz="1400" b="1" dirty="0">
                        <a:solidFill>
                          <a:srgbClr val="1C8182"/>
                        </a:solidFill>
                        <a:latin typeface="Arial" panose="020B0604020202020204" pitchFamily="34" charset="0"/>
                        <a:cs typeface="Arial" panose="020B0604020202020204" pitchFamily="34" charset="0"/>
                      </a:endParaRPr>
                    </a:p>
                  </a:txBody>
                  <a:tcPr marL="137160" marR="137160" marT="137160" marB="13716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0065A3">
                        <a:alpha val="30000"/>
                      </a:srgbClr>
                    </a:solidFill>
                  </a:tcPr>
                </a:tc>
                <a:extLst>
                  <a:ext uri="{0D108BD9-81ED-4DB2-BD59-A6C34878D82A}">
                    <a16:rowId xmlns:a16="http://schemas.microsoft.com/office/drawing/2014/main" val="1416191212"/>
                  </a:ext>
                </a:extLst>
              </a:tr>
            </a:tbl>
          </a:graphicData>
        </a:graphic>
      </p:graphicFrame>
    </p:spTree>
    <p:extLst>
      <p:ext uri="{BB962C8B-B14F-4D97-AF65-F5344CB8AC3E}">
        <p14:creationId xmlns:p14="http://schemas.microsoft.com/office/powerpoint/2010/main" val="20744949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883AB-886B-E841-99FC-B1E9178C7B9B}"/>
              </a:ext>
            </a:extLst>
          </p:cNvPr>
          <p:cNvSpPr>
            <a:spLocks noGrp="1"/>
          </p:cNvSpPr>
          <p:nvPr>
            <p:ph type="title"/>
          </p:nvPr>
        </p:nvSpPr>
        <p:spPr/>
        <p:txBody>
          <a:bodyPr/>
          <a:lstStyle/>
          <a:p>
            <a:r>
              <a:rPr lang="en-US" dirty="0"/>
              <a:t>An Experiment in AI. “Who KILLED JOHN F. KENNEDY?”</a:t>
            </a:r>
          </a:p>
        </p:txBody>
      </p:sp>
      <p:graphicFrame>
        <p:nvGraphicFramePr>
          <p:cNvPr id="5" name="Table 8">
            <a:extLst>
              <a:ext uri="{FF2B5EF4-FFF2-40B4-BE49-F238E27FC236}">
                <a16:creationId xmlns:a16="http://schemas.microsoft.com/office/drawing/2014/main" id="{2B7AC060-22DF-7B4A-B275-2162689C40C1}"/>
              </a:ext>
            </a:extLst>
          </p:cNvPr>
          <p:cNvGraphicFramePr>
            <a:graphicFrameLocks noGrp="1"/>
          </p:cNvGraphicFramePr>
          <p:nvPr>
            <p:extLst>
              <p:ext uri="{D42A27DB-BD31-4B8C-83A1-F6EECF244321}">
                <p14:modId xmlns:p14="http://schemas.microsoft.com/office/powerpoint/2010/main" val="647837964"/>
              </p:ext>
            </p:extLst>
          </p:nvPr>
        </p:nvGraphicFramePr>
        <p:xfrm>
          <a:off x="878541" y="1532617"/>
          <a:ext cx="11313459" cy="4663440"/>
        </p:xfrm>
        <a:graphic>
          <a:graphicData uri="http://schemas.openxmlformats.org/drawingml/2006/table">
            <a:tbl>
              <a:tblPr firstRow="1" bandRow="1">
                <a:tableStyleId>{5C22544A-7EE6-4342-B048-85BDC9FD1C3A}</a:tableStyleId>
              </a:tblPr>
              <a:tblGrid>
                <a:gridCol w="11313459">
                  <a:extLst>
                    <a:ext uri="{9D8B030D-6E8A-4147-A177-3AD203B41FA5}">
                      <a16:colId xmlns:a16="http://schemas.microsoft.com/office/drawing/2014/main" val="990742540"/>
                    </a:ext>
                  </a:extLst>
                </a:gridCol>
              </a:tblGrid>
              <a:tr h="689197">
                <a:tc>
                  <a:txBody>
                    <a:bodyPr/>
                    <a:lstStyle/>
                    <a:p>
                      <a:pPr marL="0" marR="0" lvl="0" indent="0" algn="l" defTabSz="914377" rtl="0" eaLnBrk="1" fontAlgn="auto" latinLnBrk="0" hangingPunct="1">
                        <a:lnSpc>
                          <a:spcPct val="100000"/>
                        </a:lnSpc>
                        <a:spcBef>
                          <a:spcPts val="0"/>
                        </a:spcBef>
                        <a:spcAft>
                          <a:spcPts val="0"/>
                        </a:spcAft>
                        <a:buClr>
                          <a:srgbClr val="1C8182"/>
                        </a:buClr>
                        <a:buSzTx/>
                        <a:buFontTx/>
                        <a:buNone/>
                        <a:tabLst>
                          <a:tab pos="1930400" algn="l"/>
                        </a:tabLst>
                        <a:defRPr/>
                      </a:pPr>
                      <a:r>
                        <a:rPr lang="en-US" sz="1800" b="1" dirty="0">
                          <a:solidFill>
                            <a:srgbClr val="666666"/>
                          </a:solidFill>
                          <a:latin typeface="Arial" panose="020B0604020202020204" pitchFamily="34" charset="0"/>
                          <a:cs typeface="Arial" panose="020B0604020202020204" pitchFamily="34" charset="0"/>
                        </a:rPr>
                        <a:t>Answer #1: </a:t>
                      </a:r>
                      <a:r>
                        <a:rPr lang="en-US" sz="1800" b="0" kern="1200" dirty="0">
                          <a:solidFill>
                            <a:srgbClr val="666666"/>
                          </a:solidFill>
                          <a:latin typeface="Arial" panose="020B0604020202020204" pitchFamily="34" charset="0"/>
                          <a:ea typeface="+mn-ea"/>
                          <a:cs typeface="Arial" panose="020B0604020202020204" pitchFamily="34" charset="0"/>
                        </a:rPr>
                        <a:t>John F. Kennedy, the 35th President of the United States, was assassinated in Dallas, Texas, on November 22, 1963. He was fatally shot while riding in a motorcade in Dealey Plaza. The Warren Commission, which was established to investigate his assassination, concluded that Lee Harvey Oswald acted alone in shooting Kennedy from a sixth-floor window of the Texas School Book Depository building as the motorcade passed by.</a:t>
                      </a:r>
                    </a:p>
                  </a:txBody>
                  <a:tcPr marL="0" marR="1874520" marT="137160" marB="137160" anchor="ctr">
                    <a:lnL w="12700" cmpd="sng">
                      <a:noFill/>
                    </a:lnL>
                    <a:lnR w="57150" cap="flat" cmpd="sng" algn="ctr">
                      <a:no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43558039"/>
                  </a:ext>
                </a:extLst>
              </a:tr>
              <a:tr h="694798">
                <a:tc>
                  <a:txBody>
                    <a:bodyPr/>
                    <a:lstStyle/>
                    <a:p>
                      <a:pPr marL="0" marR="0" lvl="0" indent="0" algn="l" defTabSz="914377" rtl="0" eaLnBrk="1" fontAlgn="auto" latinLnBrk="0" hangingPunct="1">
                        <a:lnSpc>
                          <a:spcPct val="100000"/>
                        </a:lnSpc>
                        <a:spcBef>
                          <a:spcPts val="0"/>
                        </a:spcBef>
                        <a:spcAft>
                          <a:spcPts val="0"/>
                        </a:spcAft>
                        <a:buClr>
                          <a:srgbClr val="1C8182"/>
                        </a:buClr>
                        <a:buSzTx/>
                        <a:buFontTx/>
                        <a:buNone/>
                        <a:tabLst/>
                        <a:defRPr/>
                      </a:pPr>
                      <a:r>
                        <a:rPr lang="en-US" sz="1800" b="1" dirty="0">
                          <a:solidFill>
                            <a:srgbClr val="666666"/>
                          </a:solidFill>
                          <a:latin typeface="Arial" panose="020B0604020202020204" pitchFamily="34" charset="0"/>
                          <a:cs typeface="Arial" panose="020B0604020202020204" pitchFamily="34" charset="0"/>
                        </a:rPr>
                        <a:t>Answer #2: </a:t>
                      </a:r>
                      <a:r>
                        <a:rPr lang="en-US" sz="1800" b="0" kern="1200" dirty="0">
                          <a:solidFill>
                            <a:srgbClr val="666666"/>
                          </a:solidFill>
                          <a:latin typeface="Arial" panose="020B0604020202020204" pitchFamily="34" charset="0"/>
                          <a:ea typeface="+mn-ea"/>
                          <a:cs typeface="Arial" panose="020B0604020202020204" pitchFamily="34" charset="0"/>
                        </a:rPr>
                        <a:t>The assassination of President John F. Kennedy on November 22, 1963, in Dallas, Texas, remains a topic of debate, intrigue, and numerous conspiracy theories. However, based on official investigations, the following is what's broadly accepted: It was Lee Harvey Oswald, it might have been a second gunman, there are a lot of conspiracy theories about it.</a:t>
                      </a:r>
                    </a:p>
                  </a:txBody>
                  <a:tcPr marL="0" marR="1874520" marT="137160" marB="137160" anchor="ctr">
                    <a:lnL w="12700" cmpd="sng">
                      <a:noFill/>
                    </a:lnL>
                    <a:lnR w="5715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59616823"/>
                  </a:ext>
                </a:extLst>
              </a:tr>
              <a:tr h="926398">
                <a:tc>
                  <a:txBody>
                    <a:bodyPr/>
                    <a:lstStyle/>
                    <a:p>
                      <a:pPr marL="0" marR="0" lvl="0" indent="0" algn="l" defTabSz="914377" rtl="0" eaLnBrk="1" fontAlgn="auto" latinLnBrk="0" hangingPunct="1">
                        <a:lnSpc>
                          <a:spcPct val="100000"/>
                        </a:lnSpc>
                        <a:spcBef>
                          <a:spcPts val="0"/>
                        </a:spcBef>
                        <a:spcAft>
                          <a:spcPts val="0"/>
                        </a:spcAft>
                        <a:buClr>
                          <a:srgbClr val="1C8182"/>
                        </a:buClr>
                        <a:buSzTx/>
                        <a:buFontTx/>
                        <a:buNone/>
                        <a:tabLst/>
                        <a:defRPr/>
                      </a:pPr>
                      <a:r>
                        <a:rPr lang="en-US" sz="1800" b="1" dirty="0">
                          <a:solidFill>
                            <a:srgbClr val="666666"/>
                          </a:solidFill>
                          <a:latin typeface="Arial" panose="020B0604020202020204" pitchFamily="34" charset="0"/>
                          <a:cs typeface="Arial" panose="020B0604020202020204" pitchFamily="34" charset="0"/>
                        </a:rPr>
                        <a:t>Answer #3: </a:t>
                      </a:r>
                      <a:r>
                        <a:rPr lang="en-US" sz="1800" b="0" dirty="0">
                          <a:solidFill>
                            <a:srgbClr val="666666"/>
                          </a:solidFill>
                          <a:latin typeface="Arial" panose="020B0604020202020204" pitchFamily="34" charset="0"/>
                          <a:cs typeface="Arial" panose="020B0604020202020204" pitchFamily="34" charset="0"/>
                        </a:rPr>
                        <a:t>Gets even more conspiratorial. First gives the official account, then spends four paragraphs describing why this is wrong.</a:t>
                      </a:r>
                    </a:p>
                    <a:p>
                      <a:pPr marL="0" marR="0" lvl="0" indent="0" algn="l" defTabSz="914377" rtl="0" eaLnBrk="1" fontAlgn="auto" latinLnBrk="0" hangingPunct="1">
                        <a:lnSpc>
                          <a:spcPct val="100000"/>
                        </a:lnSpc>
                        <a:spcBef>
                          <a:spcPts val="0"/>
                        </a:spcBef>
                        <a:spcAft>
                          <a:spcPts val="0"/>
                        </a:spcAft>
                        <a:buClr>
                          <a:srgbClr val="1C8182"/>
                        </a:buClr>
                        <a:buSzTx/>
                        <a:buFontTx/>
                        <a:buNone/>
                        <a:tabLst/>
                        <a:defRPr/>
                      </a:pPr>
                      <a:endParaRPr lang="en-US" sz="1800" b="0" dirty="0">
                        <a:solidFill>
                          <a:srgbClr val="666666"/>
                        </a:solidFill>
                        <a:latin typeface="Arial" panose="020B0604020202020204" pitchFamily="34" charset="0"/>
                        <a:cs typeface="Arial" panose="020B0604020202020204" pitchFamily="34" charset="0"/>
                      </a:endParaRPr>
                    </a:p>
                  </a:txBody>
                  <a:tcPr marL="0" marR="1874520" marT="137160" marB="137160" anchor="ctr">
                    <a:lnL w="12700" cmpd="sng">
                      <a:noFill/>
                    </a:lnL>
                    <a:lnR w="5715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92747162"/>
                  </a:ext>
                </a:extLst>
              </a:tr>
            </a:tbl>
          </a:graphicData>
        </a:graphic>
      </p:graphicFrame>
    </p:spTree>
    <p:extLst>
      <p:ext uri="{BB962C8B-B14F-4D97-AF65-F5344CB8AC3E}">
        <p14:creationId xmlns:p14="http://schemas.microsoft.com/office/powerpoint/2010/main" val="9435380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396BF-B142-B640-B3AA-BA9792881116}"/>
              </a:ext>
            </a:extLst>
          </p:cNvPr>
          <p:cNvSpPr>
            <a:spLocks noGrp="1"/>
          </p:cNvSpPr>
          <p:nvPr>
            <p:ph type="title"/>
          </p:nvPr>
        </p:nvSpPr>
        <p:spPr/>
        <p:txBody>
          <a:bodyPr/>
          <a:lstStyle/>
          <a:p>
            <a:r>
              <a:rPr lang="en-US" dirty="0" err="1"/>
              <a:t>VARIABIlity</a:t>
            </a:r>
            <a:r>
              <a:rPr lang="en-US" dirty="0"/>
              <a:t> in answers is bad for reliability</a:t>
            </a:r>
          </a:p>
        </p:txBody>
      </p:sp>
      <p:graphicFrame>
        <p:nvGraphicFramePr>
          <p:cNvPr id="10" name="Table 10">
            <a:extLst>
              <a:ext uri="{FF2B5EF4-FFF2-40B4-BE49-F238E27FC236}">
                <a16:creationId xmlns:a16="http://schemas.microsoft.com/office/drawing/2014/main" id="{1618C07F-BB46-7E42-A857-1FA7560BBA2A}"/>
              </a:ext>
            </a:extLst>
          </p:cNvPr>
          <p:cNvGraphicFramePr>
            <a:graphicFrameLocks noGrp="1"/>
          </p:cNvGraphicFramePr>
          <p:nvPr>
            <p:ph idx="1"/>
            <p:extLst>
              <p:ext uri="{D42A27DB-BD31-4B8C-83A1-F6EECF244321}">
                <p14:modId xmlns:p14="http://schemas.microsoft.com/office/powerpoint/2010/main" val="2810600217"/>
              </p:ext>
            </p:extLst>
          </p:nvPr>
        </p:nvGraphicFramePr>
        <p:xfrm>
          <a:off x="823912" y="1784349"/>
          <a:ext cx="10453688" cy="2770717"/>
        </p:xfrm>
        <a:graphic>
          <a:graphicData uri="http://schemas.openxmlformats.org/drawingml/2006/table">
            <a:tbl>
              <a:tblPr firstRow="1" bandRow="1">
                <a:tableStyleId>{5C22544A-7EE6-4342-B048-85BDC9FD1C3A}</a:tableStyleId>
              </a:tblPr>
              <a:tblGrid>
                <a:gridCol w="2613422">
                  <a:extLst>
                    <a:ext uri="{9D8B030D-6E8A-4147-A177-3AD203B41FA5}">
                      <a16:colId xmlns:a16="http://schemas.microsoft.com/office/drawing/2014/main" val="1434435491"/>
                    </a:ext>
                  </a:extLst>
                </a:gridCol>
                <a:gridCol w="2613422">
                  <a:extLst>
                    <a:ext uri="{9D8B030D-6E8A-4147-A177-3AD203B41FA5}">
                      <a16:colId xmlns:a16="http://schemas.microsoft.com/office/drawing/2014/main" val="1316119673"/>
                    </a:ext>
                  </a:extLst>
                </a:gridCol>
                <a:gridCol w="2613422">
                  <a:extLst>
                    <a:ext uri="{9D8B030D-6E8A-4147-A177-3AD203B41FA5}">
                      <a16:colId xmlns:a16="http://schemas.microsoft.com/office/drawing/2014/main" val="2773168454"/>
                    </a:ext>
                  </a:extLst>
                </a:gridCol>
                <a:gridCol w="2613422">
                  <a:extLst>
                    <a:ext uri="{9D8B030D-6E8A-4147-A177-3AD203B41FA5}">
                      <a16:colId xmlns:a16="http://schemas.microsoft.com/office/drawing/2014/main" val="3105837556"/>
                    </a:ext>
                  </a:extLst>
                </a:gridCol>
              </a:tblGrid>
              <a:tr h="2770717">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600" b="1" dirty="0">
                          <a:solidFill>
                            <a:schemeClr val="bg1"/>
                          </a:solidFill>
                          <a:latin typeface="Arial" panose="020B0604020202020204" pitchFamily="34" charset="0"/>
                          <a:cs typeface="Arial" panose="020B0604020202020204" pitchFamily="34" charset="0"/>
                        </a:rPr>
                        <a:t>Upholding a standard of care in behavioral health service delivery</a:t>
                      </a:r>
                    </a:p>
                  </a:txBody>
                  <a:tcPr marL="137160" marR="137160" marT="137160" marB="137160" anchor="ctr">
                    <a:lnL w="12700" cmpd="sng">
                      <a:noFill/>
                    </a:lnL>
                    <a:lnR w="762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1C8182"/>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600" b="1" dirty="0">
                          <a:solidFill>
                            <a:schemeClr val="bg1"/>
                          </a:solidFill>
                          <a:latin typeface="Arial" panose="020B0604020202020204" pitchFamily="34" charset="0"/>
                          <a:cs typeface="Arial" panose="020B0604020202020204" pitchFamily="34" charset="0"/>
                        </a:rPr>
                        <a:t>Creates legal issues in the case of litigation</a:t>
                      </a:r>
                    </a:p>
                  </a:txBody>
                  <a:tcPr marL="137160" marR="137160" marT="137160" marB="13716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BE932B"/>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600" b="1" dirty="0">
                          <a:solidFill>
                            <a:schemeClr val="bg1"/>
                          </a:solidFill>
                          <a:latin typeface="Arial" panose="020B0604020202020204" pitchFamily="34" charset="0"/>
                          <a:cs typeface="Arial" panose="020B0604020202020204" pitchFamily="34" charset="0"/>
                        </a:rPr>
                        <a:t>Unintended bias in service delivery</a:t>
                      </a:r>
                    </a:p>
                  </a:txBody>
                  <a:tcPr marL="137160" marR="137160" marT="137160" marB="13716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0065A3"/>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600" b="1" dirty="0">
                          <a:solidFill>
                            <a:schemeClr val="bg1"/>
                          </a:solidFill>
                          <a:latin typeface="Arial" panose="020B0604020202020204" pitchFamily="34" charset="0"/>
                          <a:cs typeface="Arial" panose="020B0604020202020204" pitchFamily="34" charset="0"/>
                        </a:rPr>
                        <a:t>Incomplete research</a:t>
                      </a:r>
                    </a:p>
                  </a:txBody>
                  <a:tcPr marL="137160" marR="137160" marT="137160" marB="13716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B7386B"/>
                    </a:solidFill>
                  </a:tcPr>
                </a:tc>
                <a:extLst>
                  <a:ext uri="{0D108BD9-81ED-4DB2-BD59-A6C34878D82A}">
                    <a16:rowId xmlns:a16="http://schemas.microsoft.com/office/drawing/2014/main" val="2661326744"/>
                  </a:ext>
                </a:extLst>
              </a:tr>
            </a:tbl>
          </a:graphicData>
        </a:graphic>
      </p:graphicFrame>
    </p:spTree>
    <p:extLst>
      <p:ext uri="{BB962C8B-B14F-4D97-AF65-F5344CB8AC3E}">
        <p14:creationId xmlns:p14="http://schemas.microsoft.com/office/powerpoint/2010/main" val="5423927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AE0180C-9BBB-8046-8094-E5D7D900BA62}"/>
              </a:ext>
            </a:extLst>
          </p:cNvPr>
          <p:cNvSpPr>
            <a:spLocks noGrp="1"/>
          </p:cNvSpPr>
          <p:nvPr>
            <p:ph idx="1"/>
          </p:nvPr>
        </p:nvSpPr>
        <p:spPr>
          <a:xfrm>
            <a:off x="4518320" y="1783767"/>
            <a:ext cx="7188772" cy="4351338"/>
          </a:xfrm>
        </p:spPr>
        <p:txBody>
          <a:bodyPr/>
          <a:lstStyle/>
          <a:p>
            <a:r>
              <a:rPr lang="en-US" dirty="0"/>
              <a:t>Brilliant for turning no knowledge into some knowledge quickly.</a:t>
            </a:r>
            <a:br>
              <a:rPr lang="en-US" dirty="0"/>
            </a:br>
            <a:endParaRPr lang="en-US" dirty="0"/>
          </a:p>
          <a:p>
            <a:r>
              <a:rPr lang="en-US" dirty="0"/>
              <a:t>Great for getting over initial inertia of writing new information</a:t>
            </a:r>
            <a:br>
              <a:rPr lang="en-US" dirty="0"/>
            </a:br>
            <a:endParaRPr lang="en-US" dirty="0"/>
          </a:p>
          <a:p>
            <a:r>
              <a:rPr lang="en-US" dirty="0"/>
              <a:t>Will continue to improve and become more reliable</a:t>
            </a:r>
          </a:p>
        </p:txBody>
      </p:sp>
      <p:sp>
        <p:nvSpPr>
          <p:cNvPr id="3" name="Title 2">
            <a:extLst>
              <a:ext uri="{FF2B5EF4-FFF2-40B4-BE49-F238E27FC236}">
                <a16:creationId xmlns:a16="http://schemas.microsoft.com/office/drawing/2014/main" id="{D81B892D-AC8C-B244-ABC2-F2F7767AF066}"/>
              </a:ext>
            </a:extLst>
          </p:cNvPr>
          <p:cNvSpPr>
            <a:spLocks noGrp="1"/>
          </p:cNvSpPr>
          <p:nvPr>
            <p:ph type="title"/>
          </p:nvPr>
        </p:nvSpPr>
        <p:spPr>
          <a:xfrm>
            <a:off x="4518320" y="-2"/>
            <a:ext cx="7673680" cy="1294411"/>
          </a:xfrm>
        </p:spPr>
        <p:txBody>
          <a:bodyPr/>
          <a:lstStyle/>
          <a:p>
            <a:r>
              <a:rPr lang="en-US" dirty="0"/>
              <a:t>Analogy: CHATGPT Can Give you a Dummy level knowledge today</a:t>
            </a:r>
          </a:p>
        </p:txBody>
      </p:sp>
      <p:sp>
        <p:nvSpPr>
          <p:cNvPr id="5" name="Picture Placeholder 4">
            <a:extLst>
              <a:ext uri="{FF2B5EF4-FFF2-40B4-BE49-F238E27FC236}">
                <a16:creationId xmlns:a16="http://schemas.microsoft.com/office/drawing/2014/main" id="{ADA0BB56-5039-2FA4-62EA-974184AFFB66}"/>
              </a:ext>
            </a:extLst>
          </p:cNvPr>
          <p:cNvSpPr>
            <a:spLocks noGrp="1"/>
          </p:cNvSpPr>
          <p:nvPr>
            <p:ph type="pic" sz="quarter" idx="11"/>
          </p:nvPr>
        </p:nvSpPr>
        <p:spPr/>
        <p:txBody>
          <a:bodyPr/>
          <a:lstStyle/>
          <a:p>
            <a:endParaRPr lang="en-US"/>
          </a:p>
        </p:txBody>
      </p:sp>
      <p:pic>
        <p:nvPicPr>
          <p:cNvPr id="7" name="Picture 6">
            <a:extLst>
              <a:ext uri="{FF2B5EF4-FFF2-40B4-BE49-F238E27FC236}">
                <a16:creationId xmlns:a16="http://schemas.microsoft.com/office/drawing/2014/main" id="{8C0306A2-08AB-F99B-C163-72C189F59E7B}"/>
              </a:ext>
            </a:extLst>
          </p:cNvPr>
          <p:cNvPicPr>
            <a:picLocks noChangeAspect="1"/>
          </p:cNvPicPr>
          <p:nvPr/>
        </p:nvPicPr>
        <p:blipFill>
          <a:blip r:embed="rId3"/>
          <a:stretch>
            <a:fillRect/>
          </a:stretch>
        </p:blipFill>
        <p:spPr>
          <a:xfrm>
            <a:off x="40105" y="-1"/>
            <a:ext cx="4438110" cy="6907093"/>
          </a:xfrm>
          <a:prstGeom prst="rect">
            <a:avLst/>
          </a:prstGeom>
        </p:spPr>
      </p:pic>
    </p:spTree>
    <p:extLst>
      <p:ext uri="{BB962C8B-B14F-4D97-AF65-F5344CB8AC3E}">
        <p14:creationId xmlns:p14="http://schemas.microsoft.com/office/powerpoint/2010/main" val="30977786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09B77E8-0B1B-A14E-8017-F8B810653CE4}"/>
              </a:ext>
            </a:extLst>
          </p:cNvPr>
          <p:cNvSpPr>
            <a:spLocks noGrp="1"/>
          </p:cNvSpPr>
          <p:nvPr>
            <p:ph type="sldNum" sz="quarter" idx="10"/>
          </p:nvPr>
        </p:nvSpPr>
        <p:spPr/>
        <p:txBody>
          <a:bodyPr/>
          <a:lstStyle/>
          <a:p>
            <a:fld id="{2AAA63C1-38C1-514E-A205-135D40B9EDC8}" type="slidenum">
              <a:rPr lang="en-US" smtClean="0"/>
              <a:t>23</a:t>
            </a:fld>
            <a:endParaRPr lang="en-US" dirty="0"/>
          </a:p>
        </p:txBody>
      </p:sp>
      <p:sp>
        <p:nvSpPr>
          <p:cNvPr id="3" name="Title 2">
            <a:extLst>
              <a:ext uri="{FF2B5EF4-FFF2-40B4-BE49-F238E27FC236}">
                <a16:creationId xmlns:a16="http://schemas.microsoft.com/office/drawing/2014/main" id="{15442917-BC94-4F43-8747-D9A677A7AD5F}"/>
              </a:ext>
            </a:extLst>
          </p:cNvPr>
          <p:cNvSpPr>
            <a:spLocks noGrp="1"/>
          </p:cNvSpPr>
          <p:nvPr>
            <p:ph type="title"/>
          </p:nvPr>
        </p:nvSpPr>
        <p:spPr/>
        <p:txBody>
          <a:bodyPr/>
          <a:lstStyle/>
          <a:p>
            <a:r>
              <a:rPr lang="en-US" dirty="0"/>
              <a:t>KEYS FOR USING AI In the future</a:t>
            </a:r>
          </a:p>
        </p:txBody>
      </p:sp>
    </p:spTree>
    <p:extLst>
      <p:ext uri="{BB962C8B-B14F-4D97-AF65-F5344CB8AC3E}">
        <p14:creationId xmlns:p14="http://schemas.microsoft.com/office/powerpoint/2010/main" val="21696472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396BF-B142-B640-B3AA-BA9792881116}"/>
              </a:ext>
            </a:extLst>
          </p:cNvPr>
          <p:cNvSpPr>
            <a:spLocks noGrp="1"/>
          </p:cNvSpPr>
          <p:nvPr>
            <p:ph type="title"/>
          </p:nvPr>
        </p:nvSpPr>
        <p:spPr/>
        <p:txBody>
          <a:bodyPr/>
          <a:lstStyle/>
          <a:p>
            <a:r>
              <a:rPr lang="en-US" dirty="0"/>
              <a:t>Rolling OUT AI in the years to come</a:t>
            </a:r>
          </a:p>
        </p:txBody>
      </p:sp>
      <p:graphicFrame>
        <p:nvGraphicFramePr>
          <p:cNvPr id="10" name="Table 10">
            <a:extLst>
              <a:ext uri="{FF2B5EF4-FFF2-40B4-BE49-F238E27FC236}">
                <a16:creationId xmlns:a16="http://schemas.microsoft.com/office/drawing/2014/main" id="{1618C07F-BB46-7E42-A857-1FA7560BBA2A}"/>
              </a:ext>
            </a:extLst>
          </p:cNvPr>
          <p:cNvGraphicFramePr>
            <a:graphicFrameLocks noGrp="1"/>
          </p:cNvGraphicFramePr>
          <p:nvPr>
            <p:ph idx="1"/>
            <p:extLst>
              <p:ext uri="{D42A27DB-BD31-4B8C-83A1-F6EECF244321}">
                <p14:modId xmlns:p14="http://schemas.microsoft.com/office/powerpoint/2010/main" val="2469976069"/>
              </p:ext>
            </p:extLst>
          </p:nvPr>
        </p:nvGraphicFramePr>
        <p:xfrm>
          <a:off x="1668156" y="1642203"/>
          <a:ext cx="8390244" cy="3651582"/>
        </p:xfrm>
        <a:graphic>
          <a:graphicData uri="http://schemas.openxmlformats.org/drawingml/2006/table">
            <a:tbl>
              <a:tblPr firstRow="1" bandRow="1">
                <a:tableStyleId>{5C22544A-7EE6-4342-B048-85BDC9FD1C3A}</a:tableStyleId>
              </a:tblPr>
              <a:tblGrid>
                <a:gridCol w="2796748">
                  <a:extLst>
                    <a:ext uri="{9D8B030D-6E8A-4147-A177-3AD203B41FA5}">
                      <a16:colId xmlns:a16="http://schemas.microsoft.com/office/drawing/2014/main" val="1434435491"/>
                    </a:ext>
                  </a:extLst>
                </a:gridCol>
                <a:gridCol w="2796748">
                  <a:extLst>
                    <a:ext uri="{9D8B030D-6E8A-4147-A177-3AD203B41FA5}">
                      <a16:colId xmlns:a16="http://schemas.microsoft.com/office/drawing/2014/main" val="1316119673"/>
                    </a:ext>
                  </a:extLst>
                </a:gridCol>
                <a:gridCol w="2796748">
                  <a:extLst>
                    <a:ext uri="{9D8B030D-6E8A-4147-A177-3AD203B41FA5}">
                      <a16:colId xmlns:a16="http://schemas.microsoft.com/office/drawing/2014/main" val="2773168454"/>
                    </a:ext>
                  </a:extLst>
                </a:gridCol>
              </a:tblGrid>
              <a:tr h="1243662">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600" b="1" dirty="0">
                          <a:solidFill>
                            <a:schemeClr val="bg1"/>
                          </a:solidFill>
                          <a:latin typeface="Arial" panose="020B0604020202020204" pitchFamily="34" charset="0"/>
                          <a:cs typeface="Arial" panose="020B0604020202020204" pitchFamily="34" charset="0"/>
                        </a:rPr>
                        <a:t>Start Small But Think Big</a:t>
                      </a:r>
                    </a:p>
                  </a:txBody>
                  <a:tcPr marL="137160" marR="137160" marT="137160" marB="137160" anchor="ctr">
                    <a:lnL w="12700" cmpd="sng">
                      <a:noFill/>
                    </a:lnL>
                    <a:lnR w="762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1C8182"/>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600" b="1" dirty="0">
                          <a:solidFill>
                            <a:schemeClr val="bg1"/>
                          </a:solidFill>
                          <a:latin typeface="Arial" panose="020B0604020202020204" pitchFamily="34" charset="0"/>
                          <a:cs typeface="Arial" panose="020B0604020202020204" pitchFamily="34" charset="0"/>
                        </a:rPr>
                        <a:t>Use AI to supplement human interactions</a:t>
                      </a:r>
                    </a:p>
                  </a:txBody>
                  <a:tcPr marL="137160" marR="137160" marT="137160" marB="13716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BE932B"/>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600" b="1" dirty="0">
                          <a:solidFill>
                            <a:schemeClr val="bg1"/>
                          </a:solidFill>
                          <a:latin typeface="Arial" panose="020B0604020202020204" pitchFamily="34" charset="0"/>
                          <a:cs typeface="Arial" panose="020B0604020202020204" pitchFamily="34" charset="0"/>
                        </a:rPr>
                        <a:t>Monitor for Unintended Consequences</a:t>
                      </a:r>
                    </a:p>
                  </a:txBody>
                  <a:tcPr marL="137160" marR="137160" marT="137160" marB="13716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0065A3"/>
                    </a:solidFill>
                  </a:tcPr>
                </a:tc>
                <a:extLst>
                  <a:ext uri="{0D108BD9-81ED-4DB2-BD59-A6C34878D82A}">
                    <a16:rowId xmlns:a16="http://schemas.microsoft.com/office/drawing/2014/main" val="2661326744"/>
                  </a:ext>
                </a:extLst>
              </a:tr>
              <a:tr h="2185830">
                <a:tc>
                  <a:txBody>
                    <a:bodyPr/>
                    <a:lstStyle/>
                    <a:p>
                      <a:pPr marL="228600" indent="-228600" algn="l">
                        <a:buClr>
                          <a:srgbClr val="1C8182"/>
                        </a:buClr>
                        <a:buFont typeface="Apple Symbols" panose="02000000000000000000" pitchFamily="2" charset="-79"/>
                        <a:buChar char="≫"/>
                        <a:tabLst/>
                      </a:pPr>
                      <a:r>
                        <a:rPr lang="en-US" sz="1400" dirty="0">
                          <a:latin typeface="Arial" panose="020B0604020202020204" pitchFamily="34" charset="0"/>
                          <a:cs typeface="Arial" panose="020B0604020202020204" pitchFamily="34" charset="0"/>
                        </a:rPr>
                        <a:t>There isn’t a better candidate for a quality improvement project</a:t>
                      </a:r>
                    </a:p>
                    <a:p>
                      <a:pPr marL="228600" indent="-228600" algn="l">
                        <a:buClr>
                          <a:srgbClr val="1C8182"/>
                        </a:buClr>
                        <a:buFont typeface="Apple Symbols" panose="02000000000000000000" pitchFamily="2" charset="-79"/>
                        <a:buChar char="≫"/>
                        <a:tabLst/>
                      </a:pPr>
                      <a:endParaRPr lang="en-US" sz="1400" dirty="0">
                        <a:latin typeface="Arial" panose="020B0604020202020204" pitchFamily="34" charset="0"/>
                        <a:cs typeface="Arial" panose="020B0604020202020204" pitchFamily="34" charset="0"/>
                      </a:endParaRPr>
                    </a:p>
                    <a:p>
                      <a:pPr marL="228600" indent="-228600" algn="l">
                        <a:buClr>
                          <a:srgbClr val="1C8182"/>
                        </a:buClr>
                        <a:buFont typeface="Apple Symbols" panose="02000000000000000000" pitchFamily="2" charset="-79"/>
                        <a:buChar char="≫"/>
                        <a:tabLst/>
                      </a:pPr>
                      <a:r>
                        <a:rPr lang="en-US" sz="1400" dirty="0">
                          <a:latin typeface="Arial" panose="020B0604020202020204" pitchFamily="34" charset="0"/>
                          <a:cs typeface="Arial" panose="020B0604020202020204" pitchFamily="34" charset="0"/>
                        </a:rPr>
                        <a:t>Focus on relief of administrative burden first</a:t>
                      </a:r>
                    </a:p>
                    <a:p>
                      <a:pPr marL="228600" indent="-228600" algn="l">
                        <a:buClr>
                          <a:srgbClr val="1C8182"/>
                        </a:buClr>
                        <a:buFont typeface="Apple Symbols" panose="02000000000000000000" pitchFamily="2" charset="-79"/>
                        <a:buChar char="≫"/>
                        <a:tabLst/>
                      </a:pPr>
                      <a:endParaRPr lang="en-US" sz="1400" dirty="0">
                        <a:latin typeface="Arial" panose="020B0604020202020204" pitchFamily="34" charset="0"/>
                        <a:cs typeface="Arial" panose="020B0604020202020204" pitchFamily="34" charset="0"/>
                      </a:endParaRPr>
                    </a:p>
                    <a:p>
                      <a:pPr marL="228600" indent="-228600" algn="l">
                        <a:buClr>
                          <a:srgbClr val="1C8182"/>
                        </a:buClr>
                        <a:buFont typeface="Apple Symbols" panose="02000000000000000000" pitchFamily="2" charset="-79"/>
                        <a:buChar char="≫"/>
                        <a:tabLst/>
                      </a:pPr>
                      <a:r>
                        <a:rPr lang="en-US" sz="1400" dirty="0">
                          <a:latin typeface="Arial" panose="020B0604020202020204" pitchFamily="34" charset="0"/>
                          <a:cs typeface="Arial" panose="020B0604020202020204" pitchFamily="34" charset="0"/>
                        </a:rPr>
                        <a:t>As your trust of AI solutions grow continue developing a joint AI/BH set of offerings. </a:t>
                      </a:r>
                    </a:p>
                  </a:txBody>
                  <a:tcPr marL="137160" marR="137160" marT="137160" marB="137160">
                    <a:lnL w="12700" cmpd="sng">
                      <a:noFill/>
                    </a:lnL>
                    <a:lnR w="762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1C8182">
                        <a:alpha val="30000"/>
                      </a:srgbClr>
                    </a:solidFill>
                  </a:tcPr>
                </a:tc>
                <a:tc>
                  <a:txBody>
                    <a:bodyPr/>
                    <a:lstStyle/>
                    <a:p>
                      <a:pPr marL="228600" indent="-228600" algn="l">
                        <a:buClr>
                          <a:srgbClr val="BE932B"/>
                        </a:buClr>
                        <a:buFont typeface="Apple Symbols" panose="02000000000000000000" pitchFamily="2" charset="-79"/>
                        <a:buChar char="≫"/>
                        <a:tabLst/>
                      </a:pPr>
                      <a:r>
                        <a:rPr lang="en-US" sz="1400" dirty="0">
                          <a:latin typeface="Arial" panose="020B0604020202020204" pitchFamily="34" charset="0"/>
                          <a:cs typeface="Arial" panose="020B0604020202020204" pitchFamily="34" charset="0"/>
                        </a:rPr>
                        <a:t>Technology should always focus itself on allowing humans to connect in new ways</a:t>
                      </a:r>
                    </a:p>
                    <a:p>
                      <a:pPr marL="0" indent="0" algn="l">
                        <a:buClr>
                          <a:srgbClr val="BE932B"/>
                        </a:buClr>
                        <a:buFont typeface="Apple Symbols" panose="02000000000000000000" pitchFamily="2" charset="-79"/>
                        <a:buNone/>
                        <a:tabLst/>
                      </a:pPr>
                      <a:endParaRPr lang="en-US" sz="1400" dirty="0">
                        <a:latin typeface="Arial" panose="020B0604020202020204" pitchFamily="34" charset="0"/>
                        <a:cs typeface="Arial" panose="020B0604020202020204" pitchFamily="34" charset="0"/>
                      </a:endParaRPr>
                    </a:p>
                    <a:p>
                      <a:pPr marL="228600" indent="-228600" algn="l">
                        <a:buClr>
                          <a:srgbClr val="BE932B"/>
                        </a:buClr>
                        <a:buFont typeface="Apple Symbols" panose="02000000000000000000" pitchFamily="2" charset="-79"/>
                        <a:buChar char="≫"/>
                        <a:tabLst/>
                      </a:pPr>
                      <a:r>
                        <a:rPr lang="en-US" sz="1400" dirty="0">
                          <a:latin typeface="Arial" panose="020B0604020202020204" pitchFamily="34" charset="0"/>
                          <a:cs typeface="Arial" panose="020B0604020202020204" pitchFamily="34" charset="0"/>
                        </a:rPr>
                        <a:t>Use as a quality review tool.</a:t>
                      </a:r>
                    </a:p>
                    <a:p>
                      <a:pPr marL="228600" indent="-228600" algn="l">
                        <a:buClr>
                          <a:srgbClr val="BE932B"/>
                        </a:buClr>
                        <a:buFont typeface="Apple Symbols" panose="02000000000000000000" pitchFamily="2" charset="-79"/>
                        <a:buChar char="≫"/>
                        <a:tabLst/>
                      </a:pPr>
                      <a:endParaRPr lang="en-US" sz="1400" dirty="0">
                        <a:latin typeface="Arial" panose="020B0604020202020204" pitchFamily="34" charset="0"/>
                        <a:cs typeface="Arial" panose="020B0604020202020204" pitchFamily="34" charset="0"/>
                      </a:endParaRPr>
                    </a:p>
                    <a:p>
                      <a:pPr marL="228600" indent="-228600" algn="l">
                        <a:buClr>
                          <a:srgbClr val="BE932B"/>
                        </a:buClr>
                        <a:buFont typeface="Apple Symbols" panose="02000000000000000000" pitchFamily="2" charset="-79"/>
                        <a:buChar char="≫"/>
                        <a:tabLst/>
                      </a:pPr>
                      <a:endParaRPr lang="en-US" sz="1400" dirty="0">
                        <a:latin typeface="Arial" panose="020B0604020202020204" pitchFamily="34" charset="0"/>
                        <a:cs typeface="Arial" panose="020B0604020202020204" pitchFamily="34" charset="0"/>
                      </a:endParaRPr>
                    </a:p>
                  </a:txBody>
                  <a:tcPr marL="137160" marR="137160" marT="137160" marB="13716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BE932B">
                        <a:alpha val="30000"/>
                      </a:srgbClr>
                    </a:solidFill>
                  </a:tcPr>
                </a:tc>
                <a:tc>
                  <a:txBody>
                    <a:bodyPr/>
                    <a:lstStyle/>
                    <a:p>
                      <a:pPr marL="228600" indent="-228600" algn="l">
                        <a:buClr>
                          <a:srgbClr val="0065A3"/>
                        </a:buClr>
                        <a:buFont typeface="Apple Symbols" panose="02000000000000000000" pitchFamily="2" charset="-79"/>
                        <a:buChar char="≫"/>
                        <a:tabLst/>
                      </a:pPr>
                      <a:r>
                        <a:rPr lang="en-US" sz="1400" dirty="0">
                          <a:latin typeface="Arial" panose="020B0604020202020204" pitchFamily="34" charset="0"/>
                          <a:cs typeface="Arial" panose="020B0604020202020204" pitchFamily="34" charset="0"/>
                        </a:rPr>
                        <a:t>Cannot increase bias in service delivery</a:t>
                      </a:r>
                      <a:br>
                        <a:rPr lang="en-US" sz="1400" dirty="0">
                          <a:latin typeface="Arial" panose="020B0604020202020204" pitchFamily="34" charset="0"/>
                          <a:cs typeface="Arial" panose="020B0604020202020204" pitchFamily="34" charset="0"/>
                        </a:rPr>
                      </a:br>
                      <a:endParaRPr lang="en-US" sz="1400" dirty="0">
                        <a:latin typeface="Arial" panose="020B0604020202020204" pitchFamily="34" charset="0"/>
                        <a:cs typeface="Arial" panose="020B0604020202020204" pitchFamily="34" charset="0"/>
                      </a:endParaRPr>
                    </a:p>
                    <a:p>
                      <a:pPr marL="228600" indent="-228600" algn="l">
                        <a:buClr>
                          <a:srgbClr val="0065A3"/>
                        </a:buClr>
                        <a:buFont typeface="Apple Symbols" panose="02000000000000000000" pitchFamily="2" charset="-79"/>
                        <a:buChar char="≫"/>
                        <a:tabLst/>
                      </a:pPr>
                      <a:r>
                        <a:rPr lang="en-US" sz="1400" dirty="0">
                          <a:latin typeface="Arial" panose="020B0604020202020204" pitchFamily="34" charset="0"/>
                          <a:cs typeface="Arial" panose="020B0604020202020204" pitchFamily="34" charset="0"/>
                        </a:rPr>
                        <a:t>Be cautious of adopting unnecessary legal risk </a:t>
                      </a:r>
                      <a:br>
                        <a:rPr lang="en-US" sz="1400" dirty="0">
                          <a:latin typeface="Arial" panose="020B0604020202020204" pitchFamily="34" charset="0"/>
                          <a:cs typeface="Arial" panose="020B0604020202020204" pitchFamily="34" charset="0"/>
                        </a:rPr>
                      </a:br>
                      <a:endParaRPr lang="en-US" sz="1400" dirty="0">
                        <a:latin typeface="Arial" panose="020B0604020202020204" pitchFamily="34" charset="0"/>
                        <a:cs typeface="Arial" panose="020B0604020202020204" pitchFamily="34" charset="0"/>
                      </a:endParaRPr>
                    </a:p>
                    <a:p>
                      <a:pPr marL="228600" indent="-228600" algn="l">
                        <a:buClr>
                          <a:srgbClr val="0065A3"/>
                        </a:buClr>
                        <a:buFont typeface="Apple Symbols" panose="02000000000000000000" pitchFamily="2" charset="-79"/>
                        <a:buChar char="≫"/>
                        <a:tabLst/>
                      </a:pPr>
                      <a:r>
                        <a:rPr lang="en-US" sz="1400" dirty="0">
                          <a:latin typeface="Arial" panose="020B0604020202020204" pitchFamily="34" charset="0"/>
                          <a:cs typeface="Arial" panose="020B0604020202020204" pitchFamily="34" charset="0"/>
                        </a:rPr>
                        <a:t>Stay focused on upholding evolving best practices in service delivery</a:t>
                      </a:r>
                      <a:endParaRPr lang="en-US" sz="1400" b="1" dirty="0">
                        <a:solidFill>
                          <a:srgbClr val="1C8182"/>
                        </a:solidFill>
                        <a:latin typeface="Arial" panose="020B0604020202020204" pitchFamily="34" charset="0"/>
                        <a:cs typeface="Arial" panose="020B0604020202020204" pitchFamily="34" charset="0"/>
                      </a:endParaRPr>
                    </a:p>
                  </a:txBody>
                  <a:tcPr marL="137160" marR="137160" marT="137160" marB="13716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0065A3">
                        <a:alpha val="30000"/>
                      </a:srgbClr>
                    </a:solidFill>
                  </a:tcPr>
                </a:tc>
                <a:extLst>
                  <a:ext uri="{0D108BD9-81ED-4DB2-BD59-A6C34878D82A}">
                    <a16:rowId xmlns:a16="http://schemas.microsoft.com/office/drawing/2014/main" val="1416191212"/>
                  </a:ext>
                </a:extLst>
              </a:tr>
            </a:tbl>
          </a:graphicData>
        </a:graphic>
      </p:graphicFrame>
    </p:spTree>
    <p:extLst>
      <p:ext uri="{BB962C8B-B14F-4D97-AF65-F5344CB8AC3E}">
        <p14:creationId xmlns:p14="http://schemas.microsoft.com/office/powerpoint/2010/main" val="39708061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6684B-591D-9245-B121-F4FAF1E69097}"/>
              </a:ext>
            </a:extLst>
          </p:cNvPr>
          <p:cNvSpPr>
            <a:spLocks noGrp="1"/>
          </p:cNvSpPr>
          <p:nvPr>
            <p:ph type="title"/>
          </p:nvPr>
        </p:nvSpPr>
        <p:spPr/>
        <p:txBody>
          <a:bodyPr/>
          <a:lstStyle/>
          <a:p>
            <a:r>
              <a:rPr lang="en-US" dirty="0"/>
              <a:t>Questions</a:t>
            </a:r>
          </a:p>
        </p:txBody>
      </p:sp>
      <p:sp>
        <p:nvSpPr>
          <p:cNvPr id="5" name="Rectangle 4">
            <a:extLst>
              <a:ext uri="{FF2B5EF4-FFF2-40B4-BE49-F238E27FC236}">
                <a16:creationId xmlns:a16="http://schemas.microsoft.com/office/drawing/2014/main" id="{E690DFBF-E7D7-1049-94E8-007E5DA0E82A}"/>
              </a:ext>
            </a:extLst>
          </p:cNvPr>
          <p:cNvSpPr/>
          <p:nvPr/>
        </p:nvSpPr>
        <p:spPr>
          <a:xfrm>
            <a:off x="628000" y="1509485"/>
            <a:ext cx="5569600" cy="486228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1C2D056-AEED-874A-8817-BADFD4DEA86B}"/>
              </a:ext>
            </a:extLst>
          </p:cNvPr>
          <p:cNvSpPr txBox="1"/>
          <p:nvPr/>
        </p:nvSpPr>
        <p:spPr>
          <a:xfrm>
            <a:off x="3252950" y="2809716"/>
            <a:ext cx="2726357" cy="1323439"/>
          </a:xfrm>
          <a:prstGeom prst="rect">
            <a:avLst/>
          </a:prstGeom>
          <a:noFill/>
        </p:spPr>
        <p:txBody>
          <a:bodyPr wrap="square" rtlCol="0">
            <a:spAutoFit/>
          </a:bodyPr>
          <a:lstStyle/>
          <a:p>
            <a:r>
              <a:rPr lang="en-US" sz="2000" b="1" dirty="0">
                <a:solidFill>
                  <a:srgbClr val="0065A3"/>
                </a:solidFill>
                <a:latin typeface="Arial" charset="0"/>
                <a:ea typeface="Arial" charset="0"/>
                <a:cs typeface="Arial" charset="0"/>
              </a:rPr>
              <a:t>Jim McEvoy</a:t>
            </a:r>
            <a:br>
              <a:rPr lang="en-US" sz="2000" b="1" dirty="0">
                <a:solidFill>
                  <a:schemeClr val="bg1"/>
                </a:solidFill>
                <a:latin typeface="Arial" charset="0"/>
                <a:ea typeface="Arial" charset="0"/>
                <a:cs typeface="Arial" charset="0"/>
              </a:rPr>
            </a:br>
            <a:r>
              <a:rPr lang="en-US" sz="2000" i="1" dirty="0">
                <a:solidFill>
                  <a:schemeClr val="tx1">
                    <a:lumMod val="50000"/>
                    <a:lumOff val="50000"/>
                  </a:schemeClr>
                </a:solidFill>
                <a:latin typeface="Arial" panose="020B0604020202020204" pitchFamily="34" charset="0"/>
                <a:cs typeface="Arial" panose="020B0604020202020204" pitchFamily="34" charset="0"/>
              </a:rPr>
              <a:t>Data Analytics Resources Director</a:t>
            </a:r>
            <a:br>
              <a:rPr lang="en-US" sz="2000" dirty="0">
                <a:solidFill>
                  <a:schemeClr val="tx1">
                    <a:lumMod val="50000"/>
                    <a:lumOff val="50000"/>
                  </a:schemeClr>
                </a:solidFill>
                <a:latin typeface="Arial" panose="020B0604020202020204" pitchFamily="34" charset="0"/>
                <a:cs typeface="Arial" panose="020B0604020202020204" pitchFamily="34" charset="0"/>
              </a:rPr>
            </a:br>
            <a:r>
              <a:rPr lang="en-US" sz="2000" dirty="0">
                <a:solidFill>
                  <a:schemeClr val="tx1">
                    <a:lumMod val="50000"/>
                    <a:lumOff val="50000"/>
                  </a:schemeClr>
                </a:solidFill>
                <a:latin typeface="Arial" panose="020B0604020202020204" pitchFamily="34" charset="0"/>
                <a:cs typeface="Arial" panose="020B0604020202020204" pitchFamily="34" charset="0"/>
              </a:rPr>
              <a:t>Lansing, MI</a:t>
            </a:r>
            <a:endParaRPr lang="en-US" sz="2000" b="1" dirty="0">
              <a:solidFill>
                <a:schemeClr val="tx1">
                  <a:lumMod val="50000"/>
                  <a:lumOff val="50000"/>
                </a:schemeClr>
              </a:solidFill>
              <a:latin typeface="Arial" panose="020B0604020202020204" pitchFamily="34" charset="0"/>
              <a:ea typeface="Arial" charset="0"/>
              <a:cs typeface="Arial" panose="020B0604020202020204" pitchFamily="34" charset="0"/>
            </a:endParaRPr>
          </a:p>
        </p:txBody>
      </p:sp>
      <p:pic>
        <p:nvPicPr>
          <p:cNvPr id="15" name="Picture 14" descr="Logo&#10;&#10;Description automatically generated with medium confidence">
            <a:extLst>
              <a:ext uri="{FF2B5EF4-FFF2-40B4-BE49-F238E27FC236}">
                <a16:creationId xmlns:a16="http://schemas.microsoft.com/office/drawing/2014/main" id="{40A983DB-9BE6-6540-9BC2-BE78A6D04DE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94022" y="5356678"/>
            <a:ext cx="2333844" cy="1015092"/>
          </a:xfrm>
          <a:prstGeom prst="rect">
            <a:avLst/>
          </a:prstGeom>
        </p:spPr>
      </p:pic>
      <p:cxnSp>
        <p:nvCxnSpPr>
          <p:cNvPr id="17" name="Straight Connector 16">
            <a:extLst>
              <a:ext uri="{FF2B5EF4-FFF2-40B4-BE49-F238E27FC236}">
                <a16:creationId xmlns:a16="http://schemas.microsoft.com/office/drawing/2014/main" id="{FDB893B8-8E20-6245-AB80-0326E58E0386}"/>
              </a:ext>
            </a:extLst>
          </p:cNvPr>
          <p:cNvCxnSpPr/>
          <p:nvPr/>
        </p:nvCxnSpPr>
        <p:spPr>
          <a:xfrm>
            <a:off x="987975" y="4183743"/>
            <a:ext cx="4512939" cy="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79D9935A-660D-674E-88E3-917B04447716}"/>
              </a:ext>
            </a:extLst>
          </p:cNvPr>
          <p:cNvSpPr txBox="1"/>
          <p:nvPr/>
        </p:nvSpPr>
        <p:spPr>
          <a:xfrm>
            <a:off x="628000" y="4338861"/>
            <a:ext cx="5569600" cy="369315"/>
          </a:xfrm>
          <a:prstGeom prst="rect">
            <a:avLst/>
          </a:prstGeom>
          <a:noFill/>
        </p:spPr>
        <p:txBody>
          <a:bodyPr wrap="square" rtlCol="0">
            <a:spAutoFit/>
          </a:bodyPr>
          <a:lstStyle/>
          <a:p>
            <a:pPr algn="ctr"/>
            <a:r>
              <a:rPr lang="en-US" i="1" dirty="0">
                <a:solidFill>
                  <a:srgbClr val="0065A3"/>
                </a:solidFill>
                <a:latin typeface="Arial" charset="0"/>
                <a:ea typeface="Arial" charset="0"/>
                <a:cs typeface="Arial" charset="0"/>
              </a:rPr>
              <a:t>jmcevoy@healthmanagement.com </a:t>
            </a:r>
          </a:p>
        </p:txBody>
      </p:sp>
      <p:cxnSp>
        <p:nvCxnSpPr>
          <p:cNvPr id="19" name="Straight Connector 18">
            <a:extLst>
              <a:ext uri="{FF2B5EF4-FFF2-40B4-BE49-F238E27FC236}">
                <a16:creationId xmlns:a16="http://schemas.microsoft.com/office/drawing/2014/main" id="{DA6946BB-E077-FD44-B530-4BC77C596A37}"/>
              </a:ext>
            </a:extLst>
          </p:cNvPr>
          <p:cNvCxnSpPr/>
          <p:nvPr/>
        </p:nvCxnSpPr>
        <p:spPr>
          <a:xfrm>
            <a:off x="996480" y="4851401"/>
            <a:ext cx="4512939" cy="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FBFEFB63-6A9D-E80B-DEEF-FE3C244E00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6480" y="1864999"/>
            <a:ext cx="2148113" cy="2148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74595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396BF-B142-B640-B3AA-BA9792881116}"/>
              </a:ext>
            </a:extLst>
          </p:cNvPr>
          <p:cNvSpPr>
            <a:spLocks noGrp="1"/>
          </p:cNvSpPr>
          <p:nvPr>
            <p:ph type="title"/>
          </p:nvPr>
        </p:nvSpPr>
        <p:spPr/>
        <p:txBody>
          <a:bodyPr/>
          <a:lstStyle/>
          <a:p>
            <a:r>
              <a:rPr lang="en-US" dirty="0"/>
              <a:t>Different Kinds of AI</a:t>
            </a:r>
          </a:p>
        </p:txBody>
      </p:sp>
      <p:graphicFrame>
        <p:nvGraphicFramePr>
          <p:cNvPr id="10" name="Table 10">
            <a:extLst>
              <a:ext uri="{FF2B5EF4-FFF2-40B4-BE49-F238E27FC236}">
                <a16:creationId xmlns:a16="http://schemas.microsoft.com/office/drawing/2014/main" id="{1618C07F-BB46-7E42-A857-1FA7560BBA2A}"/>
              </a:ext>
            </a:extLst>
          </p:cNvPr>
          <p:cNvGraphicFramePr>
            <a:graphicFrameLocks noGrp="1"/>
          </p:cNvGraphicFramePr>
          <p:nvPr>
            <p:ph idx="1"/>
            <p:extLst>
              <p:ext uri="{D42A27DB-BD31-4B8C-83A1-F6EECF244321}">
                <p14:modId xmlns:p14="http://schemas.microsoft.com/office/powerpoint/2010/main" val="1321454761"/>
              </p:ext>
            </p:extLst>
          </p:nvPr>
        </p:nvGraphicFramePr>
        <p:xfrm>
          <a:off x="1668156" y="1642203"/>
          <a:ext cx="8390244" cy="4840302"/>
        </p:xfrm>
        <a:graphic>
          <a:graphicData uri="http://schemas.openxmlformats.org/drawingml/2006/table">
            <a:tbl>
              <a:tblPr firstRow="1" bandRow="1">
                <a:tableStyleId>{5C22544A-7EE6-4342-B048-85BDC9FD1C3A}</a:tableStyleId>
              </a:tblPr>
              <a:tblGrid>
                <a:gridCol w="2796748">
                  <a:extLst>
                    <a:ext uri="{9D8B030D-6E8A-4147-A177-3AD203B41FA5}">
                      <a16:colId xmlns:a16="http://schemas.microsoft.com/office/drawing/2014/main" val="1434435491"/>
                    </a:ext>
                  </a:extLst>
                </a:gridCol>
                <a:gridCol w="2796748">
                  <a:extLst>
                    <a:ext uri="{9D8B030D-6E8A-4147-A177-3AD203B41FA5}">
                      <a16:colId xmlns:a16="http://schemas.microsoft.com/office/drawing/2014/main" val="1316119673"/>
                    </a:ext>
                  </a:extLst>
                </a:gridCol>
                <a:gridCol w="2796748">
                  <a:extLst>
                    <a:ext uri="{9D8B030D-6E8A-4147-A177-3AD203B41FA5}">
                      <a16:colId xmlns:a16="http://schemas.microsoft.com/office/drawing/2014/main" val="2773168454"/>
                    </a:ext>
                  </a:extLst>
                </a:gridCol>
              </a:tblGrid>
              <a:tr h="1243662">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600" b="1" dirty="0">
                          <a:solidFill>
                            <a:schemeClr val="bg1"/>
                          </a:solidFill>
                          <a:latin typeface="Arial" panose="020B0604020202020204" pitchFamily="34" charset="0"/>
                          <a:cs typeface="Arial" panose="020B0604020202020204" pitchFamily="34" charset="0"/>
                        </a:rPr>
                        <a:t>Generative AI</a:t>
                      </a:r>
                    </a:p>
                  </a:txBody>
                  <a:tcPr marL="137160" marR="137160" marT="137160" marB="137160" anchor="ctr">
                    <a:lnL w="12700" cmpd="sng">
                      <a:noFill/>
                    </a:lnL>
                    <a:lnR w="762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1C8182"/>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600" b="1" dirty="0">
                          <a:solidFill>
                            <a:schemeClr val="bg1"/>
                          </a:solidFill>
                          <a:latin typeface="Arial" panose="020B0604020202020204" pitchFamily="34" charset="0"/>
                          <a:cs typeface="Arial" panose="020B0604020202020204" pitchFamily="34" charset="0"/>
                        </a:rPr>
                        <a:t>Predictive AI</a:t>
                      </a:r>
                    </a:p>
                  </a:txBody>
                  <a:tcPr marL="137160" marR="137160" marT="137160" marB="13716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BE932B"/>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600" b="1" dirty="0">
                          <a:solidFill>
                            <a:schemeClr val="bg1"/>
                          </a:solidFill>
                          <a:latin typeface="Arial" panose="020B0604020202020204" pitchFamily="34" charset="0"/>
                          <a:cs typeface="Arial" panose="020B0604020202020204" pitchFamily="34" charset="0"/>
                        </a:rPr>
                        <a:t>Discriminative AI</a:t>
                      </a:r>
                    </a:p>
                  </a:txBody>
                  <a:tcPr marL="137160" marR="137160" marT="137160" marB="13716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0065A3"/>
                    </a:solidFill>
                  </a:tcPr>
                </a:tc>
                <a:extLst>
                  <a:ext uri="{0D108BD9-81ED-4DB2-BD59-A6C34878D82A}">
                    <a16:rowId xmlns:a16="http://schemas.microsoft.com/office/drawing/2014/main" val="2661326744"/>
                  </a:ext>
                </a:extLst>
              </a:tr>
              <a:tr h="2185830">
                <a:tc>
                  <a:txBody>
                    <a:bodyPr/>
                    <a:lstStyle/>
                    <a:p>
                      <a:pPr marL="228600" indent="-228600" algn="l" defTabSz="914377" rtl="0" eaLnBrk="1" latinLnBrk="0" hangingPunct="1">
                        <a:buClr>
                          <a:srgbClr val="1C8182"/>
                        </a:buClr>
                        <a:buFont typeface="Apple Symbols" panose="02000000000000000000" pitchFamily="2" charset="-79"/>
                        <a:buChar char="≫"/>
                        <a:tabLst/>
                      </a:pPr>
                      <a:r>
                        <a:rPr lang="en-US" sz="1400" kern="1200" dirty="0">
                          <a:solidFill>
                            <a:schemeClr val="dk1"/>
                          </a:solidFill>
                          <a:latin typeface="Arial" panose="020B0604020202020204" pitchFamily="34" charset="0"/>
                          <a:ea typeface="+mn-ea"/>
                          <a:cs typeface="Arial" panose="020B0604020202020204" pitchFamily="34" charset="0"/>
                        </a:rPr>
                        <a:t>Creates new data samples similar to its training data.</a:t>
                      </a:r>
                    </a:p>
                    <a:p>
                      <a:pPr marL="228600" indent="-228600" algn="l">
                        <a:buClr>
                          <a:srgbClr val="1C8182"/>
                        </a:buClr>
                        <a:buFont typeface="Apple Symbols" panose="02000000000000000000" pitchFamily="2" charset="-79"/>
                        <a:buChar char="≫"/>
                        <a:tabLst/>
                      </a:pPr>
                      <a:endParaRPr lang="en-US" sz="1400" dirty="0">
                        <a:latin typeface="Arial" panose="020B0604020202020204" pitchFamily="34" charset="0"/>
                        <a:cs typeface="Arial" panose="020B0604020202020204" pitchFamily="34" charset="0"/>
                      </a:endParaRPr>
                    </a:p>
                    <a:p>
                      <a:pPr marL="228600" indent="-228600" algn="l" defTabSz="914377" rtl="0" eaLnBrk="1" latinLnBrk="0" hangingPunct="1">
                        <a:buClr>
                          <a:srgbClr val="1C8182"/>
                        </a:buClr>
                        <a:buFont typeface="Apple Symbols" panose="02000000000000000000" pitchFamily="2" charset="-79"/>
                        <a:buChar char="≫"/>
                        <a:tabLst/>
                      </a:pPr>
                      <a:r>
                        <a:rPr lang="en-US" sz="1400" b="1" dirty="0">
                          <a:latin typeface="Arial" panose="020B0604020202020204" pitchFamily="34" charset="0"/>
                          <a:cs typeface="Arial" panose="020B0604020202020204" pitchFamily="34" charset="0"/>
                        </a:rPr>
                        <a:t>Applications: </a:t>
                      </a:r>
                      <a:r>
                        <a:rPr lang="en-US" sz="1400" kern="1200" dirty="0">
                          <a:solidFill>
                            <a:schemeClr val="dk1"/>
                          </a:solidFill>
                          <a:latin typeface="Arial" panose="020B0604020202020204" pitchFamily="34" charset="0"/>
                          <a:ea typeface="+mn-ea"/>
                          <a:cs typeface="Arial" panose="020B0604020202020204" pitchFamily="34" charset="0"/>
                        </a:rPr>
                        <a:t>Deepfake creation, artwork generation, data augmentation, etc.</a:t>
                      </a:r>
                    </a:p>
                    <a:p>
                      <a:pPr marL="228600" indent="-228600" algn="l">
                        <a:buClr>
                          <a:srgbClr val="1C8182"/>
                        </a:buClr>
                        <a:buFont typeface="Apple Symbols" panose="02000000000000000000" pitchFamily="2" charset="-79"/>
                        <a:buChar char="≫"/>
                        <a:tabLst/>
                      </a:pPr>
                      <a:endParaRPr lang="en-US" sz="1400" dirty="0">
                        <a:latin typeface="Arial" panose="020B0604020202020204" pitchFamily="34" charset="0"/>
                        <a:cs typeface="Arial" panose="020B0604020202020204" pitchFamily="34" charset="0"/>
                      </a:endParaRPr>
                    </a:p>
                    <a:p>
                      <a:pPr marL="228600" indent="-228600" algn="l">
                        <a:buClr>
                          <a:srgbClr val="1C8182"/>
                        </a:buClr>
                        <a:buFont typeface="Apple Symbols" panose="02000000000000000000" pitchFamily="2" charset="-79"/>
                        <a:buChar char="≫"/>
                        <a:tabLst/>
                      </a:pPr>
                      <a:r>
                        <a:rPr lang="en-US" sz="1400" b="1" dirty="0">
                          <a:latin typeface="Arial" panose="020B0604020202020204" pitchFamily="34" charset="0"/>
                          <a:cs typeface="Arial" panose="020B0604020202020204" pitchFamily="34" charset="0"/>
                        </a:rPr>
                        <a:t>Notable Feature: </a:t>
                      </a:r>
                      <a:r>
                        <a:rPr lang="en-US" sz="1400" kern="1200" dirty="0">
                          <a:solidFill>
                            <a:schemeClr val="dk1"/>
                          </a:solidFill>
                          <a:latin typeface="Arial" panose="020B0604020202020204" pitchFamily="34" charset="0"/>
                          <a:ea typeface="+mn-ea"/>
                          <a:cs typeface="Arial" panose="020B0604020202020204" pitchFamily="34" charset="0"/>
                        </a:rPr>
                        <a:t>Unlike discriminative models, generative models can generate new data points from the learned data distribution.</a:t>
                      </a:r>
                    </a:p>
                  </a:txBody>
                  <a:tcPr marL="137160" marR="137160" marT="137160" marB="137160">
                    <a:lnL w="12700" cmpd="sng">
                      <a:noFill/>
                    </a:lnL>
                    <a:lnR w="762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1C8182">
                        <a:alpha val="30000"/>
                      </a:srgbClr>
                    </a:solidFill>
                  </a:tcPr>
                </a:tc>
                <a:tc>
                  <a:txBody>
                    <a:bodyPr/>
                    <a:lstStyle/>
                    <a:p>
                      <a:pPr marL="228600" indent="-228600" algn="l">
                        <a:buClr>
                          <a:srgbClr val="BE932B"/>
                        </a:buClr>
                        <a:buFont typeface="Apple Symbols" panose="02000000000000000000" pitchFamily="2" charset="-79"/>
                        <a:buChar char="≫"/>
                        <a:tabLst/>
                      </a:pPr>
                      <a:r>
                        <a:rPr lang="en-US" sz="1400" kern="1200" dirty="0">
                          <a:solidFill>
                            <a:schemeClr val="dk1"/>
                          </a:solidFill>
                          <a:latin typeface="Arial" panose="020B0604020202020204" pitchFamily="34" charset="0"/>
                          <a:ea typeface="+mn-ea"/>
                          <a:cs typeface="Arial" panose="020B0604020202020204" pitchFamily="34" charset="0"/>
                        </a:rPr>
                        <a:t>Forecasts future outcomes based on past and present data.</a:t>
                      </a:r>
                      <a:br>
                        <a:rPr lang="en-US" sz="1400" dirty="0">
                          <a:latin typeface="Arial" panose="020B0604020202020204" pitchFamily="34" charset="0"/>
                          <a:cs typeface="Arial" panose="020B0604020202020204" pitchFamily="34" charset="0"/>
                        </a:rPr>
                      </a:br>
                      <a:endParaRPr lang="en-US" sz="1400" dirty="0">
                        <a:latin typeface="Arial" panose="020B0604020202020204" pitchFamily="34" charset="0"/>
                        <a:cs typeface="Arial" panose="020B0604020202020204" pitchFamily="34" charset="0"/>
                      </a:endParaRPr>
                    </a:p>
                    <a:p>
                      <a:pPr marL="228600" indent="-228600" algn="l" defTabSz="914377" rtl="0" eaLnBrk="1" latinLnBrk="0" hangingPunct="1">
                        <a:buClr>
                          <a:srgbClr val="1C8182"/>
                        </a:buClr>
                        <a:buFont typeface="Apple Symbols" panose="02000000000000000000" pitchFamily="2" charset="-79"/>
                        <a:buChar char="≫"/>
                        <a:tabLst/>
                      </a:pPr>
                      <a:r>
                        <a:rPr lang="en-US" sz="1400" b="1" dirty="0">
                          <a:latin typeface="Arial" panose="020B0604020202020204" pitchFamily="34" charset="0"/>
                          <a:cs typeface="Arial" panose="020B0604020202020204" pitchFamily="34" charset="0"/>
                        </a:rPr>
                        <a:t>Applications: </a:t>
                      </a:r>
                      <a:r>
                        <a:rPr lang="en-US" sz="1400" kern="1200" dirty="0">
                          <a:solidFill>
                            <a:schemeClr val="dk1"/>
                          </a:solidFill>
                          <a:latin typeface="Arial" panose="020B0604020202020204" pitchFamily="34" charset="0"/>
                          <a:ea typeface="+mn-ea"/>
                          <a:cs typeface="Arial" panose="020B0604020202020204" pitchFamily="34" charset="0"/>
                        </a:rPr>
                        <a:t>Financial forecasting, weather predictions, healthcare outcome predictions, etc.</a:t>
                      </a:r>
                    </a:p>
                    <a:p>
                      <a:pPr marL="228600" indent="-228600" algn="l" defTabSz="914377" rtl="0" eaLnBrk="1" latinLnBrk="0" hangingPunct="1">
                        <a:buClr>
                          <a:srgbClr val="1C8182"/>
                        </a:buClr>
                        <a:buFont typeface="Apple Symbols" panose="02000000000000000000" pitchFamily="2" charset="-79"/>
                        <a:buChar char="≫"/>
                        <a:tabLst/>
                      </a:pPr>
                      <a:endParaRPr lang="en-US" sz="1400" dirty="0">
                        <a:latin typeface="Arial" panose="020B0604020202020204" pitchFamily="34" charset="0"/>
                        <a:cs typeface="Arial" panose="020B0604020202020204" pitchFamily="34" charset="0"/>
                      </a:endParaRPr>
                    </a:p>
                    <a:p>
                      <a:pPr marL="228600" indent="-228600" algn="l">
                        <a:buClr>
                          <a:srgbClr val="1C8182"/>
                        </a:buClr>
                        <a:buFont typeface="Apple Symbols" panose="02000000000000000000" pitchFamily="2" charset="-79"/>
                        <a:buChar char="≫"/>
                        <a:tabLst/>
                      </a:pPr>
                      <a:r>
                        <a:rPr lang="en-US" sz="1400" b="1" dirty="0">
                          <a:latin typeface="Arial" panose="020B0604020202020204" pitchFamily="34" charset="0"/>
                          <a:cs typeface="Arial" panose="020B0604020202020204" pitchFamily="34" charset="0"/>
                        </a:rPr>
                        <a:t>Notable Feature: </a:t>
                      </a:r>
                      <a:r>
                        <a:rPr lang="en-US" sz="1400" kern="1200" dirty="0">
                          <a:solidFill>
                            <a:schemeClr val="dk1"/>
                          </a:solidFill>
                          <a:latin typeface="Arial" panose="020B0604020202020204" pitchFamily="34" charset="0"/>
                          <a:ea typeface="+mn-ea"/>
                          <a:cs typeface="Arial" panose="020B0604020202020204" pitchFamily="34" charset="0"/>
                        </a:rPr>
                        <a:t>Primarily concerned with forecasting future values rather than classifying input data or generating new data.</a:t>
                      </a:r>
                    </a:p>
                  </a:txBody>
                  <a:tcPr marL="137160" marR="137160" marT="137160" marB="13716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BE932B">
                        <a:alpha val="30000"/>
                      </a:srgbClr>
                    </a:solidFill>
                  </a:tcPr>
                </a:tc>
                <a:tc>
                  <a:txBody>
                    <a:bodyPr/>
                    <a:lstStyle/>
                    <a:p>
                      <a:pPr marL="228600" indent="-228600" algn="l">
                        <a:buClr>
                          <a:srgbClr val="0065A3"/>
                        </a:buClr>
                        <a:buFont typeface="Apple Symbols" panose="02000000000000000000" pitchFamily="2" charset="-79"/>
                        <a:buChar char="≫"/>
                        <a:tabLst/>
                      </a:pPr>
                      <a:r>
                        <a:rPr lang="en-US" sz="1400" kern="1200" dirty="0">
                          <a:solidFill>
                            <a:schemeClr val="dk1"/>
                          </a:solidFill>
                          <a:latin typeface="Arial" panose="020B0604020202020204" pitchFamily="34" charset="0"/>
                          <a:ea typeface="+mn-ea"/>
                          <a:cs typeface="Arial" panose="020B0604020202020204" pitchFamily="34" charset="0"/>
                        </a:rPr>
                        <a:t>Differentiates or classifies given data into defined categories.</a:t>
                      </a:r>
                    </a:p>
                    <a:p>
                      <a:pPr marL="228600" indent="-228600" algn="l">
                        <a:buClr>
                          <a:srgbClr val="0065A3"/>
                        </a:buClr>
                        <a:buFont typeface="Apple Symbols" panose="02000000000000000000" pitchFamily="2" charset="-79"/>
                        <a:buChar char="≫"/>
                        <a:tabLst/>
                      </a:pPr>
                      <a:endParaRPr lang="en-US" sz="1400" dirty="0">
                        <a:latin typeface="Arial" panose="020B0604020202020204" pitchFamily="34" charset="0"/>
                        <a:cs typeface="Arial" panose="020B0604020202020204" pitchFamily="34" charset="0"/>
                      </a:endParaRPr>
                    </a:p>
                    <a:p>
                      <a:pPr marL="228600" indent="-228600" algn="l">
                        <a:buClr>
                          <a:srgbClr val="0065A3"/>
                        </a:buClr>
                        <a:buFont typeface="Apple Symbols" panose="02000000000000000000" pitchFamily="2" charset="-79"/>
                        <a:buChar char="≫"/>
                        <a:tabLst/>
                      </a:pPr>
                      <a:r>
                        <a:rPr lang="fr-FR" sz="1400" b="1" i="0" kern="1200" dirty="0">
                          <a:solidFill>
                            <a:schemeClr val="dk1"/>
                          </a:solidFill>
                          <a:effectLst/>
                          <a:latin typeface="Arial" panose="020B0604020202020204" pitchFamily="34" charset="0"/>
                          <a:ea typeface="+mn-ea"/>
                          <a:cs typeface="Arial" panose="020B0604020202020204" pitchFamily="34" charset="0"/>
                        </a:rPr>
                        <a:t>Applications</a:t>
                      </a:r>
                      <a:r>
                        <a:rPr lang="fr-FR" sz="1400" b="0" i="0" kern="1200" dirty="0">
                          <a:solidFill>
                            <a:schemeClr val="dk1"/>
                          </a:solidFill>
                          <a:effectLst/>
                          <a:latin typeface="Arial" panose="020B0604020202020204" pitchFamily="34" charset="0"/>
                          <a:ea typeface="+mn-ea"/>
                          <a:cs typeface="Arial" panose="020B0604020202020204" pitchFamily="34" charset="0"/>
                        </a:rPr>
                        <a:t>: Image classification, spam </a:t>
                      </a:r>
                      <a:r>
                        <a:rPr lang="fr-FR" sz="1400" b="0" i="0" kern="1200" dirty="0" err="1">
                          <a:solidFill>
                            <a:schemeClr val="dk1"/>
                          </a:solidFill>
                          <a:effectLst/>
                          <a:latin typeface="Arial" panose="020B0604020202020204" pitchFamily="34" charset="0"/>
                          <a:ea typeface="+mn-ea"/>
                          <a:cs typeface="Arial" panose="020B0604020202020204" pitchFamily="34" charset="0"/>
                        </a:rPr>
                        <a:t>detection</a:t>
                      </a:r>
                      <a:r>
                        <a:rPr lang="fr-FR" sz="1400" b="0" i="0" kern="1200" dirty="0">
                          <a:solidFill>
                            <a:schemeClr val="dk1"/>
                          </a:solidFill>
                          <a:effectLst/>
                          <a:latin typeface="Arial" panose="020B0604020202020204" pitchFamily="34" charset="0"/>
                          <a:ea typeface="+mn-ea"/>
                          <a:cs typeface="Arial" panose="020B0604020202020204" pitchFamily="34" charset="0"/>
                        </a:rPr>
                        <a:t>, sentiment </a:t>
                      </a:r>
                      <a:r>
                        <a:rPr lang="fr-FR" sz="1400" b="0" i="0" kern="1200" dirty="0" err="1">
                          <a:solidFill>
                            <a:schemeClr val="dk1"/>
                          </a:solidFill>
                          <a:effectLst/>
                          <a:latin typeface="Arial" panose="020B0604020202020204" pitchFamily="34" charset="0"/>
                          <a:ea typeface="+mn-ea"/>
                          <a:cs typeface="Arial" panose="020B0604020202020204" pitchFamily="34" charset="0"/>
                        </a:rPr>
                        <a:t>analysis</a:t>
                      </a:r>
                      <a:r>
                        <a:rPr lang="fr-FR" sz="1400" b="0" i="0" kern="1200" dirty="0">
                          <a:solidFill>
                            <a:schemeClr val="dk1"/>
                          </a:solidFill>
                          <a:effectLst/>
                          <a:latin typeface="Arial" panose="020B0604020202020204" pitchFamily="34" charset="0"/>
                          <a:ea typeface="+mn-ea"/>
                          <a:cs typeface="Arial" panose="020B0604020202020204" pitchFamily="34" charset="0"/>
                        </a:rPr>
                        <a:t>, etc.</a:t>
                      </a:r>
                    </a:p>
                    <a:p>
                      <a:pPr marL="228600" indent="-228600" algn="l">
                        <a:buClr>
                          <a:srgbClr val="0065A3"/>
                        </a:buClr>
                        <a:buFont typeface="Apple Symbols" panose="02000000000000000000" pitchFamily="2" charset="-79"/>
                        <a:buChar char="≫"/>
                        <a:tabLst/>
                      </a:pPr>
                      <a:endParaRPr lang="fr-FR" sz="1800" b="0" i="0" kern="1200" dirty="0">
                        <a:solidFill>
                          <a:schemeClr val="dk1"/>
                        </a:solidFill>
                        <a:effectLst/>
                        <a:latin typeface="+mn-lt"/>
                        <a:ea typeface="+mn-ea"/>
                        <a:cs typeface="+mn-cs"/>
                      </a:endParaRPr>
                    </a:p>
                    <a:p>
                      <a:r>
                        <a:rPr lang="en-US" sz="1400" b="1" dirty="0">
                          <a:latin typeface="Arial" panose="020B0604020202020204" pitchFamily="34" charset="0"/>
                          <a:cs typeface="Arial" panose="020B0604020202020204" pitchFamily="34" charset="0"/>
                        </a:rPr>
                        <a:t>Notable Feature: </a:t>
                      </a:r>
                      <a:r>
                        <a:rPr lang="en-US" sz="1400" kern="1200" dirty="0">
                          <a:solidFill>
                            <a:schemeClr val="dk1"/>
                          </a:solidFill>
                          <a:latin typeface="Arial" panose="020B0604020202020204" pitchFamily="34" charset="0"/>
                          <a:ea typeface="+mn-ea"/>
                          <a:cs typeface="Arial" panose="020B0604020202020204" pitchFamily="34" charset="0"/>
                        </a:rPr>
                        <a:t>Focuses on differentiating or distinguishing between data categories rather than generating new data.</a:t>
                      </a:r>
                    </a:p>
                    <a:p>
                      <a:br>
                        <a:rPr lang="en-US" dirty="0"/>
                      </a:br>
                      <a:endParaRPr lang="en-US" sz="1400" kern="1200" dirty="0">
                        <a:solidFill>
                          <a:schemeClr val="dk1"/>
                        </a:solidFill>
                        <a:latin typeface="Arial" panose="020B0604020202020204" pitchFamily="34" charset="0"/>
                        <a:ea typeface="+mn-ea"/>
                        <a:cs typeface="Arial" panose="020B0604020202020204" pitchFamily="34" charset="0"/>
                      </a:endParaRPr>
                    </a:p>
                  </a:txBody>
                  <a:tcPr marL="137160" marR="137160" marT="137160" marB="13716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0065A3">
                        <a:alpha val="30000"/>
                      </a:srgbClr>
                    </a:solidFill>
                  </a:tcPr>
                </a:tc>
                <a:extLst>
                  <a:ext uri="{0D108BD9-81ED-4DB2-BD59-A6C34878D82A}">
                    <a16:rowId xmlns:a16="http://schemas.microsoft.com/office/drawing/2014/main" val="1416191212"/>
                  </a:ext>
                </a:extLst>
              </a:tr>
            </a:tbl>
          </a:graphicData>
        </a:graphic>
      </p:graphicFrame>
    </p:spTree>
    <p:extLst>
      <p:ext uri="{BB962C8B-B14F-4D97-AF65-F5344CB8AC3E}">
        <p14:creationId xmlns:p14="http://schemas.microsoft.com/office/powerpoint/2010/main" val="15417942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883AB-886B-E841-99FC-B1E9178C7B9B}"/>
              </a:ext>
            </a:extLst>
          </p:cNvPr>
          <p:cNvSpPr>
            <a:spLocks noGrp="1"/>
          </p:cNvSpPr>
          <p:nvPr>
            <p:ph type="title"/>
          </p:nvPr>
        </p:nvSpPr>
        <p:spPr/>
        <p:txBody>
          <a:bodyPr/>
          <a:lstStyle/>
          <a:p>
            <a:r>
              <a:rPr lang="en-US" dirty="0"/>
              <a:t>The Generative Power of AI</a:t>
            </a:r>
            <a:endParaRPr lang="en-US" b="0" dirty="0"/>
          </a:p>
        </p:txBody>
      </p:sp>
      <p:sp>
        <p:nvSpPr>
          <p:cNvPr id="7" name="TextBox 6">
            <a:extLst>
              <a:ext uri="{FF2B5EF4-FFF2-40B4-BE49-F238E27FC236}">
                <a16:creationId xmlns:a16="http://schemas.microsoft.com/office/drawing/2014/main" id="{AD2A6958-13B4-D842-A660-07074936428E}"/>
              </a:ext>
            </a:extLst>
          </p:cNvPr>
          <p:cNvSpPr txBox="1"/>
          <p:nvPr/>
        </p:nvSpPr>
        <p:spPr>
          <a:xfrm>
            <a:off x="248899" y="1534199"/>
            <a:ext cx="3975372" cy="1969770"/>
          </a:xfrm>
          <a:prstGeom prst="rect">
            <a:avLst/>
          </a:prstGeom>
          <a:noFill/>
        </p:spPr>
        <p:txBody>
          <a:bodyPr wrap="square">
            <a:spAutoFit/>
          </a:bodyPr>
          <a:lstStyle/>
          <a:p>
            <a:r>
              <a:rPr lang="en-US" sz="2400" b="1" dirty="0">
                <a:solidFill>
                  <a:srgbClr val="0065A3"/>
                </a:solidFill>
                <a:latin typeface="Georgia" panose="02040502050405020303" pitchFamily="18" charset="0"/>
                <a:cs typeface="Arial" panose="020B0604020202020204" pitchFamily="34" charset="0"/>
              </a:rPr>
              <a:t>Prompt: Why are CCBHCs so great?</a:t>
            </a:r>
          </a:p>
          <a:p>
            <a:endParaRPr lang="en-US" sz="2400" b="1" dirty="0">
              <a:solidFill>
                <a:srgbClr val="0065A3"/>
              </a:solidFill>
              <a:latin typeface="Georgia" panose="02040502050405020303" pitchFamily="18" charset="0"/>
              <a:cs typeface="Arial" panose="020B0604020202020204" pitchFamily="34" charset="0"/>
            </a:endParaRPr>
          </a:p>
          <a:p>
            <a:r>
              <a:rPr lang="en-US" sz="1200" b="1" dirty="0">
                <a:latin typeface="Arial" panose="020B0604020202020204" pitchFamily="34" charset="0"/>
                <a:cs typeface="Arial" panose="020B0604020202020204" pitchFamily="34" charset="0"/>
              </a:rPr>
              <a:t>We asked ChatGPT to write a song.</a:t>
            </a:r>
          </a:p>
          <a:p>
            <a:br>
              <a:rPr lang="en-US" dirty="0">
                <a:solidFill>
                  <a:srgbClr val="333333"/>
                </a:solidFill>
                <a:latin typeface="Arial" panose="020B0604020202020204" pitchFamily="34" charset="0"/>
                <a:cs typeface="Arial" panose="020B0604020202020204" pitchFamily="34" charset="0"/>
              </a:rPr>
            </a:br>
            <a:endParaRPr lang="en-US" sz="2000" b="1" dirty="0">
              <a:solidFill>
                <a:srgbClr val="0065A3"/>
              </a:solidFill>
              <a:latin typeface="Georgia" panose="02040502050405020303" pitchFamily="18" charset="0"/>
              <a:cs typeface="Arial" panose="020B0604020202020204" pitchFamily="34" charset="0"/>
            </a:endParaRPr>
          </a:p>
        </p:txBody>
      </p:sp>
      <p:graphicFrame>
        <p:nvGraphicFramePr>
          <p:cNvPr id="8" name="Table 8">
            <a:extLst>
              <a:ext uri="{FF2B5EF4-FFF2-40B4-BE49-F238E27FC236}">
                <a16:creationId xmlns:a16="http://schemas.microsoft.com/office/drawing/2014/main" id="{C0C3C02A-88D8-D14E-BAB5-6093DA2A0BED}"/>
              </a:ext>
            </a:extLst>
          </p:cNvPr>
          <p:cNvGraphicFramePr>
            <a:graphicFrameLocks noGrp="1"/>
          </p:cNvGraphicFramePr>
          <p:nvPr>
            <p:extLst>
              <p:ext uri="{D42A27DB-BD31-4B8C-83A1-F6EECF244321}">
                <p14:modId xmlns:p14="http://schemas.microsoft.com/office/powerpoint/2010/main" val="2630562002"/>
              </p:ext>
            </p:extLst>
          </p:nvPr>
        </p:nvGraphicFramePr>
        <p:xfrm>
          <a:off x="3387144" y="1534200"/>
          <a:ext cx="7771071" cy="4815840"/>
        </p:xfrm>
        <a:graphic>
          <a:graphicData uri="http://schemas.openxmlformats.org/drawingml/2006/table">
            <a:tbl>
              <a:tblPr firstRow="1" bandRow="1">
                <a:tableStyleId>{5C22544A-7EE6-4342-B048-85BDC9FD1C3A}</a:tableStyleId>
              </a:tblPr>
              <a:tblGrid>
                <a:gridCol w="7771071">
                  <a:extLst>
                    <a:ext uri="{9D8B030D-6E8A-4147-A177-3AD203B41FA5}">
                      <a16:colId xmlns:a16="http://schemas.microsoft.com/office/drawing/2014/main" val="990742540"/>
                    </a:ext>
                  </a:extLst>
                </a:gridCol>
              </a:tblGrid>
              <a:tr h="1164648">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400" b="1" dirty="0">
                          <a:solidFill>
                            <a:srgbClr val="1C8182"/>
                          </a:solidFill>
                          <a:latin typeface="Arial" panose="020B0604020202020204" pitchFamily="34" charset="0"/>
                          <a:cs typeface="Arial" panose="020B0604020202020204" pitchFamily="34" charset="0"/>
                        </a:rPr>
                        <a:t>Verse 1</a:t>
                      </a:r>
                    </a:p>
                    <a:p>
                      <a:r>
                        <a:rPr lang="en-US" sz="1200" b="1" kern="1200" dirty="0">
                          <a:solidFill>
                            <a:schemeClr val="tx1"/>
                          </a:solidFill>
                          <a:effectLst/>
                          <a:latin typeface="Arial" panose="020B0604020202020204" pitchFamily="34" charset="0"/>
                          <a:ea typeface="+mn-ea"/>
                          <a:cs typeface="Arial" panose="020B0604020202020204" pitchFamily="34" charset="0"/>
                        </a:rPr>
                        <a:t>In a world where minds need healing light, A place emerged, standing strong and bright, CCBHCs, a haven for us all, Where hearts find hope and spirits stand tall. They offer care, both day and night, Guiding us through struggles, into the light, With open doors and hearts that believe, CCBHCs are here, a lifeline we receive.</a:t>
                      </a:r>
                      <a:endParaRPr lang="en-US" sz="1800" b="1" kern="1200" dirty="0">
                        <a:solidFill>
                          <a:schemeClr val="lt1"/>
                        </a:solidFill>
                        <a:effectLst/>
                        <a:latin typeface="+mn-lt"/>
                        <a:ea typeface="+mn-ea"/>
                        <a:cs typeface="+mn-cs"/>
                      </a:endParaRPr>
                    </a:p>
                  </a:txBody>
                  <a:tcPr marL="502920" marR="137160" marT="137160" marB="137160" anchor="ctr">
                    <a:lnL w="12700" cmpd="sng">
                      <a:noFill/>
                    </a:lnL>
                    <a:lnR w="57150" cap="flat" cmpd="sng" algn="ctr">
                      <a:noFill/>
                      <a:prstDash val="solid"/>
                      <a:round/>
                      <a:headEnd type="none" w="med" len="med"/>
                      <a:tailEnd type="none" w="med" len="med"/>
                    </a:lnR>
                    <a:lnT w="12700" cmpd="sng">
                      <a:noFill/>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E3D0">
                        <a:alpha val="34000"/>
                      </a:srgbClr>
                    </a:solidFill>
                  </a:tcPr>
                </a:tc>
                <a:extLst>
                  <a:ext uri="{0D108BD9-81ED-4DB2-BD59-A6C34878D82A}">
                    <a16:rowId xmlns:a16="http://schemas.microsoft.com/office/drawing/2014/main" val="743558039"/>
                  </a:ext>
                </a:extLst>
              </a:tr>
              <a:tr h="836796">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400" b="1" dirty="0">
                          <a:solidFill>
                            <a:srgbClr val="1C8182"/>
                          </a:solidFill>
                          <a:latin typeface="Arial" panose="020B0604020202020204" pitchFamily="34" charset="0"/>
                          <a:cs typeface="Arial" panose="020B0604020202020204" pitchFamily="34" charset="0"/>
                        </a:rPr>
                        <a:t>Chorus</a:t>
                      </a:r>
                    </a:p>
                    <a:p>
                      <a:r>
                        <a:rPr lang="en-US" sz="1200" b="1" kern="1200" dirty="0">
                          <a:solidFill>
                            <a:schemeClr val="tx1"/>
                          </a:solidFill>
                          <a:effectLst/>
                          <a:latin typeface="Arial" panose="020B0604020202020204" pitchFamily="34" charset="0"/>
                          <a:ea typeface="+mn-ea"/>
                          <a:cs typeface="Arial" panose="020B0604020202020204" pitchFamily="34" charset="0"/>
                        </a:rPr>
                        <a:t>CCBHCs, where souls find solace, A refuge from life's stormy palace,</a:t>
                      </a:r>
                    </a:p>
                    <a:p>
                      <a:r>
                        <a:rPr lang="en-US" sz="1200" b="1" kern="1200" dirty="0">
                          <a:solidFill>
                            <a:schemeClr val="tx1"/>
                          </a:solidFill>
                          <a:effectLst/>
                          <a:latin typeface="Arial" panose="020B0604020202020204" pitchFamily="34" charset="0"/>
                          <a:ea typeface="+mn-ea"/>
                          <a:cs typeface="Arial" panose="020B0604020202020204" pitchFamily="34" charset="0"/>
                        </a:rPr>
                        <a:t>Mending minds with love and care, A beacon of hope, always there.</a:t>
                      </a:r>
                      <a:endParaRPr lang="en-US" sz="1400" b="1" dirty="0">
                        <a:solidFill>
                          <a:srgbClr val="1C8182"/>
                        </a:solidFill>
                        <a:latin typeface="Arial" panose="020B0604020202020204" pitchFamily="34" charset="0"/>
                        <a:cs typeface="Arial" panose="020B0604020202020204" pitchFamily="34" charset="0"/>
                      </a:endParaRPr>
                    </a:p>
                  </a:txBody>
                  <a:tcPr marL="502920" marR="137160" marT="137160" marB="137160" anchor="ctr">
                    <a:lnL w="12700" cmpd="sng">
                      <a:noFill/>
                    </a:lnL>
                    <a:lnR w="57150"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E3D0">
                        <a:alpha val="34000"/>
                      </a:srgbClr>
                    </a:solidFill>
                  </a:tcPr>
                </a:tc>
                <a:extLst>
                  <a:ext uri="{0D108BD9-81ED-4DB2-BD59-A6C34878D82A}">
                    <a16:rowId xmlns:a16="http://schemas.microsoft.com/office/drawing/2014/main" val="3259616823"/>
                  </a:ext>
                </a:extLst>
              </a:tr>
              <a:tr h="1164648">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400" b="1" dirty="0">
                          <a:solidFill>
                            <a:srgbClr val="1C8182"/>
                          </a:solidFill>
                          <a:latin typeface="Arial" panose="020B0604020202020204" pitchFamily="34" charset="0"/>
                          <a:cs typeface="Arial" panose="020B0604020202020204" pitchFamily="34" charset="0"/>
                        </a:rPr>
                        <a:t>Verse 2</a:t>
                      </a:r>
                    </a:p>
                    <a:p>
                      <a:pPr marL="0" algn="l" defTabSz="914377" rtl="0" eaLnBrk="1" latinLnBrk="0" hangingPunct="1"/>
                      <a:r>
                        <a:rPr lang="en-US" sz="1200" b="1" kern="1200" dirty="0">
                          <a:solidFill>
                            <a:schemeClr val="tx1"/>
                          </a:solidFill>
                          <a:effectLst/>
                          <a:latin typeface="Arial" panose="020B0604020202020204" pitchFamily="34" charset="0"/>
                          <a:ea typeface="+mn-ea"/>
                          <a:cs typeface="Arial" panose="020B0604020202020204" pitchFamily="34" charset="0"/>
                        </a:rPr>
                        <a:t>Comprehensive services they provide, In times of crisis, they're by our side, From counseling to recovery's grace, CCBHCs create a safe embrace. With integrated care, they break the chains, Healing hearts from sorrows and pains, Empowering lives with every stride, CCBHCs are there, walking by our side.</a:t>
                      </a:r>
                      <a:endParaRPr lang="en-US" sz="1800" kern="1200" dirty="0">
                        <a:solidFill>
                          <a:schemeClr val="dk1"/>
                        </a:solidFill>
                        <a:effectLst/>
                        <a:latin typeface="+mn-lt"/>
                        <a:ea typeface="+mn-ea"/>
                        <a:cs typeface="+mn-cs"/>
                      </a:endParaRPr>
                    </a:p>
                  </a:txBody>
                  <a:tcPr marL="502920" marR="137160" marT="137160" marB="137160" anchor="ctr">
                    <a:lnL w="12700" cmpd="sng">
                      <a:noFill/>
                    </a:lnL>
                    <a:lnR w="57150"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E3D0">
                        <a:alpha val="34000"/>
                      </a:srgbClr>
                    </a:solidFill>
                  </a:tcPr>
                </a:tc>
                <a:extLst>
                  <a:ext uri="{0D108BD9-81ED-4DB2-BD59-A6C34878D82A}">
                    <a16:rowId xmlns:a16="http://schemas.microsoft.com/office/drawing/2014/main" val="3592747162"/>
                  </a:ext>
                </a:extLst>
              </a:tr>
              <a:tr h="145581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400" b="1" dirty="0">
                          <a:solidFill>
                            <a:srgbClr val="1C8182"/>
                          </a:solidFill>
                          <a:latin typeface="Arial" panose="020B0604020202020204" pitchFamily="34" charset="0"/>
                          <a:cs typeface="Arial" panose="020B0604020202020204" pitchFamily="34" charset="0"/>
                        </a:rPr>
                        <a:t>Chorus/Bridge</a:t>
                      </a:r>
                    </a:p>
                    <a:p>
                      <a:r>
                        <a:rPr lang="en-US" sz="1200" b="1" kern="1200" dirty="0">
                          <a:solidFill>
                            <a:schemeClr val="tx1"/>
                          </a:solidFill>
                          <a:effectLst/>
                          <a:latin typeface="Arial" panose="020B0604020202020204" pitchFamily="34" charset="0"/>
                          <a:ea typeface="+mn-ea"/>
                          <a:cs typeface="Arial" panose="020B0604020202020204" pitchFamily="34" charset="0"/>
                        </a:rPr>
                        <a:t>CCBHCs, where souls find solace, A refuge from life's stormy palace, Mending minds with love and care, A beacon of hope, always there.</a:t>
                      </a:r>
                      <a:r>
                        <a:rPr lang="en-US" sz="1800" kern="1200" dirty="0">
                          <a:solidFill>
                            <a:schemeClr val="dk1"/>
                          </a:solidFill>
                          <a:effectLst/>
                          <a:latin typeface="+mn-lt"/>
                          <a:ea typeface="+mn-ea"/>
                          <a:cs typeface="+mn-cs"/>
                        </a:rPr>
                        <a:t> </a:t>
                      </a:r>
                      <a:r>
                        <a:rPr lang="en-US" sz="1200" b="1" kern="1200" dirty="0">
                          <a:solidFill>
                            <a:schemeClr val="tx1"/>
                          </a:solidFill>
                          <a:effectLst/>
                          <a:latin typeface="Arial" panose="020B0604020202020204" pitchFamily="34" charset="0"/>
                          <a:ea typeface="+mn-ea"/>
                          <a:cs typeface="Arial" panose="020B0604020202020204" pitchFamily="34" charset="0"/>
                        </a:rPr>
                        <a:t>With evidence-based practices they lead,</a:t>
                      </a:r>
                    </a:p>
                    <a:p>
                      <a:r>
                        <a:rPr lang="en-US" sz="1200" b="1" kern="1200" dirty="0">
                          <a:solidFill>
                            <a:schemeClr val="tx1"/>
                          </a:solidFill>
                          <a:effectLst/>
                          <a:latin typeface="Arial" panose="020B0604020202020204" pitchFamily="34" charset="0"/>
                          <a:ea typeface="+mn-ea"/>
                          <a:cs typeface="Arial" panose="020B0604020202020204" pitchFamily="34" charset="0"/>
                        </a:rPr>
                        <a:t>A promise to serve those in need, Their workforce strong, their hearts aligned, CCBHCs, the love they bind.</a:t>
                      </a:r>
                    </a:p>
                    <a:p>
                      <a:endParaRPr lang="en-US" sz="1400" b="1" dirty="0">
                        <a:solidFill>
                          <a:srgbClr val="1C8182"/>
                        </a:solidFill>
                        <a:latin typeface="Arial" panose="020B0604020202020204" pitchFamily="34" charset="0"/>
                        <a:cs typeface="Arial" panose="020B0604020202020204" pitchFamily="34" charset="0"/>
                      </a:endParaRPr>
                    </a:p>
                  </a:txBody>
                  <a:tcPr marL="502920" marR="137160" marT="137160" marB="137160" anchor="ctr">
                    <a:lnL w="12700" cmpd="sng">
                      <a:noFill/>
                    </a:lnL>
                    <a:lnR w="57150"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rgbClr val="EBE3D0">
                        <a:alpha val="34000"/>
                      </a:srgbClr>
                    </a:solidFill>
                  </a:tcPr>
                </a:tc>
                <a:extLst>
                  <a:ext uri="{0D108BD9-81ED-4DB2-BD59-A6C34878D82A}">
                    <a16:rowId xmlns:a16="http://schemas.microsoft.com/office/drawing/2014/main" val="689725847"/>
                  </a:ext>
                </a:extLst>
              </a:tr>
            </a:tbl>
          </a:graphicData>
        </a:graphic>
      </p:graphicFrame>
    </p:spTree>
    <p:extLst>
      <p:ext uri="{BB962C8B-B14F-4D97-AF65-F5344CB8AC3E}">
        <p14:creationId xmlns:p14="http://schemas.microsoft.com/office/powerpoint/2010/main" val="9710111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883AB-886B-E841-99FC-B1E9178C7B9B}"/>
              </a:ext>
            </a:extLst>
          </p:cNvPr>
          <p:cNvSpPr>
            <a:spLocks noGrp="1"/>
          </p:cNvSpPr>
          <p:nvPr>
            <p:ph type="title"/>
          </p:nvPr>
        </p:nvSpPr>
        <p:spPr/>
        <p:txBody>
          <a:bodyPr/>
          <a:lstStyle/>
          <a:p>
            <a:r>
              <a:rPr lang="en-US" dirty="0"/>
              <a:t>The Generative Power of AI (Slide 2)</a:t>
            </a:r>
            <a:endParaRPr lang="en-US" b="0" dirty="0"/>
          </a:p>
        </p:txBody>
      </p:sp>
      <p:sp>
        <p:nvSpPr>
          <p:cNvPr id="7" name="TextBox 6">
            <a:extLst>
              <a:ext uri="{FF2B5EF4-FFF2-40B4-BE49-F238E27FC236}">
                <a16:creationId xmlns:a16="http://schemas.microsoft.com/office/drawing/2014/main" id="{AD2A6958-13B4-D842-A660-07074936428E}"/>
              </a:ext>
            </a:extLst>
          </p:cNvPr>
          <p:cNvSpPr txBox="1"/>
          <p:nvPr/>
        </p:nvSpPr>
        <p:spPr>
          <a:xfrm>
            <a:off x="248899" y="1534199"/>
            <a:ext cx="3138245" cy="1415772"/>
          </a:xfrm>
          <a:prstGeom prst="rect">
            <a:avLst/>
          </a:prstGeom>
          <a:noFill/>
        </p:spPr>
        <p:txBody>
          <a:bodyPr wrap="square">
            <a:spAutoFit/>
          </a:bodyPr>
          <a:lstStyle/>
          <a:p>
            <a:r>
              <a:rPr lang="en-US" sz="2400" b="1" dirty="0">
                <a:solidFill>
                  <a:srgbClr val="0065A3"/>
                </a:solidFill>
                <a:latin typeface="Georgia" panose="02040502050405020303" pitchFamily="18" charset="0"/>
                <a:cs typeface="Arial" panose="020B0604020202020204" pitchFamily="34" charset="0"/>
              </a:rPr>
              <a:t>Prompt: Why are CCBHCs so great?</a:t>
            </a:r>
          </a:p>
          <a:p>
            <a:br>
              <a:rPr lang="en-US" dirty="0">
                <a:solidFill>
                  <a:srgbClr val="333333"/>
                </a:solidFill>
                <a:latin typeface="Arial" panose="020B0604020202020204" pitchFamily="34" charset="0"/>
                <a:cs typeface="Arial" panose="020B0604020202020204" pitchFamily="34" charset="0"/>
              </a:rPr>
            </a:br>
            <a:endParaRPr lang="en-US" sz="2000" b="1" dirty="0">
              <a:solidFill>
                <a:srgbClr val="0065A3"/>
              </a:solidFill>
              <a:latin typeface="Georgia" panose="02040502050405020303" pitchFamily="18" charset="0"/>
              <a:cs typeface="Arial" panose="020B0604020202020204" pitchFamily="34" charset="0"/>
            </a:endParaRPr>
          </a:p>
        </p:txBody>
      </p:sp>
      <p:graphicFrame>
        <p:nvGraphicFramePr>
          <p:cNvPr id="8" name="Table 8">
            <a:extLst>
              <a:ext uri="{FF2B5EF4-FFF2-40B4-BE49-F238E27FC236}">
                <a16:creationId xmlns:a16="http://schemas.microsoft.com/office/drawing/2014/main" id="{C0C3C02A-88D8-D14E-BAB5-6093DA2A0BED}"/>
              </a:ext>
            </a:extLst>
          </p:cNvPr>
          <p:cNvGraphicFramePr>
            <a:graphicFrameLocks noGrp="1"/>
          </p:cNvGraphicFramePr>
          <p:nvPr>
            <p:extLst>
              <p:ext uri="{D42A27DB-BD31-4B8C-83A1-F6EECF244321}">
                <p14:modId xmlns:p14="http://schemas.microsoft.com/office/powerpoint/2010/main" val="1716030844"/>
              </p:ext>
            </p:extLst>
          </p:nvPr>
        </p:nvGraphicFramePr>
        <p:xfrm>
          <a:off x="3387144" y="1534200"/>
          <a:ext cx="7771071" cy="3237288"/>
        </p:xfrm>
        <a:graphic>
          <a:graphicData uri="http://schemas.openxmlformats.org/drawingml/2006/table">
            <a:tbl>
              <a:tblPr firstRow="1" bandRow="1">
                <a:tableStyleId>{5C22544A-7EE6-4342-B048-85BDC9FD1C3A}</a:tableStyleId>
              </a:tblPr>
              <a:tblGrid>
                <a:gridCol w="7771071">
                  <a:extLst>
                    <a:ext uri="{9D8B030D-6E8A-4147-A177-3AD203B41FA5}">
                      <a16:colId xmlns:a16="http://schemas.microsoft.com/office/drawing/2014/main" val="990742540"/>
                    </a:ext>
                  </a:extLst>
                </a:gridCol>
              </a:tblGrid>
              <a:tr h="1164648">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400" b="1" dirty="0">
                          <a:solidFill>
                            <a:srgbClr val="1C8182"/>
                          </a:solidFill>
                          <a:latin typeface="Arial" panose="020B0604020202020204" pitchFamily="34" charset="0"/>
                          <a:cs typeface="Arial" panose="020B0604020202020204" pitchFamily="34" charset="0"/>
                        </a:rPr>
                        <a:t>Verse 3</a:t>
                      </a:r>
                    </a:p>
                    <a:p>
                      <a:pPr marL="0" algn="l" defTabSz="914377" rtl="0" eaLnBrk="1" latinLnBrk="0" hangingPunct="1"/>
                      <a:r>
                        <a:rPr lang="en-US" sz="1200" b="1" kern="1200" dirty="0">
                          <a:solidFill>
                            <a:schemeClr val="tx1"/>
                          </a:solidFill>
                          <a:effectLst/>
                          <a:latin typeface="Arial" panose="020B0604020202020204" pitchFamily="34" charset="0"/>
                          <a:ea typeface="+mn-ea"/>
                          <a:cs typeface="Arial" panose="020B0604020202020204" pitchFamily="34" charset="0"/>
                        </a:rPr>
                        <a:t>No matter your journey or where you've been, CCBHCs welcome you in, A place where person-</a:t>
                      </a:r>
                      <a:r>
                        <a:rPr lang="en-US" sz="1200" b="1" kern="1200" dirty="0" err="1">
                          <a:solidFill>
                            <a:schemeClr val="tx1"/>
                          </a:solidFill>
                          <a:effectLst/>
                          <a:latin typeface="Arial" panose="020B0604020202020204" pitchFamily="34" charset="0"/>
                          <a:ea typeface="+mn-ea"/>
                          <a:cs typeface="Arial" panose="020B0604020202020204" pitchFamily="34" charset="0"/>
                        </a:rPr>
                        <a:t>centered's</a:t>
                      </a:r>
                      <a:r>
                        <a:rPr lang="en-US" sz="1200" b="1" kern="1200" dirty="0">
                          <a:solidFill>
                            <a:schemeClr val="tx1"/>
                          </a:solidFill>
                          <a:effectLst/>
                          <a:latin typeface="Arial" panose="020B0604020202020204" pitchFamily="34" charset="0"/>
                          <a:ea typeface="+mn-ea"/>
                          <a:cs typeface="Arial" panose="020B0604020202020204" pitchFamily="34" charset="0"/>
                        </a:rPr>
                        <a:t> the way, Together we heal, side by side, day by day. In this symphony of care we play,</a:t>
                      </a:r>
                    </a:p>
                    <a:p>
                      <a:pPr marL="0" algn="l" defTabSz="914377" rtl="0" eaLnBrk="1" latinLnBrk="0" hangingPunct="1"/>
                      <a:r>
                        <a:rPr lang="en-US" sz="1200" b="1" kern="1200" dirty="0">
                          <a:solidFill>
                            <a:schemeClr val="tx1"/>
                          </a:solidFill>
                          <a:effectLst/>
                          <a:latin typeface="Arial" panose="020B0604020202020204" pitchFamily="34" charset="0"/>
                          <a:ea typeface="+mn-ea"/>
                          <a:cs typeface="Arial" panose="020B0604020202020204" pitchFamily="34" charset="0"/>
                        </a:rPr>
                        <a:t>CCBHCs shine in the light of day, With quality, compassion, and kindness true, They're the strength that sees us through.</a:t>
                      </a:r>
                    </a:p>
                  </a:txBody>
                  <a:tcPr marL="502920" marR="137160" marT="137160" marB="137160" anchor="ctr">
                    <a:lnL w="12700" cmpd="sng">
                      <a:noFill/>
                    </a:lnL>
                    <a:lnR w="57150" cap="flat" cmpd="sng" algn="ctr">
                      <a:noFill/>
                      <a:prstDash val="solid"/>
                      <a:round/>
                      <a:headEnd type="none" w="med" len="med"/>
                      <a:tailEnd type="none" w="med" len="med"/>
                    </a:lnR>
                    <a:lnT w="12700" cmpd="sng">
                      <a:noFill/>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E3D0">
                        <a:alpha val="34000"/>
                      </a:srgbClr>
                    </a:solidFill>
                  </a:tcPr>
                </a:tc>
                <a:extLst>
                  <a:ext uri="{0D108BD9-81ED-4DB2-BD59-A6C34878D82A}">
                    <a16:rowId xmlns:a16="http://schemas.microsoft.com/office/drawing/2014/main" val="743558039"/>
                  </a:ext>
                </a:extLst>
              </a:tr>
              <a:tr h="836796">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400" b="1" dirty="0">
                          <a:solidFill>
                            <a:srgbClr val="1C8182"/>
                          </a:solidFill>
                          <a:latin typeface="Arial" panose="020B0604020202020204" pitchFamily="34" charset="0"/>
                          <a:cs typeface="Arial" panose="020B0604020202020204" pitchFamily="34" charset="0"/>
                        </a:rPr>
                        <a:t>Chorus</a:t>
                      </a:r>
                    </a:p>
                    <a:p>
                      <a:r>
                        <a:rPr lang="en-US" sz="1200" b="1" kern="1200" dirty="0">
                          <a:solidFill>
                            <a:schemeClr val="tx1"/>
                          </a:solidFill>
                          <a:effectLst/>
                          <a:latin typeface="Arial" panose="020B0604020202020204" pitchFamily="34" charset="0"/>
                          <a:ea typeface="+mn-ea"/>
                          <a:cs typeface="Arial" panose="020B0604020202020204" pitchFamily="34" charset="0"/>
                        </a:rPr>
                        <a:t>CCBHCs, where souls find solace, A refuge from life's stormy palace,</a:t>
                      </a:r>
                    </a:p>
                    <a:p>
                      <a:r>
                        <a:rPr lang="en-US" sz="1200" b="1" kern="1200" dirty="0">
                          <a:solidFill>
                            <a:schemeClr val="tx1"/>
                          </a:solidFill>
                          <a:effectLst/>
                          <a:latin typeface="Arial" panose="020B0604020202020204" pitchFamily="34" charset="0"/>
                          <a:ea typeface="+mn-ea"/>
                          <a:cs typeface="Arial" panose="020B0604020202020204" pitchFamily="34" charset="0"/>
                        </a:rPr>
                        <a:t>Mending minds with love and care, A beacon of hope, always there.</a:t>
                      </a:r>
                      <a:endParaRPr lang="en-US" sz="1400" b="1" dirty="0">
                        <a:solidFill>
                          <a:srgbClr val="1C8182"/>
                        </a:solidFill>
                        <a:latin typeface="Arial" panose="020B0604020202020204" pitchFamily="34" charset="0"/>
                        <a:cs typeface="Arial" panose="020B0604020202020204" pitchFamily="34" charset="0"/>
                      </a:endParaRPr>
                    </a:p>
                  </a:txBody>
                  <a:tcPr marL="502920" marR="137160" marT="137160" marB="137160" anchor="ctr">
                    <a:lnL w="12700" cmpd="sng">
                      <a:noFill/>
                    </a:lnL>
                    <a:lnR w="57150"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E3D0">
                        <a:alpha val="34000"/>
                      </a:srgbClr>
                    </a:solidFill>
                  </a:tcPr>
                </a:tc>
                <a:extLst>
                  <a:ext uri="{0D108BD9-81ED-4DB2-BD59-A6C34878D82A}">
                    <a16:rowId xmlns:a16="http://schemas.microsoft.com/office/drawing/2014/main" val="3259616823"/>
                  </a:ext>
                </a:extLst>
              </a:tr>
              <a:tr h="1164648">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400" b="1" dirty="0">
                          <a:solidFill>
                            <a:srgbClr val="1C8182"/>
                          </a:solidFill>
                          <a:latin typeface="Arial" panose="020B0604020202020204" pitchFamily="34" charset="0"/>
                          <a:cs typeface="Arial" panose="020B0604020202020204" pitchFamily="34" charset="0"/>
                        </a:rPr>
                        <a:t>Outro</a:t>
                      </a:r>
                    </a:p>
                    <a:p>
                      <a:pPr marL="0" algn="l" defTabSz="914377" rtl="0" eaLnBrk="1" latinLnBrk="0" hangingPunct="1"/>
                      <a:r>
                        <a:rPr lang="en-US" sz="1200" b="1" kern="1200" dirty="0">
                          <a:solidFill>
                            <a:schemeClr val="tx1"/>
                          </a:solidFill>
                          <a:effectLst/>
                          <a:latin typeface="Arial" panose="020B0604020202020204" pitchFamily="34" charset="0"/>
                          <a:ea typeface="+mn-ea"/>
                          <a:cs typeface="Arial" panose="020B0604020202020204" pitchFamily="34" charset="0"/>
                        </a:rPr>
                        <a:t>So let's raise our voices, strong and clear, For CCBHCs, let's cheer and cheer, In unity, we stand, we rise, With CCBHCs, hope never dies.</a:t>
                      </a:r>
                    </a:p>
                  </a:txBody>
                  <a:tcPr marL="502920" marR="137160" marT="137160" marB="137160" anchor="ctr">
                    <a:lnL w="12700" cmpd="sng">
                      <a:noFill/>
                    </a:lnL>
                    <a:lnR w="57150"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E3D0">
                        <a:alpha val="34000"/>
                      </a:srgbClr>
                    </a:solidFill>
                  </a:tcPr>
                </a:tc>
                <a:extLst>
                  <a:ext uri="{0D108BD9-81ED-4DB2-BD59-A6C34878D82A}">
                    <a16:rowId xmlns:a16="http://schemas.microsoft.com/office/drawing/2014/main" val="3592747162"/>
                  </a:ext>
                </a:extLst>
              </a:tr>
            </a:tbl>
          </a:graphicData>
        </a:graphic>
      </p:graphicFrame>
    </p:spTree>
    <p:extLst>
      <p:ext uri="{BB962C8B-B14F-4D97-AF65-F5344CB8AC3E}">
        <p14:creationId xmlns:p14="http://schemas.microsoft.com/office/powerpoint/2010/main" val="25679301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883AB-886B-E841-99FC-B1E9178C7B9B}"/>
              </a:ext>
            </a:extLst>
          </p:cNvPr>
          <p:cNvSpPr>
            <a:spLocks noGrp="1"/>
          </p:cNvSpPr>
          <p:nvPr>
            <p:ph type="title"/>
          </p:nvPr>
        </p:nvSpPr>
        <p:spPr/>
        <p:txBody>
          <a:bodyPr/>
          <a:lstStyle/>
          <a:p>
            <a:r>
              <a:rPr lang="en-US" dirty="0"/>
              <a:t>HOW DOES AI WORK?</a:t>
            </a:r>
            <a:endParaRPr lang="en-US" b="0" dirty="0"/>
          </a:p>
        </p:txBody>
      </p:sp>
      <p:graphicFrame>
        <p:nvGraphicFramePr>
          <p:cNvPr id="5" name="Table 8">
            <a:extLst>
              <a:ext uri="{FF2B5EF4-FFF2-40B4-BE49-F238E27FC236}">
                <a16:creationId xmlns:a16="http://schemas.microsoft.com/office/drawing/2014/main" id="{2B7AC060-22DF-7B4A-B275-2162689C40C1}"/>
              </a:ext>
            </a:extLst>
          </p:cNvPr>
          <p:cNvGraphicFramePr>
            <a:graphicFrameLocks noGrp="1"/>
          </p:cNvGraphicFramePr>
          <p:nvPr>
            <p:extLst>
              <p:ext uri="{D42A27DB-BD31-4B8C-83A1-F6EECF244321}">
                <p14:modId xmlns:p14="http://schemas.microsoft.com/office/powerpoint/2010/main" val="3191839815"/>
              </p:ext>
            </p:extLst>
          </p:nvPr>
        </p:nvGraphicFramePr>
        <p:xfrm>
          <a:off x="878540" y="1997839"/>
          <a:ext cx="11313459" cy="3803872"/>
        </p:xfrm>
        <a:graphic>
          <a:graphicData uri="http://schemas.openxmlformats.org/drawingml/2006/table">
            <a:tbl>
              <a:tblPr firstRow="1" bandRow="1">
                <a:tableStyleId>{5C22544A-7EE6-4342-B048-85BDC9FD1C3A}</a:tableStyleId>
              </a:tblPr>
              <a:tblGrid>
                <a:gridCol w="11313459">
                  <a:extLst>
                    <a:ext uri="{9D8B030D-6E8A-4147-A177-3AD203B41FA5}">
                      <a16:colId xmlns:a16="http://schemas.microsoft.com/office/drawing/2014/main" val="990742540"/>
                    </a:ext>
                  </a:extLst>
                </a:gridCol>
              </a:tblGrid>
              <a:tr h="849474">
                <a:tc>
                  <a:txBody>
                    <a:bodyPr/>
                    <a:lstStyle/>
                    <a:p>
                      <a:pPr marL="0" marR="0" lvl="0" indent="0" algn="l" defTabSz="914377" rtl="0" eaLnBrk="1" fontAlgn="auto" latinLnBrk="0" hangingPunct="1">
                        <a:lnSpc>
                          <a:spcPct val="100000"/>
                        </a:lnSpc>
                        <a:spcBef>
                          <a:spcPts val="0"/>
                        </a:spcBef>
                        <a:spcAft>
                          <a:spcPts val="0"/>
                        </a:spcAft>
                        <a:buClrTx/>
                        <a:buSzTx/>
                        <a:buFontTx/>
                        <a:buNone/>
                        <a:tabLst>
                          <a:tab pos="1930400" algn="l"/>
                        </a:tabLst>
                        <a:defRPr/>
                      </a:pPr>
                      <a:r>
                        <a:rPr lang="en-US" sz="1800" b="1" dirty="0">
                          <a:solidFill>
                            <a:srgbClr val="666666"/>
                          </a:solidFill>
                          <a:latin typeface="Arial" panose="020B0604020202020204" pitchFamily="34" charset="0"/>
                          <a:cs typeface="Arial" panose="020B0604020202020204" pitchFamily="34" charset="0"/>
                        </a:rPr>
                        <a:t>AI must be trained. </a:t>
                      </a:r>
                      <a:r>
                        <a:rPr lang="en-US" sz="1800" b="0" dirty="0">
                          <a:solidFill>
                            <a:srgbClr val="666666"/>
                          </a:solidFill>
                          <a:latin typeface="Arial" panose="020B0604020202020204" pitchFamily="34" charset="0"/>
                          <a:cs typeface="Arial" panose="020B0604020202020204" pitchFamily="34" charset="0"/>
                        </a:rPr>
                        <a:t> In the case of ChatGPT and Bard, these models have been trained on the internet.</a:t>
                      </a:r>
                      <a:endParaRPr lang="en-US" sz="1800" b="1" dirty="0">
                        <a:solidFill>
                          <a:srgbClr val="666666"/>
                        </a:solidFill>
                        <a:latin typeface="Arial" panose="020B0604020202020204" pitchFamily="34" charset="0"/>
                        <a:cs typeface="Arial" panose="020B0604020202020204" pitchFamily="34" charset="0"/>
                      </a:endParaRPr>
                    </a:p>
                  </a:txBody>
                  <a:tcPr marL="320040" marR="1874520" marT="137160" marB="137160" anchor="ctr">
                    <a:lnL w="12700" cmpd="sng">
                      <a:noFill/>
                    </a:lnL>
                    <a:lnR w="57150" cap="flat" cmpd="sng" algn="ctr">
                      <a:noFill/>
                      <a:prstDash val="solid"/>
                      <a:round/>
                      <a:headEnd type="none" w="med" len="med"/>
                      <a:tailEnd type="none" w="med" len="med"/>
                    </a:lnR>
                    <a:lnT w="12700" cmpd="sng">
                      <a:noFill/>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E3D0">
                        <a:alpha val="34000"/>
                      </a:srgbClr>
                    </a:solidFill>
                  </a:tcPr>
                </a:tc>
                <a:extLst>
                  <a:ext uri="{0D108BD9-81ED-4DB2-BD59-A6C34878D82A}">
                    <a16:rowId xmlns:a16="http://schemas.microsoft.com/office/drawing/2014/main" val="743558039"/>
                  </a:ext>
                </a:extLst>
              </a:tr>
              <a:tr h="1033838">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800" b="1" dirty="0">
                          <a:solidFill>
                            <a:srgbClr val="666666"/>
                          </a:solidFill>
                          <a:latin typeface="Arial" panose="020B0604020202020204" pitchFamily="34" charset="0"/>
                          <a:cs typeface="Arial" panose="020B0604020202020204" pitchFamily="34" charset="0"/>
                        </a:rPr>
                        <a:t>To optimize performance for your organization, a model should be trained on your important data points.</a:t>
                      </a:r>
                    </a:p>
                  </a:txBody>
                  <a:tcPr marL="320040" marR="1874520" marT="137160" marB="137160" anchor="ctr">
                    <a:lnL w="12700" cmpd="sng">
                      <a:noFill/>
                    </a:lnL>
                    <a:lnR w="57150"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E3D0">
                        <a:alpha val="34000"/>
                      </a:srgbClr>
                    </a:solidFill>
                  </a:tcPr>
                </a:tc>
                <a:extLst>
                  <a:ext uri="{0D108BD9-81ED-4DB2-BD59-A6C34878D82A}">
                    <a16:rowId xmlns:a16="http://schemas.microsoft.com/office/drawing/2014/main" val="3259616823"/>
                  </a:ext>
                </a:extLst>
              </a:tr>
              <a:tr h="1033838">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800" b="1" dirty="0">
                          <a:solidFill>
                            <a:srgbClr val="666666"/>
                          </a:solidFill>
                          <a:latin typeface="Arial" panose="020B0604020202020204" pitchFamily="34" charset="0"/>
                          <a:cs typeface="Arial" panose="020B0604020202020204" pitchFamily="34" charset="0"/>
                        </a:rPr>
                        <a:t>ChatGPT introduced ChatGPT Enterprise in August of 2023; this allows you to train models of your own.</a:t>
                      </a:r>
                    </a:p>
                  </a:txBody>
                  <a:tcPr marL="320040" marR="1874520" marT="137160" marB="137160" anchor="ctr">
                    <a:lnL w="12700" cmpd="sng">
                      <a:noFill/>
                    </a:lnL>
                    <a:lnR w="57150"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E3D0">
                        <a:alpha val="34000"/>
                      </a:srgbClr>
                    </a:solidFill>
                  </a:tcPr>
                </a:tc>
                <a:extLst>
                  <a:ext uri="{0D108BD9-81ED-4DB2-BD59-A6C34878D82A}">
                    <a16:rowId xmlns:a16="http://schemas.microsoft.com/office/drawing/2014/main" val="3592747162"/>
                  </a:ext>
                </a:extLst>
              </a:tr>
              <a:tr h="886722">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800" b="1" dirty="0">
                          <a:solidFill>
                            <a:srgbClr val="666666"/>
                          </a:solidFill>
                          <a:latin typeface="Arial" panose="020B0604020202020204" pitchFamily="34" charset="0"/>
                          <a:cs typeface="Arial" panose="020B0604020202020204" pitchFamily="34" charset="0"/>
                        </a:rPr>
                        <a:t>AI will continue to be integrated into new pieces of software over time.</a:t>
                      </a:r>
                    </a:p>
                  </a:txBody>
                  <a:tcPr marL="320040" marR="1874520" marT="137160" marB="137160" anchor="ctr">
                    <a:lnL w="12700" cmpd="sng">
                      <a:noFill/>
                    </a:lnL>
                    <a:lnR w="57150"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E3D0">
                        <a:alpha val="34000"/>
                      </a:srgbClr>
                    </a:solidFill>
                  </a:tcPr>
                </a:tc>
                <a:extLst>
                  <a:ext uri="{0D108BD9-81ED-4DB2-BD59-A6C34878D82A}">
                    <a16:rowId xmlns:a16="http://schemas.microsoft.com/office/drawing/2014/main" val="662340284"/>
                  </a:ext>
                </a:extLst>
              </a:tr>
            </a:tbl>
          </a:graphicData>
        </a:graphic>
      </p:graphicFrame>
    </p:spTree>
    <p:extLst>
      <p:ext uri="{BB962C8B-B14F-4D97-AF65-F5344CB8AC3E}">
        <p14:creationId xmlns:p14="http://schemas.microsoft.com/office/powerpoint/2010/main" val="5549702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396BF-B142-B640-B3AA-BA9792881116}"/>
              </a:ext>
            </a:extLst>
          </p:cNvPr>
          <p:cNvSpPr>
            <a:spLocks noGrp="1"/>
          </p:cNvSpPr>
          <p:nvPr>
            <p:ph type="title"/>
          </p:nvPr>
        </p:nvSpPr>
        <p:spPr/>
        <p:txBody>
          <a:bodyPr/>
          <a:lstStyle/>
          <a:p>
            <a:r>
              <a:rPr lang="en-US" dirty="0"/>
              <a:t>The Biggest Challenge with giving this talk today</a:t>
            </a:r>
          </a:p>
        </p:txBody>
      </p:sp>
      <p:graphicFrame>
        <p:nvGraphicFramePr>
          <p:cNvPr id="10" name="Table 10">
            <a:extLst>
              <a:ext uri="{FF2B5EF4-FFF2-40B4-BE49-F238E27FC236}">
                <a16:creationId xmlns:a16="http://schemas.microsoft.com/office/drawing/2014/main" id="{1618C07F-BB46-7E42-A857-1FA7560BBA2A}"/>
              </a:ext>
            </a:extLst>
          </p:cNvPr>
          <p:cNvGraphicFramePr>
            <a:graphicFrameLocks noGrp="1"/>
          </p:cNvGraphicFramePr>
          <p:nvPr>
            <p:ph idx="1"/>
            <p:extLst>
              <p:ext uri="{D42A27DB-BD31-4B8C-83A1-F6EECF244321}">
                <p14:modId xmlns:p14="http://schemas.microsoft.com/office/powerpoint/2010/main" val="926977536"/>
              </p:ext>
            </p:extLst>
          </p:nvPr>
        </p:nvGraphicFramePr>
        <p:xfrm>
          <a:off x="1668156" y="1642203"/>
          <a:ext cx="8695044" cy="3864942"/>
        </p:xfrm>
        <a:graphic>
          <a:graphicData uri="http://schemas.openxmlformats.org/drawingml/2006/table">
            <a:tbl>
              <a:tblPr firstRow="1" bandRow="1">
                <a:tableStyleId>{5C22544A-7EE6-4342-B048-85BDC9FD1C3A}</a:tableStyleId>
              </a:tblPr>
              <a:tblGrid>
                <a:gridCol w="2898348">
                  <a:extLst>
                    <a:ext uri="{9D8B030D-6E8A-4147-A177-3AD203B41FA5}">
                      <a16:colId xmlns:a16="http://schemas.microsoft.com/office/drawing/2014/main" val="1434435491"/>
                    </a:ext>
                  </a:extLst>
                </a:gridCol>
                <a:gridCol w="2898348">
                  <a:extLst>
                    <a:ext uri="{9D8B030D-6E8A-4147-A177-3AD203B41FA5}">
                      <a16:colId xmlns:a16="http://schemas.microsoft.com/office/drawing/2014/main" val="1316119673"/>
                    </a:ext>
                  </a:extLst>
                </a:gridCol>
                <a:gridCol w="2898348">
                  <a:extLst>
                    <a:ext uri="{9D8B030D-6E8A-4147-A177-3AD203B41FA5}">
                      <a16:colId xmlns:a16="http://schemas.microsoft.com/office/drawing/2014/main" val="2773168454"/>
                    </a:ext>
                  </a:extLst>
                </a:gridCol>
              </a:tblGrid>
              <a:tr h="1243662">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600" b="1" dirty="0">
                          <a:solidFill>
                            <a:schemeClr val="bg1"/>
                          </a:solidFill>
                          <a:latin typeface="Arial" panose="020B0604020202020204" pitchFamily="34" charset="0"/>
                          <a:cs typeface="Arial" panose="020B0604020202020204" pitchFamily="34" charset="0"/>
                        </a:rPr>
                        <a:t>What is the Future of AI?</a:t>
                      </a:r>
                    </a:p>
                  </a:txBody>
                  <a:tcPr marL="137160" marR="137160" marT="137160" marB="137160" anchor="ctr">
                    <a:lnL w="12700" cmpd="sng">
                      <a:noFill/>
                    </a:lnL>
                    <a:lnR w="762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1C8182"/>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600" b="1" dirty="0">
                          <a:solidFill>
                            <a:schemeClr val="bg1"/>
                          </a:solidFill>
                          <a:latin typeface="Arial" panose="020B0604020202020204" pitchFamily="34" charset="0"/>
                          <a:cs typeface="Arial" panose="020B0604020202020204" pitchFamily="34" charset="0"/>
                        </a:rPr>
                        <a:t>Technologists and Data Folks overpromise and underdeliver</a:t>
                      </a:r>
                    </a:p>
                  </a:txBody>
                  <a:tcPr marL="137160" marR="137160" marT="137160" marB="13716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BE932B"/>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600" b="1" dirty="0">
                          <a:solidFill>
                            <a:schemeClr val="bg1"/>
                          </a:solidFill>
                          <a:latin typeface="Arial" panose="020B0604020202020204" pitchFamily="34" charset="0"/>
                          <a:cs typeface="Arial" panose="020B0604020202020204" pitchFamily="34" charset="0"/>
                        </a:rPr>
                        <a:t>Avoiding Garbage In, Garbage Out (GIGO)</a:t>
                      </a:r>
                    </a:p>
                  </a:txBody>
                  <a:tcPr marL="137160" marR="137160" marT="137160" marB="13716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0065A3"/>
                    </a:solidFill>
                  </a:tcPr>
                </a:tc>
                <a:extLst>
                  <a:ext uri="{0D108BD9-81ED-4DB2-BD59-A6C34878D82A}">
                    <a16:rowId xmlns:a16="http://schemas.microsoft.com/office/drawing/2014/main" val="2661326744"/>
                  </a:ext>
                </a:extLst>
              </a:tr>
              <a:tr h="2185830">
                <a:tc>
                  <a:txBody>
                    <a:bodyPr/>
                    <a:lstStyle/>
                    <a:p>
                      <a:pPr marL="228600" indent="-228600" algn="l">
                        <a:buClr>
                          <a:srgbClr val="1C8182"/>
                        </a:buClr>
                        <a:buFont typeface="Apple Symbols" panose="02000000000000000000" pitchFamily="2" charset="-79"/>
                        <a:buChar char="≫"/>
                        <a:tabLst/>
                      </a:pPr>
                      <a:r>
                        <a:rPr lang="en-US" sz="1400" dirty="0">
                          <a:latin typeface="Arial" panose="020B0604020202020204" pitchFamily="34" charset="0"/>
                          <a:cs typeface="Arial" panose="020B0604020202020204" pitchFamily="34" charset="0"/>
                        </a:rPr>
                        <a:t>No one knows</a:t>
                      </a:r>
                      <a:br>
                        <a:rPr lang="en-US" sz="1400" dirty="0">
                          <a:latin typeface="Arial" panose="020B0604020202020204" pitchFamily="34" charset="0"/>
                          <a:cs typeface="Arial" panose="020B0604020202020204" pitchFamily="34" charset="0"/>
                        </a:rPr>
                      </a:br>
                      <a:endParaRPr lang="en-US" sz="1400" dirty="0">
                        <a:latin typeface="Arial" panose="020B0604020202020204" pitchFamily="34" charset="0"/>
                        <a:cs typeface="Arial" panose="020B0604020202020204" pitchFamily="34" charset="0"/>
                      </a:endParaRPr>
                    </a:p>
                    <a:p>
                      <a:pPr marL="228600" indent="-228600" algn="l">
                        <a:buClr>
                          <a:srgbClr val="1C8182"/>
                        </a:buClr>
                        <a:buFont typeface="Apple Symbols" panose="02000000000000000000" pitchFamily="2" charset="-79"/>
                        <a:buChar char="≫"/>
                        <a:tabLst/>
                      </a:pPr>
                      <a:r>
                        <a:rPr lang="en-US" sz="1400" dirty="0">
                          <a:latin typeface="Arial" panose="020B0604020202020204" pitchFamily="34" charset="0"/>
                          <a:cs typeface="Arial" panose="020B0604020202020204" pitchFamily="34" charset="0"/>
                        </a:rPr>
                        <a:t>Technology will outpace regulation; that’s likely to get worse, not better</a:t>
                      </a:r>
                      <a:br>
                        <a:rPr lang="en-US" sz="1400" dirty="0">
                          <a:latin typeface="Arial" panose="020B0604020202020204" pitchFamily="34" charset="0"/>
                          <a:cs typeface="Arial" panose="020B0604020202020204" pitchFamily="34" charset="0"/>
                        </a:rPr>
                      </a:br>
                      <a:endParaRPr lang="en-US" sz="1400" dirty="0">
                        <a:latin typeface="Arial" panose="020B0604020202020204" pitchFamily="34" charset="0"/>
                        <a:cs typeface="Arial" panose="020B0604020202020204" pitchFamily="34" charset="0"/>
                      </a:endParaRPr>
                    </a:p>
                    <a:p>
                      <a:pPr marL="228600" indent="-228600" algn="l">
                        <a:buClr>
                          <a:srgbClr val="1C8182"/>
                        </a:buClr>
                        <a:buFont typeface="Apple Symbols" panose="02000000000000000000" pitchFamily="2" charset="-79"/>
                        <a:buChar char="≫"/>
                        <a:tabLst/>
                      </a:pPr>
                      <a:r>
                        <a:rPr lang="en-US" sz="1400" dirty="0">
                          <a:latin typeface="Arial" panose="020B0604020202020204" pitchFamily="34" charset="0"/>
                          <a:cs typeface="Arial" panose="020B0604020202020204" pitchFamily="34" charset="0"/>
                        </a:rPr>
                        <a:t>The speed of integration is going to rely on our imaginations and budgets</a:t>
                      </a:r>
                      <a:endParaRPr lang="en-US" sz="1400" b="1" dirty="0">
                        <a:solidFill>
                          <a:srgbClr val="1C8182"/>
                        </a:solidFill>
                        <a:latin typeface="Arial" panose="020B0604020202020204" pitchFamily="34" charset="0"/>
                        <a:cs typeface="Arial" panose="020B0604020202020204" pitchFamily="34" charset="0"/>
                      </a:endParaRPr>
                    </a:p>
                  </a:txBody>
                  <a:tcPr marL="137160" marR="137160" marT="137160" marB="137160">
                    <a:lnL w="12700" cmpd="sng">
                      <a:noFill/>
                    </a:lnL>
                    <a:lnR w="762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1C8182">
                        <a:alpha val="30000"/>
                      </a:srgbClr>
                    </a:solidFill>
                  </a:tcPr>
                </a:tc>
                <a:tc>
                  <a:txBody>
                    <a:bodyPr/>
                    <a:lstStyle/>
                    <a:p>
                      <a:pPr marL="228600" indent="-228600" algn="l">
                        <a:buClr>
                          <a:srgbClr val="BE932B"/>
                        </a:buClr>
                        <a:buFont typeface="Apple Symbols" panose="02000000000000000000" pitchFamily="2" charset="-79"/>
                        <a:buChar char="≫"/>
                        <a:tabLst/>
                      </a:pPr>
                      <a:r>
                        <a:rPr lang="en-US" sz="1400" dirty="0">
                          <a:latin typeface="Arial" panose="020B0604020202020204" pitchFamily="34" charset="0"/>
                          <a:cs typeface="Arial" panose="020B0604020202020204" pitchFamily="34" charset="0"/>
                        </a:rPr>
                        <a:t>Remember big data?</a:t>
                      </a:r>
                      <a:br>
                        <a:rPr lang="en-US" sz="1400" dirty="0">
                          <a:latin typeface="Arial" panose="020B0604020202020204" pitchFamily="34" charset="0"/>
                          <a:cs typeface="Arial" panose="020B0604020202020204" pitchFamily="34" charset="0"/>
                        </a:rPr>
                      </a:br>
                      <a:endParaRPr lang="en-US" sz="1400" dirty="0">
                        <a:latin typeface="Arial" panose="020B0604020202020204" pitchFamily="34" charset="0"/>
                        <a:cs typeface="Arial" panose="020B0604020202020204" pitchFamily="34" charset="0"/>
                      </a:endParaRPr>
                    </a:p>
                    <a:p>
                      <a:pPr marL="228600" indent="-228600" algn="l">
                        <a:buClr>
                          <a:srgbClr val="BE932B"/>
                        </a:buClr>
                        <a:buFont typeface="Apple Symbols" panose="02000000000000000000" pitchFamily="2" charset="-79"/>
                        <a:buChar char="≫"/>
                        <a:tabLst/>
                      </a:pPr>
                      <a:r>
                        <a:rPr lang="en-US" sz="1400" dirty="0">
                          <a:latin typeface="Arial" panose="020B0604020202020204" pitchFamily="34" charset="0"/>
                          <a:cs typeface="Arial" panose="020B0604020202020204" pitchFamily="34" charset="0"/>
                        </a:rPr>
                        <a:t>What about unstructured data?</a:t>
                      </a:r>
                    </a:p>
                    <a:p>
                      <a:pPr marL="228600" indent="-228600" algn="l">
                        <a:buClr>
                          <a:srgbClr val="BE932B"/>
                        </a:buClr>
                        <a:buFont typeface="Apple Symbols" panose="02000000000000000000" pitchFamily="2" charset="-79"/>
                        <a:buChar char="≫"/>
                        <a:tabLst/>
                      </a:pPr>
                      <a:endParaRPr lang="en-US" sz="1400" dirty="0">
                        <a:latin typeface="Arial" panose="020B0604020202020204" pitchFamily="34" charset="0"/>
                        <a:cs typeface="Arial" panose="020B0604020202020204" pitchFamily="34" charset="0"/>
                      </a:endParaRPr>
                    </a:p>
                    <a:p>
                      <a:pPr marL="228600" indent="-228600" algn="l">
                        <a:buClr>
                          <a:srgbClr val="BE932B"/>
                        </a:buClr>
                        <a:buFont typeface="Apple Symbols" panose="02000000000000000000" pitchFamily="2" charset="-79"/>
                        <a:buChar char="≫"/>
                        <a:tabLst/>
                      </a:pPr>
                      <a:r>
                        <a:rPr lang="en-US" sz="1400" dirty="0">
                          <a:latin typeface="Arial" panose="020B0604020202020204" pitchFamily="34" charset="0"/>
                          <a:cs typeface="Arial" panose="020B0604020202020204" pitchFamily="34" charset="0"/>
                        </a:rPr>
                        <a:t>How about Machine Learning?</a:t>
                      </a:r>
                    </a:p>
                    <a:p>
                      <a:pPr marL="228600" indent="-228600" algn="l">
                        <a:buClr>
                          <a:srgbClr val="BE932B"/>
                        </a:buClr>
                        <a:buFont typeface="Apple Symbols" panose="02000000000000000000" pitchFamily="2" charset="-79"/>
                        <a:buChar char="≫"/>
                        <a:tabLst/>
                      </a:pPr>
                      <a:endParaRPr lang="en-US" sz="1400" dirty="0">
                        <a:latin typeface="Arial" panose="020B0604020202020204" pitchFamily="34" charset="0"/>
                        <a:cs typeface="Arial" panose="020B0604020202020204" pitchFamily="34" charset="0"/>
                      </a:endParaRPr>
                    </a:p>
                    <a:p>
                      <a:pPr marL="228600" indent="-228600" algn="l">
                        <a:buClr>
                          <a:srgbClr val="BE932B"/>
                        </a:buClr>
                        <a:buFont typeface="Apple Symbols" panose="02000000000000000000" pitchFamily="2" charset="-79"/>
                        <a:buChar char="≫"/>
                        <a:tabLst/>
                      </a:pPr>
                      <a:r>
                        <a:rPr lang="en-US" sz="1400" dirty="0">
                          <a:latin typeface="Arial" panose="020B0604020202020204" pitchFamily="34" charset="0"/>
                          <a:cs typeface="Arial" panose="020B0604020202020204" pitchFamily="34" charset="0"/>
                        </a:rPr>
                        <a:t>Questions are so much more important than the actual implementation</a:t>
                      </a:r>
                    </a:p>
                  </a:txBody>
                  <a:tcPr marL="137160" marR="137160" marT="137160" marB="13716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BE932B">
                        <a:alpha val="30000"/>
                      </a:srgbClr>
                    </a:solidFill>
                  </a:tcPr>
                </a:tc>
                <a:tc>
                  <a:txBody>
                    <a:bodyPr/>
                    <a:lstStyle/>
                    <a:p>
                      <a:pPr marL="228600" indent="-228600" algn="l">
                        <a:buClr>
                          <a:srgbClr val="0065A3"/>
                        </a:buClr>
                        <a:buFont typeface="Apple Symbols" panose="02000000000000000000" pitchFamily="2" charset="-79"/>
                        <a:buChar char="≫"/>
                        <a:tabLst/>
                      </a:pPr>
                      <a:r>
                        <a:rPr lang="en-US" sz="1400" dirty="0">
                          <a:latin typeface="Arial" panose="020B0604020202020204" pitchFamily="34" charset="0"/>
                          <a:cs typeface="Arial" panose="020B0604020202020204" pitchFamily="34" charset="0"/>
                        </a:rPr>
                        <a:t>Data Analytics/AI can only be as good as what goes into the machine</a:t>
                      </a:r>
                      <a:br>
                        <a:rPr lang="en-US" sz="1400" dirty="0">
                          <a:latin typeface="Arial" panose="020B0604020202020204" pitchFamily="34" charset="0"/>
                          <a:cs typeface="Arial" panose="020B0604020202020204" pitchFamily="34" charset="0"/>
                        </a:rPr>
                      </a:br>
                      <a:endParaRPr lang="en-US" sz="1400" dirty="0">
                        <a:latin typeface="Arial" panose="020B0604020202020204" pitchFamily="34" charset="0"/>
                        <a:cs typeface="Arial" panose="020B0604020202020204" pitchFamily="34" charset="0"/>
                      </a:endParaRPr>
                    </a:p>
                    <a:p>
                      <a:pPr marL="228600" indent="-228600" algn="l">
                        <a:buClr>
                          <a:srgbClr val="0065A3"/>
                        </a:buClr>
                        <a:buFont typeface="Apple Symbols" panose="02000000000000000000" pitchFamily="2" charset="-79"/>
                        <a:buChar char="≫"/>
                        <a:tabLst/>
                      </a:pPr>
                      <a:r>
                        <a:rPr lang="en-US" sz="1400" dirty="0">
                          <a:latin typeface="Arial" panose="020B0604020202020204" pitchFamily="34" charset="0"/>
                          <a:cs typeface="Arial" panose="020B0604020202020204" pitchFamily="34" charset="0"/>
                        </a:rPr>
                        <a:t>The value in these new AI models is the processing power to work through bad data</a:t>
                      </a:r>
                    </a:p>
                    <a:p>
                      <a:pPr marL="228600" indent="-228600" algn="l">
                        <a:buClr>
                          <a:srgbClr val="0065A3"/>
                        </a:buClr>
                        <a:buFont typeface="Apple Symbols" panose="02000000000000000000" pitchFamily="2" charset="-79"/>
                        <a:buChar char="≫"/>
                        <a:tabLst/>
                      </a:pPr>
                      <a:endParaRPr lang="en-US" sz="1400" dirty="0">
                        <a:latin typeface="Arial" panose="020B0604020202020204" pitchFamily="34" charset="0"/>
                        <a:cs typeface="Arial" panose="020B0604020202020204" pitchFamily="34" charset="0"/>
                      </a:endParaRPr>
                    </a:p>
                    <a:p>
                      <a:pPr marL="228600" indent="-228600" algn="l">
                        <a:buClr>
                          <a:srgbClr val="0065A3"/>
                        </a:buClr>
                        <a:buFont typeface="Apple Symbols" panose="02000000000000000000" pitchFamily="2" charset="-79"/>
                        <a:buChar char="≫"/>
                        <a:tabLst/>
                      </a:pPr>
                      <a:r>
                        <a:rPr lang="en-US" sz="1400" dirty="0">
                          <a:latin typeface="Arial" panose="020B0604020202020204" pitchFamily="34" charset="0"/>
                          <a:cs typeface="Arial" panose="020B0604020202020204" pitchFamily="34" charset="0"/>
                        </a:rPr>
                        <a:t>GIGO will always be an issue</a:t>
                      </a:r>
                    </a:p>
                  </a:txBody>
                  <a:tcPr marL="137160" marR="137160" marT="137160" marB="13716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0065A3">
                        <a:alpha val="30000"/>
                      </a:srgbClr>
                    </a:solidFill>
                  </a:tcPr>
                </a:tc>
                <a:extLst>
                  <a:ext uri="{0D108BD9-81ED-4DB2-BD59-A6C34878D82A}">
                    <a16:rowId xmlns:a16="http://schemas.microsoft.com/office/drawing/2014/main" val="1416191212"/>
                  </a:ext>
                </a:extLst>
              </a:tr>
            </a:tbl>
          </a:graphicData>
        </a:graphic>
      </p:graphicFrame>
    </p:spTree>
    <p:extLst>
      <p:ext uri="{BB962C8B-B14F-4D97-AF65-F5344CB8AC3E}">
        <p14:creationId xmlns:p14="http://schemas.microsoft.com/office/powerpoint/2010/main" val="11072510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09B77E8-0B1B-A14E-8017-F8B810653CE4}"/>
              </a:ext>
            </a:extLst>
          </p:cNvPr>
          <p:cNvSpPr>
            <a:spLocks noGrp="1"/>
          </p:cNvSpPr>
          <p:nvPr>
            <p:ph type="sldNum" sz="quarter" idx="10"/>
          </p:nvPr>
        </p:nvSpPr>
        <p:spPr/>
        <p:txBody>
          <a:bodyPr/>
          <a:lstStyle/>
          <a:p>
            <a:fld id="{2AAA63C1-38C1-514E-A205-135D40B9EDC8}" type="slidenum">
              <a:rPr lang="en-US" smtClean="0"/>
              <a:t>8</a:t>
            </a:fld>
            <a:endParaRPr lang="en-US" dirty="0"/>
          </a:p>
        </p:txBody>
      </p:sp>
      <p:sp>
        <p:nvSpPr>
          <p:cNvPr id="3" name="Title 2">
            <a:extLst>
              <a:ext uri="{FF2B5EF4-FFF2-40B4-BE49-F238E27FC236}">
                <a16:creationId xmlns:a16="http://schemas.microsoft.com/office/drawing/2014/main" id="{15442917-BC94-4F43-8747-D9A677A7AD5F}"/>
              </a:ext>
            </a:extLst>
          </p:cNvPr>
          <p:cNvSpPr>
            <a:spLocks noGrp="1"/>
          </p:cNvSpPr>
          <p:nvPr>
            <p:ph type="title"/>
          </p:nvPr>
        </p:nvSpPr>
        <p:spPr/>
        <p:txBody>
          <a:bodyPr/>
          <a:lstStyle/>
          <a:p>
            <a:r>
              <a:rPr lang="en-US" dirty="0"/>
              <a:t>HOW CAN AI help Deliver behavioral Health Services in the Outpatient setting?</a:t>
            </a:r>
          </a:p>
        </p:txBody>
      </p:sp>
    </p:spTree>
    <p:extLst>
      <p:ext uri="{BB962C8B-B14F-4D97-AF65-F5344CB8AC3E}">
        <p14:creationId xmlns:p14="http://schemas.microsoft.com/office/powerpoint/2010/main" val="25781887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396BF-B142-B640-B3AA-BA9792881116}"/>
              </a:ext>
            </a:extLst>
          </p:cNvPr>
          <p:cNvSpPr>
            <a:spLocks noGrp="1"/>
          </p:cNvSpPr>
          <p:nvPr>
            <p:ph type="title"/>
          </p:nvPr>
        </p:nvSpPr>
        <p:spPr/>
        <p:txBody>
          <a:bodyPr/>
          <a:lstStyle/>
          <a:p>
            <a:r>
              <a:rPr lang="en-US" dirty="0"/>
              <a:t>WHAT ARE THE GOALS of INTEGRATING ARTIFICIAL INTELLIGENCE</a:t>
            </a:r>
          </a:p>
        </p:txBody>
      </p:sp>
      <p:graphicFrame>
        <p:nvGraphicFramePr>
          <p:cNvPr id="10" name="Table 10">
            <a:extLst>
              <a:ext uri="{FF2B5EF4-FFF2-40B4-BE49-F238E27FC236}">
                <a16:creationId xmlns:a16="http://schemas.microsoft.com/office/drawing/2014/main" id="{1618C07F-BB46-7E42-A857-1FA7560BBA2A}"/>
              </a:ext>
            </a:extLst>
          </p:cNvPr>
          <p:cNvGraphicFramePr>
            <a:graphicFrameLocks noGrp="1"/>
          </p:cNvGraphicFramePr>
          <p:nvPr>
            <p:ph idx="1"/>
            <p:extLst>
              <p:ext uri="{D42A27DB-BD31-4B8C-83A1-F6EECF244321}">
                <p14:modId xmlns:p14="http://schemas.microsoft.com/office/powerpoint/2010/main" val="3698802864"/>
              </p:ext>
            </p:extLst>
          </p:nvPr>
        </p:nvGraphicFramePr>
        <p:xfrm>
          <a:off x="1616536" y="2197272"/>
          <a:ext cx="8635689" cy="3333373"/>
        </p:xfrm>
        <a:graphic>
          <a:graphicData uri="http://schemas.openxmlformats.org/drawingml/2006/table">
            <a:tbl>
              <a:tblPr firstRow="1" bandRow="1">
                <a:tableStyleId>{5C22544A-7EE6-4342-B048-85BDC9FD1C3A}</a:tableStyleId>
              </a:tblPr>
              <a:tblGrid>
                <a:gridCol w="2878563">
                  <a:extLst>
                    <a:ext uri="{9D8B030D-6E8A-4147-A177-3AD203B41FA5}">
                      <a16:colId xmlns:a16="http://schemas.microsoft.com/office/drawing/2014/main" val="1434435491"/>
                    </a:ext>
                  </a:extLst>
                </a:gridCol>
                <a:gridCol w="2878563">
                  <a:extLst>
                    <a:ext uri="{9D8B030D-6E8A-4147-A177-3AD203B41FA5}">
                      <a16:colId xmlns:a16="http://schemas.microsoft.com/office/drawing/2014/main" val="1316119673"/>
                    </a:ext>
                  </a:extLst>
                </a:gridCol>
                <a:gridCol w="2878563">
                  <a:extLst>
                    <a:ext uri="{9D8B030D-6E8A-4147-A177-3AD203B41FA5}">
                      <a16:colId xmlns:a16="http://schemas.microsoft.com/office/drawing/2014/main" val="2773168454"/>
                    </a:ext>
                  </a:extLst>
                </a:gridCol>
              </a:tblGrid>
              <a:tr h="1978090">
                <a:tc>
                  <a:txBody>
                    <a:bodyPr/>
                    <a:lstStyle/>
                    <a:p>
                      <a:endParaRPr lang="en-US" dirty="0"/>
                    </a:p>
                  </a:txBody>
                  <a:tcPr marL="137160" marR="137160" marT="137160" marB="137160">
                    <a:lnL w="12700" cmpd="sng">
                      <a:noFill/>
                    </a:lnL>
                    <a:lnR w="762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1C8182">
                        <a:alpha val="30000"/>
                      </a:srgbClr>
                    </a:solidFill>
                  </a:tcPr>
                </a:tc>
                <a:tc>
                  <a:txBody>
                    <a:bodyPr/>
                    <a:lstStyle/>
                    <a:p>
                      <a:endParaRPr lang="en-US"/>
                    </a:p>
                  </a:txBody>
                  <a:tcPr marL="137160" marR="137160" marT="137160" marB="13716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BE932B">
                        <a:alpha val="30000"/>
                      </a:srgbClr>
                    </a:solidFill>
                  </a:tcPr>
                </a:tc>
                <a:tc>
                  <a:txBody>
                    <a:bodyPr/>
                    <a:lstStyle/>
                    <a:p>
                      <a:endParaRPr lang="en-US" dirty="0"/>
                    </a:p>
                  </a:txBody>
                  <a:tcPr marL="137160" marR="137160" marT="137160" marB="13716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0065A3">
                        <a:alpha val="30000"/>
                      </a:srgbClr>
                    </a:solidFill>
                  </a:tcPr>
                </a:tc>
                <a:extLst>
                  <a:ext uri="{0D108BD9-81ED-4DB2-BD59-A6C34878D82A}">
                    <a16:rowId xmlns:a16="http://schemas.microsoft.com/office/drawing/2014/main" val="2661326744"/>
                  </a:ext>
                </a:extLst>
              </a:tr>
              <a:tr h="1355283">
                <a:tc>
                  <a:txBody>
                    <a:bodyPr/>
                    <a:lstStyle/>
                    <a:p>
                      <a:pPr algn="ctr"/>
                      <a:r>
                        <a:rPr lang="en-US" sz="1600" b="1" dirty="0">
                          <a:solidFill>
                            <a:schemeClr val="bg1"/>
                          </a:solidFill>
                          <a:latin typeface="Arial" panose="020B0604020202020204" pitchFamily="34" charset="0"/>
                          <a:cs typeface="Arial" panose="020B0604020202020204" pitchFamily="34" charset="0"/>
                        </a:rPr>
                        <a:t>Making Human Interactions More Human</a:t>
                      </a:r>
                    </a:p>
                  </a:txBody>
                  <a:tcPr marL="137160" marR="137160" marT="137160" marB="137160" anchor="ctr">
                    <a:lnL w="12700" cmpd="sng">
                      <a:noFill/>
                    </a:lnL>
                    <a:lnR w="762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1C8182"/>
                    </a:solidFill>
                  </a:tcPr>
                </a:tc>
                <a:tc>
                  <a:txBody>
                    <a:bodyPr/>
                    <a:lstStyle/>
                    <a:p>
                      <a:pPr algn="ctr"/>
                      <a:r>
                        <a:rPr lang="en-US" sz="1600" b="1" dirty="0">
                          <a:solidFill>
                            <a:schemeClr val="bg1"/>
                          </a:solidFill>
                          <a:latin typeface="Arial" panose="020B0604020202020204" pitchFamily="34" charset="0"/>
                          <a:cs typeface="Arial" panose="020B0604020202020204" pitchFamily="34" charset="0"/>
                        </a:rPr>
                        <a:t>Personalizing experiences for patients and providers</a:t>
                      </a:r>
                    </a:p>
                  </a:txBody>
                  <a:tcPr marL="137160" marR="137160" marT="137160" marB="13716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BE932B"/>
                    </a:solidFill>
                  </a:tcPr>
                </a:tc>
                <a:tc>
                  <a:txBody>
                    <a:bodyPr/>
                    <a:lstStyle/>
                    <a:p>
                      <a:pPr algn="ctr"/>
                      <a:r>
                        <a:rPr lang="en-US" sz="1600" b="1" dirty="0">
                          <a:solidFill>
                            <a:schemeClr val="bg1"/>
                          </a:solidFill>
                          <a:latin typeface="Arial" panose="020B0604020202020204" pitchFamily="34" charset="0"/>
                          <a:cs typeface="Arial" panose="020B0604020202020204" pitchFamily="34" charset="0"/>
                        </a:rPr>
                        <a:t>Relieving administrative burden</a:t>
                      </a:r>
                    </a:p>
                  </a:txBody>
                  <a:tcPr marL="137160" marR="137160" marT="137160" marB="13716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0065A3"/>
                    </a:solidFill>
                  </a:tcPr>
                </a:tc>
                <a:extLst>
                  <a:ext uri="{0D108BD9-81ED-4DB2-BD59-A6C34878D82A}">
                    <a16:rowId xmlns:a16="http://schemas.microsoft.com/office/drawing/2014/main" val="1416191212"/>
                  </a:ext>
                </a:extLst>
              </a:tr>
            </a:tbl>
          </a:graphicData>
        </a:graphic>
      </p:graphicFrame>
      <p:pic>
        <p:nvPicPr>
          <p:cNvPr id="14" name="Graphic 13" descr="Artificial Intelligence with solid fill">
            <a:extLst>
              <a:ext uri="{FF2B5EF4-FFF2-40B4-BE49-F238E27FC236}">
                <a16:creationId xmlns:a16="http://schemas.microsoft.com/office/drawing/2014/main" id="{3A4FC285-E0BB-C344-844D-46F6580BF153}"/>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2244574" y="2300467"/>
            <a:ext cx="1524911" cy="1524911"/>
          </a:xfrm>
          <a:prstGeom prst="rect">
            <a:avLst/>
          </a:prstGeom>
        </p:spPr>
      </p:pic>
      <p:pic>
        <p:nvPicPr>
          <p:cNvPr id="15" name="Graphic 14" descr="Watering Plant with solid fill">
            <a:extLst>
              <a:ext uri="{FF2B5EF4-FFF2-40B4-BE49-F238E27FC236}">
                <a16:creationId xmlns:a16="http://schemas.microsoft.com/office/drawing/2014/main" id="{2BE8CE50-2162-F840-9C05-CD2B284BC5CA}"/>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154991" y="2317015"/>
            <a:ext cx="1524911" cy="1524911"/>
          </a:xfrm>
          <a:prstGeom prst="rect">
            <a:avLst/>
          </a:prstGeom>
        </p:spPr>
      </p:pic>
      <p:pic>
        <p:nvPicPr>
          <p:cNvPr id="16" name="Graphic 15" descr="Mental Health with solid fill">
            <a:extLst>
              <a:ext uri="{FF2B5EF4-FFF2-40B4-BE49-F238E27FC236}">
                <a16:creationId xmlns:a16="http://schemas.microsoft.com/office/drawing/2014/main" id="{27063328-7603-F148-BDC7-443D96AE7BE2}"/>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8058147" y="2317014"/>
            <a:ext cx="1524911" cy="1524911"/>
          </a:xfrm>
          <a:prstGeom prst="rect">
            <a:avLst/>
          </a:prstGeom>
        </p:spPr>
      </p:pic>
    </p:spTree>
    <p:extLst>
      <p:ext uri="{BB962C8B-B14F-4D97-AF65-F5344CB8AC3E}">
        <p14:creationId xmlns:p14="http://schemas.microsoft.com/office/powerpoint/2010/main" val="21250748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FDF7F1B4-DE5E-5D47-A1AA-C270631F2C21}" vid="{7A41011F-72E5-884C-AD24-CEEAD621635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3873</TotalTime>
  <Words>6398</Words>
  <Application>Microsoft Office PowerPoint</Application>
  <PresentationFormat>Widescreen</PresentationFormat>
  <Paragraphs>438</Paragraphs>
  <Slides>25</Slides>
  <Notes>15</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25</vt:i4>
      </vt:variant>
    </vt:vector>
  </HeadingPairs>
  <TitlesOfParts>
    <vt:vector size="34" baseType="lpstr">
      <vt:lpstr>Apple Symbols</vt:lpstr>
      <vt:lpstr>Arial</vt:lpstr>
      <vt:lpstr>Calibri</vt:lpstr>
      <vt:lpstr>Calibri Light</vt:lpstr>
      <vt:lpstr>Georgia</vt:lpstr>
      <vt:lpstr>Segoe UI</vt:lpstr>
      <vt:lpstr>Söhne</vt:lpstr>
      <vt:lpstr>Office Theme</vt:lpstr>
      <vt:lpstr>1_Office Theme</vt:lpstr>
      <vt:lpstr>PowerPoint Presentation</vt:lpstr>
      <vt:lpstr>WHY IS THE FLASHPOINT RIGHT NOW?</vt:lpstr>
      <vt:lpstr>Different Kinds of AI</vt:lpstr>
      <vt:lpstr>The Generative Power of AI</vt:lpstr>
      <vt:lpstr>The Generative Power of AI (Slide 2)</vt:lpstr>
      <vt:lpstr>HOW DOES AI WORK?</vt:lpstr>
      <vt:lpstr>The Biggest Challenge with giving this talk today</vt:lpstr>
      <vt:lpstr>HOW CAN AI help Deliver behavioral Health Services in the Outpatient setting?</vt:lpstr>
      <vt:lpstr>WHAT ARE THE GOALS of INTEGRATING ARTIFICIAL INTELLIGENCE</vt:lpstr>
      <vt:lpstr>Quadruple Aim: patient Experience</vt:lpstr>
      <vt:lpstr>Quadruple Aim: provider Experience</vt:lpstr>
      <vt:lpstr>Quadruple Aim: POPULATION HEALTH</vt:lpstr>
      <vt:lpstr>Quadruple Aim: REDUCING COSTS</vt:lpstr>
      <vt:lpstr>CASE STUDY: CRISIS RESPONSE</vt:lpstr>
      <vt:lpstr>CASE STUDY: Operational Management</vt:lpstr>
      <vt:lpstr>CASE STUDY: IMPROVING Patient Experience</vt:lpstr>
      <vt:lpstr>CASE STUDY: SPEEDING Up DIAGNOSIS of RARE Conditions</vt:lpstr>
      <vt:lpstr>THE FOIBLES OF AI</vt:lpstr>
      <vt:lpstr>An Experiment in AI. “How should AI be used to improve outpatient behavioral health delivery?”</vt:lpstr>
      <vt:lpstr>An Experiment in AI. “Who KILLED JOHN F. KENNEDY?”</vt:lpstr>
      <vt:lpstr>VARIABIlity in answers is bad for reliability</vt:lpstr>
      <vt:lpstr>Analogy: CHATGPT Can Give you a Dummy level knowledge today</vt:lpstr>
      <vt:lpstr>KEYS FOR USING AI In the future</vt:lpstr>
      <vt:lpstr>Rolling OUT AI in the years to come</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Jim McEvoy</dc:creator>
  <cp:lastModifiedBy>Jim McEvoy</cp:lastModifiedBy>
  <cp:revision>3</cp:revision>
  <dcterms:created xsi:type="dcterms:W3CDTF">2023-09-28T20:23:12Z</dcterms:created>
  <dcterms:modified xsi:type="dcterms:W3CDTF">2023-10-06T14:58:37Z</dcterms:modified>
</cp:coreProperties>
</file>