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e Cowan" userId="55a89247-7430-45a1-9aea-abf666d95507" providerId="ADAL" clId="{3BC85AA5-1E7E-45E7-A8A3-ADC6D1852CBB}"/>
    <pc:docChg chg="undo custSel modSld">
      <pc:chgData name="Corinne Cowan" userId="55a89247-7430-45a1-9aea-abf666d95507" providerId="ADAL" clId="{3BC85AA5-1E7E-45E7-A8A3-ADC6D1852CBB}" dt="2023-10-09T12:57:51.208" v="27" actId="20577"/>
      <pc:docMkLst>
        <pc:docMk/>
      </pc:docMkLst>
      <pc:sldChg chg="modSp mod">
        <pc:chgData name="Corinne Cowan" userId="55a89247-7430-45a1-9aea-abf666d95507" providerId="ADAL" clId="{3BC85AA5-1E7E-45E7-A8A3-ADC6D1852CBB}" dt="2023-10-09T12:54:39.316" v="8" actId="732"/>
        <pc:sldMkLst>
          <pc:docMk/>
          <pc:sldMk cId="0" sldId="259"/>
        </pc:sldMkLst>
        <pc:picChg chg="mod modCrop">
          <ac:chgData name="Corinne Cowan" userId="55a89247-7430-45a1-9aea-abf666d95507" providerId="ADAL" clId="{3BC85AA5-1E7E-45E7-A8A3-ADC6D1852CBB}" dt="2023-10-09T12:54:39.316" v="8" actId="732"/>
          <ac:picMkLst>
            <pc:docMk/>
            <pc:sldMk cId="0" sldId="259"/>
            <ac:picMk id="4" creationId="{00000000-0000-0000-0000-000000000000}"/>
          </ac:picMkLst>
        </pc:picChg>
      </pc:sldChg>
      <pc:sldChg chg="modSp mod">
        <pc:chgData name="Corinne Cowan" userId="55a89247-7430-45a1-9aea-abf666d95507" providerId="ADAL" clId="{3BC85AA5-1E7E-45E7-A8A3-ADC6D1852CBB}" dt="2023-10-09T12:54:55.251" v="10" actId="14100"/>
        <pc:sldMkLst>
          <pc:docMk/>
          <pc:sldMk cId="0" sldId="260"/>
        </pc:sldMkLst>
        <pc:spChg chg="mod">
          <ac:chgData name="Corinne Cowan" userId="55a89247-7430-45a1-9aea-abf666d95507" providerId="ADAL" clId="{3BC85AA5-1E7E-45E7-A8A3-ADC6D1852CBB}" dt="2023-10-09T12:54:55.251" v="10" actId="14100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Corinne Cowan" userId="55a89247-7430-45a1-9aea-abf666d95507" providerId="ADAL" clId="{3BC85AA5-1E7E-45E7-A8A3-ADC6D1852CBB}" dt="2023-10-09T12:55:07.715" v="11" actId="122"/>
        <pc:sldMkLst>
          <pc:docMk/>
          <pc:sldMk cId="0" sldId="263"/>
        </pc:sldMkLst>
        <pc:spChg chg="mod">
          <ac:chgData name="Corinne Cowan" userId="55a89247-7430-45a1-9aea-abf666d95507" providerId="ADAL" clId="{3BC85AA5-1E7E-45E7-A8A3-ADC6D1852CBB}" dt="2023-10-09T12:55:07.715" v="11" actId="122"/>
          <ac:spMkLst>
            <pc:docMk/>
            <pc:sldMk cId="0" sldId="263"/>
            <ac:spMk id="9" creationId="{00000000-0000-0000-0000-000000000000}"/>
          </ac:spMkLst>
        </pc:spChg>
        <pc:spChg chg="mod">
          <ac:chgData name="Corinne Cowan" userId="55a89247-7430-45a1-9aea-abf666d95507" providerId="ADAL" clId="{3BC85AA5-1E7E-45E7-A8A3-ADC6D1852CBB}" dt="2023-10-09T12:55:07.715" v="11" actId="122"/>
          <ac:spMkLst>
            <pc:docMk/>
            <pc:sldMk cId="0" sldId="263"/>
            <ac:spMk id="10" creationId="{00000000-0000-0000-0000-000000000000}"/>
          </ac:spMkLst>
        </pc:spChg>
        <pc:spChg chg="mod">
          <ac:chgData name="Corinne Cowan" userId="55a89247-7430-45a1-9aea-abf666d95507" providerId="ADAL" clId="{3BC85AA5-1E7E-45E7-A8A3-ADC6D1852CBB}" dt="2023-10-09T12:55:07.715" v="11" actId="122"/>
          <ac:spMkLst>
            <pc:docMk/>
            <pc:sldMk cId="0" sldId="263"/>
            <ac:spMk id="12" creationId="{00000000-0000-0000-0000-000000000000}"/>
          </ac:spMkLst>
        </pc:spChg>
        <pc:spChg chg="mod">
          <ac:chgData name="Corinne Cowan" userId="55a89247-7430-45a1-9aea-abf666d95507" providerId="ADAL" clId="{3BC85AA5-1E7E-45E7-A8A3-ADC6D1852CBB}" dt="2023-10-09T12:55:07.715" v="11" actId="122"/>
          <ac:spMkLst>
            <pc:docMk/>
            <pc:sldMk cId="0" sldId="263"/>
            <ac:spMk id="13" creationId="{00000000-0000-0000-0000-000000000000}"/>
          </ac:spMkLst>
        </pc:spChg>
      </pc:sldChg>
      <pc:sldChg chg="modSp mod">
        <pc:chgData name="Corinne Cowan" userId="55a89247-7430-45a1-9aea-abf666d95507" providerId="ADAL" clId="{3BC85AA5-1E7E-45E7-A8A3-ADC6D1852CBB}" dt="2023-10-09T12:55:36.046" v="19" actId="1076"/>
        <pc:sldMkLst>
          <pc:docMk/>
          <pc:sldMk cId="0" sldId="265"/>
        </pc:sldMkLst>
        <pc:spChg chg="mod">
          <ac:chgData name="Corinne Cowan" userId="55a89247-7430-45a1-9aea-abf666d95507" providerId="ADAL" clId="{3BC85AA5-1E7E-45E7-A8A3-ADC6D1852CBB}" dt="2023-10-09T12:55:36.046" v="19" actId="1076"/>
          <ac:spMkLst>
            <pc:docMk/>
            <pc:sldMk cId="0" sldId="265"/>
            <ac:spMk id="7" creationId="{00000000-0000-0000-0000-000000000000}"/>
          </ac:spMkLst>
        </pc:spChg>
        <pc:grpChg chg="mod">
          <ac:chgData name="Corinne Cowan" userId="55a89247-7430-45a1-9aea-abf666d95507" providerId="ADAL" clId="{3BC85AA5-1E7E-45E7-A8A3-ADC6D1852CBB}" dt="2023-10-09T12:55:32.332" v="18" actId="1076"/>
          <ac:grpSpMkLst>
            <pc:docMk/>
            <pc:sldMk cId="0" sldId="265"/>
            <ac:grpSpMk id="3" creationId="{00000000-0000-0000-0000-000000000000}"/>
          </ac:grpSpMkLst>
        </pc:grpChg>
      </pc:sldChg>
      <pc:sldChg chg="delSp modSp mod">
        <pc:chgData name="Corinne Cowan" userId="55a89247-7430-45a1-9aea-abf666d95507" providerId="ADAL" clId="{3BC85AA5-1E7E-45E7-A8A3-ADC6D1852CBB}" dt="2023-10-09T12:53:43.218" v="5" actId="478"/>
        <pc:sldMkLst>
          <pc:docMk/>
          <pc:sldMk cId="0" sldId="272"/>
        </pc:sldMkLst>
        <pc:spChg chg="del mod">
          <ac:chgData name="Corinne Cowan" userId="55a89247-7430-45a1-9aea-abf666d95507" providerId="ADAL" clId="{3BC85AA5-1E7E-45E7-A8A3-ADC6D1852CBB}" dt="2023-10-09T12:53:43.218" v="5" actId="478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Corinne Cowan" userId="55a89247-7430-45a1-9aea-abf666d95507" providerId="ADAL" clId="{3BC85AA5-1E7E-45E7-A8A3-ADC6D1852CBB}" dt="2023-10-09T12:53:19.984" v="3" actId="1076"/>
        <pc:sldMkLst>
          <pc:docMk/>
          <pc:sldMk cId="0" sldId="282"/>
        </pc:sldMkLst>
        <pc:spChg chg="mod">
          <ac:chgData name="Corinne Cowan" userId="55a89247-7430-45a1-9aea-abf666d95507" providerId="ADAL" clId="{3BC85AA5-1E7E-45E7-A8A3-ADC6D1852CBB}" dt="2023-10-09T12:53:19.984" v="3" actId="1076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Corinne Cowan" userId="55a89247-7430-45a1-9aea-abf666d95507" providerId="ADAL" clId="{3BC85AA5-1E7E-45E7-A8A3-ADC6D1852CBB}" dt="2023-10-09T12:53:13.557" v="1" actId="1076"/>
        <pc:sldMkLst>
          <pc:docMk/>
          <pc:sldMk cId="0" sldId="283"/>
        </pc:sldMkLst>
        <pc:spChg chg="mod">
          <ac:chgData name="Corinne Cowan" userId="55a89247-7430-45a1-9aea-abf666d95507" providerId="ADAL" clId="{3BC85AA5-1E7E-45E7-A8A3-ADC6D1852CBB}" dt="2023-10-09T12:53:13.557" v="1" actId="1076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Corinne Cowan" userId="55a89247-7430-45a1-9aea-abf666d95507" providerId="ADAL" clId="{3BC85AA5-1E7E-45E7-A8A3-ADC6D1852CBB}" dt="2023-10-09T12:57:51.208" v="27" actId="20577"/>
        <pc:sldMkLst>
          <pc:docMk/>
          <pc:sldMk cId="0" sldId="313"/>
        </pc:sldMkLst>
        <pc:spChg chg="mod">
          <ac:chgData name="Corinne Cowan" userId="55a89247-7430-45a1-9aea-abf666d95507" providerId="ADAL" clId="{3BC85AA5-1E7E-45E7-A8A3-ADC6D1852CBB}" dt="2023-10-09T12:57:39.956" v="23" actId="1076"/>
          <ac:spMkLst>
            <pc:docMk/>
            <pc:sldMk cId="0" sldId="313"/>
            <ac:spMk id="8" creationId="{00000000-0000-0000-0000-000000000000}"/>
          </ac:spMkLst>
        </pc:spChg>
        <pc:graphicFrameChg chg="mod modGraphic">
          <ac:chgData name="Corinne Cowan" userId="55a89247-7430-45a1-9aea-abf666d95507" providerId="ADAL" clId="{3BC85AA5-1E7E-45E7-A8A3-ADC6D1852CBB}" dt="2023-10-09T12:57:51.208" v="27" actId="20577"/>
          <ac:graphicFrameMkLst>
            <pc:docMk/>
            <pc:sldMk cId="0" sldId="313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019" y="908430"/>
            <a:ext cx="682053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99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99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99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99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038" y="323510"/>
            <a:ext cx="11571922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99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3930" y="2120821"/>
            <a:ext cx="4953000" cy="3614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45920" y="6574020"/>
            <a:ext cx="226061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cestoohigh.com/resource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dellor.1@osu.edu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slate.com/human-interest/2016/06/this-video-from-the-california-endowment-explains-how-zip-code-affects-life-expectancy-video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5850" y="1433424"/>
            <a:ext cx="10713720" cy="200088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12065" algn="ctr">
              <a:lnSpc>
                <a:spcPts val="4900"/>
              </a:lnSpc>
              <a:spcBef>
                <a:spcPts val="980"/>
              </a:spcBef>
            </a:pPr>
            <a:r>
              <a:rPr sz="4800" spc="-30" dirty="0">
                <a:solidFill>
                  <a:srgbClr val="404040"/>
                </a:solidFill>
              </a:rPr>
              <a:t>Expanding</a:t>
            </a:r>
            <a:r>
              <a:rPr sz="4800" spc="-215" dirty="0">
                <a:solidFill>
                  <a:srgbClr val="404040"/>
                </a:solidFill>
              </a:rPr>
              <a:t> </a:t>
            </a:r>
            <a:r>
              <a:rPr sz="4800" dirty="0">
                <a:solidFill>
                  <a:srgbClr val="404040"/>
                </a:solidFill>
              </a:rPr>
              <a:t>the</a:t>
            </a:r>
            <a:r>
              <a:rPr sz="4800" spc="-229" dirty="0">
                <a:solidFill>
                  <a:srgbClr val="404040"/>
                </a:solidFill>
              </a:rPr>
              <a:t> </a:t>
            </a:r>
            <a:r>
              <a:rPr sz="4800" spc="-20" dirty="0">
                <a:solidFill>
                  <a:srgbClr val="404040"/>
                </a:solidFill>
              </a:rPr>
              <a:t>Scope</a:t>
            </a:r>
            <a:r>
              <a:rPr sz="4800" spc="-204" dirty="0">
                <a:solidFill>
                  <a:srgbClr val="404040"/>
                </a:solidFill>
              </a:rPr>
              <a:t> </a:t>
            </a:r>
            <a:r>
              <a:rPr sz="4800" dirty="0">
                <a:solidFill>
                  <a:srgbClr val="404040"/>
                </a:solidFill>
              </a:rPr>
              <a:t>of</a:t>
            </a:r>
            <a:r>
              <a:rPr sz="4800" spc="-190" dirty="0">
                <a:solidFill>
                  <a:srgbClr val="404040"/>
                </a:solidFill>
              </a:rPr>
              <a:t> </a:t>
            </a:r>
            <a:r>
              <a:rPr sz="4800" spc="-50" dirty="0">
                <a:solidFill>
                  <a:srgbClr val="404040"/>
                </a:solidFill>
              </a:rPr>
              <a:t>Adverse</a:t>
            </a:r>
            <a:r>
              <a:rPr sz="4800" spc="-185" dirty="0">
                <a:solidFill>
                  <a:srgbClr val="404040"/>
                </a:solidFill>
              </a:rPr>
              <a:t> </a:t>
            </a:r>
            <a:r>
              <a:rPr sz="4800" spc="-10" dirty="0">
                <a:solidFill>
                  <a:srgbClr val="404040"/>
                </a:solidFill>
              </a:rPr>
              <a:t>Childhood </a:t>
            </a:r>
            <a:r>
              <a:rPr sz="4800" spc="-40" dirty="0">
                <a:solidFill>
                  <a:srgbClr val="404040"/>
                </a:solidFill>
              </a:rPr>
              <a:t>Experiences</a:t>
            </a:r>
            <a:r>
              <a:rPr sz="4800" spc="-235" dirty="0">
                <a:solidFill>
                  <a:srgbClr val="404040"/>
                </a:solidFill>
              </a:rPr>
              <a:t> </a:t>
            </a:r>
            <a:r>
              <a:rPr sz="4800" spc="-35" dirty="0">
                <a:solidFill>
                  <a:srgbClr val="404040"/>
                </a:solidFill>
              </a:rPr>
              <a:t>(ACEs):</a:t>
            </a:r>
            <a:r>
              <a:rPr sz="4800" spc="-225" dirty="0">
                <a:solidFill>
                  <a:srgbClr val="404040"/>
                </a:solidFill>
              </a:rPr>
              <a:t> </a:t>
            </a:r>
            <a:r>
              <a:rPr sz="4800" spc="-45" dirty="0">
                <a:solidFill>
                  <a:srgbClr val="404040"/>
                </a:solidFill>
              </a:rPr>
              <a:t>Implications</a:t>
            </a:r>
            <a:r>
              <a:rPr sz="4800" spc="-215" dirty="0">
                <a:solidFill>
                  <a:srgbClr val="404040"/>
                </a:solidFill>
              </a:rPr>
              <a:t> </a:t>
            </a:r>
            <a:r>
              <a:rPr sz="4800" spc="-20" dirty="0">
                <a:solidFill>
                  <a:srgbClr val="404040"/>
                </a:solidFill>
              </a:rPr>
              <a:t>for</a:t>
            </a:r>
            <a:r>
              <a:rPr sz="4800" spc="-229" dirty="0">
                <a:solidFill>
                  <a:srgbClr val="404040"/>
                </a:solidFill>
              </a:rPr>
              <a:t> </a:t>
            </a:r>
            <a:r>
              <a:rPr sz="4800" spc="-50" dirty="0">
                <a:solidFill>
                  <a:srgbClr val="404040"/>
                </a:solidFill>
              </a:rPr>
              <a:t>Service </a:t>
            </a:r>
            <a:r>
              <a:rPr sz="4800" spc="-10" dirty="0">
                <a:solidFill>
                  <a:srgbClr val="404040"/>
                </a:solidFill>
              </a:rPr>
              <a:t>Delivery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0" y="3759708"/>
            <a:ext cx="12192000" cy="1384300"/>
          </a:xfrm>
          <a:prstGeom prst="rect">
            <a:avLst/>
          </a:prstGeom>
          <a:solidFill>
            <a:srgbClr val="000000"/>
          </a:solidFill>
          <a:ln w="15875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Elinam</a:t>
            </a:r>
            <a:r>
              <a:rPr sz="2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Dellor,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PhD,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Assistant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Professor</a:t>
            </a:r>
            <a:endParaRPr sz="2800">
              <a:latin typeface="Calibri"/>
              <a:cs typeface="Calibri"/>
            </a:endParaRPr>
          </a:p>
          <a:p>
            <a:pPr marL="2597150" marR="2590800" algn="ctr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Ohio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University,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775" baseline="2552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775" spc="254" baseline="25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8408" y="6511019"/>
            <a:ext cx="9352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2023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Gill Sans MT"/>
                <a:cs typeface="Gill Sans MT"/>
              </a:rPr>
              <a:t>Annual</a:t>
            </a: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Gill Sans MT"/>
                <a:cs typeface="Gill Sans MT"/>
              </a:rPr>
              <a:t>Conference:</a:t>
            </a:r>
            <a:r>
              <a:rPr sz="18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ill Sans MT"/>
                <a:cs typeface="Gill Sans MT"/>
              </a:rPr>
              <a:t>Ohio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Council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Behavioral</a:t>
            </a:r>
            <a:r>
              <a:rPr sz="1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Gill Sans MT"/>
                <a:cs typeface="Gill Sans MT"/>
              </a:rPr>
              <a:t>Health</a:t>
            </a: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sz="18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Gill Sans MT"/>
                <a:cs typeface="Gill Sans MT"/>
              </a:rPr>
              <a:t>Family</a:t>
            </a: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Services</a:t>
            </a:r>
            <a:r>
              <a:rPr sz="18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Gill Sans MT"/>
                <a:cs typeface="Gill Sans MT"/>
              </a:rPr>
              <a:t>Providers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6468" y="728471"/>
            <a:ext cx="4556760" cy="762000"/>
            <a:chOff x="696468" y="728471"/>
            <a:chExt cx="4556760" cy="762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208" y="824483"/>
              <a:ext cx="4145279" cy="4602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0043" y="832891"/>
              <a:ext cx="4102735" cy="417830"/>
            </a:xfrm>
            <a:custGeom>
              <a:avLst/>
              <a:gdLst/>
              <a:ahLst/>
              <a:cxnLst/>
              <a:rect l="l" t="t" r="r" b="b"/>
              <a:pathLst>
                <a:path w="4102735" h="417830">
                  <a:moveTo>
                    <a:pt x="4102608" y="0"/>
                  </a:moveTo>
                  <a:lnTo>
                    <a:pt x="0" y="0"/>
                  </a:lnTo>
                  <a:lnTo>
                    <a:pt x="0" y="417575"/>
                  </a:lnTo>
                  <a:lnTo>
                    <a:pt x="4102608" y="417575"/>
                  </a:lnTo>
                  <a:lnTo>
                    <a:pt x="41026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468" y="728471"/>
              <a:ext cx="4556759" cy="7619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4136" rIns="0" bIns="0" rtlCol="0">
            <a:spAutoFit/>
          </a:bodyPr>
          <a:lstStyle/>
          <a:p>
            <a:pPr marL="59944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solidFill>
                  <a:srgbClr val="FFFFFF"/>
                </a:solidFill>
                <a:latin typeface="Calibri Light"/>
                <a:cs typeface="Calibri Light"/>
              </a:rPr>
              <a:t>ACEs</a:t>
            </a:r>
            <a:r>
              <a:rPr sz="27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SCORE</a:t>
            </a:r>
            <a:r>
              <a:rPr sz="27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27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b="0" spc="-60" dirty="0">
                <a:solidFill>
                  <a:srgbClr val="FFFFFF"/>
                </a:solidFill>
                <a:latin typeface="Calibri Light"/>
                <a:cs typeface="Calibri Light"/>
              </a:rPr>
              <a:t>HEALTH</a:t>
            </a:r>
            <a:r>
              <a:rPr sz="27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700" b="0" spc="-20" dirty="0">
                <a:solidFill>
                  <a:srgbClr val="FFFFFF"/>
                </a:solidFill>
                <a:latin typeface="Calibri Light"/>
                <a:cs typeface="Calibri Light"/>
              </a:rPr>
              <a:t>RISK</a:t>
            </a:r>
            <a:endParaRPr sz="27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354" y="2610378"/>
            <a:ext cx="326009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Arial"/>
                <a:cs typeface="Arial"/>
              </a:rPr>
              <a:t>As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the</a:t>
            </a:r>
            <a:r>
              <a:rPr sz="2400" b="1" i="1" spc="-10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ACE </a:t>
            </a:r>
            <a:r>
              <a:rPr sz="2400" b="1" i="1" spc="-10" dirty="0">
                <a:latin typeface="Arial"/>
                <a:cs typeface="Arial"/>
              </a:rPr>
              <a:t>score </a:t>
            </a:r>
            <a:r>
              <a:rPr sz="2400" b="1" i="1" dirty="0">
                <a:latin typeface="Arial"/>
                <a:cs typeface="Arial"/>
              </a:rPr>
              <a:t>increases,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AFEF"/>
                </a:solidFill>
                <a:latin typeface="Arial"/>
                <a:cs typeface="Arial"/>
              </a:rPr>
              <a:t>risk</a:t>
            </a:r>
            <a:r>
              <a:rPr sz="2400" b="1" i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i="1" spc="-25" dirty="0">
                <a:solidFill>
                  <a:srgbClr val="00AFEF"/>
                </a:solidFill>
                <a:latin typeface="Arial"/>
                <a:cs typeface="Arial"/>
              </a:rPr>
              <a:t>for </a:t>
            </a:r>
            <a:r>
              <a:rPr sz="2400" b="1" i="1" dirty="0">
                <a:solidFill>
                  <a:srgbClr val="00AFEF"/>
                </a:solidFill>
                <a:latin typeface="Arial"/>
                <a:cs typeface="Arial"/>
              </a:rPr>
              <a:t>these</a:t>
            </a:r>
            <a:r>
              <a:rPr sz="2400" b="1" i="1" spc="-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AFEF"/>
                </a:solidFill>
                <a:latin typeface="Arial"/>
                <a:cs typeface="Arial"/>
              </a:rPr>
              <a:t>health</a:t>
            </a:r>
            <a:r>
              <a:rPr sz="2400" b="1" i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AFEF"/>
                </a:solidFill>
                <a:latin typeface="Arial"/>
                <a:cs typeface="Arial"/>
              </a:rPr>
              <a:t>problems </a:t>
            </a:r>
            <a:r>
              <a:rPr sz="2400" b="1" i="1" dirty="0">
                <a:solidFill>
                  <a:srgbClr val="00AFEF"/>
                </a:solidFill>
                <a:latin typeface="Arial"/>
                <a:cs typeface="Arial"/>
              </a:rPr>
              <a:t>increases</a:t>
            </a:r>
            <a:r>
              <a:rPr sz="2400" b="1" i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in</a:t>
            </a:r>
            <a:r>
              <a:rPr sz="2400" b="1" i="1" spc="-3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</a:t>
            </a:r>
            <a:r>
              <a:rPr sz="2400" b="1" i="1" spc="-5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strong </a:t>
            </a:r>
            <a:r>
              <a:rPr sz="2400" b="1" i="1" dirty="0">
                <a:latin typeface="Arial"/>
                <a:cs typeface="Arial"/>
              </a:rPr>
              <a:t>and</a:t>
            </a:r>
            <a:r>
              <a:rPr sz="2400" b="1" i="1" spc="-2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graded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fashion: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58317" y="6533635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Slide</a:t>
            </a:r>
            <a:r>
              <a:rPr sz="12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7115" y="1790700"/>
            <a:ext cx="7629143" cy="41772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577" y="463105"/>
            <a:ext cx="7937500" cy="5642610"/>
            <a:chOff x="429577" y="463105"/>
            <a:chExt cx="7937500" cy="5642610"/>
          </a:xfrm>
        </p:grpSpPr>
        <p:sp>
          <p:nvSpPr>
            <p:cNvPr id="3" name="object 3"/>
            <p:cNvSpPr/>
            <p:nvPr/>
          </p:nvSpPr>
          <p:spPr>
            <a:xfrm>
              <a:off x="3151632" y="1737359"/>
              <a:ext cx="5212080" cy="0"/>
            </a:xfrm>
            <a:custGeom>
              <a:avLst/>
              <a:gdLst/>
              <a:ahLst/>
              <a:cxnLst/>
              <a:rect l="l" t="t" r="r" b="b"/>
              <a:pathLst>
                <a:path w="5212080">
                  <a:moveTo>
                    <a:pt x="0" y="0"/>
                  </a:moveTo>
                  <a:lnTo>
                    <a:pt x="5212079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340" y="467868"/>
              <a:ext cx="2717800" cy="5633085"/>
            </a:xfrm>
            <a:custGeom>
              <a:avLst/>
              <a:gdLst/>
              <a:ahLst/>
              <a:cxnLst/>
              <a:rect l="l" t="t" r="r" b="b"/>
              <a:pathLst>
                <a:path w="2717800" h="5633085">
                  <a:moveTo>
                    <a:pt x="0" y="0"/>
                  </a:moveTo>
                  <a:lnTo>
                    <a:pt x="2717292" y="0"/>
                  </a:lnTo>
                  <a:lnTo>
                    <a:pt x="2717292" y="5632704"/>
                  </a:lnTo>
                  <a:lnTo>
                    <a:pt x="0" y="56327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3205" y="485326"/>
            <a:ext cx="214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Traumatic</a:t>
            </a:r>
            <a:r>
              <a:rPr sz="1800" b="1" spc="-10" dirty="0">
                <a:latin typeface="Calibri"/>
                <a:cs typeface="Calibri"/>
              </a:rPr>
              <a:t> Experiences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205" y="1033966"/>
            <a:ext cx="196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Child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Abuse/Neglect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405" y="1308286"/>
            <a:ext cx="18865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Abuse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Sexual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Abuse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Emotional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Abuse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Neglect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097" y="2954206"/>
            <a:ext cx="2208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Household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dysfunction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0405" y="3228526"/>
            <a:ext cx="2063114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562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Household member depressed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Substance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misuse</a:t>
            </a:r>
            <a:endParaRPr sz="1800">
              <a:latin typeface="Calibri"/>
              <a:cs typeface="Calibri"/>
            </a:endParaRPr>
          </a:p>
          <a:p>
            <a:pPr marL="299085" marR="205104" indent="-287020">
              <a:lnSpc>
                <a:spcPct val="100000"/>
              </a:lnSpc>
              <a:buChar char="•"/>
              <a:tabLst>
                <a:tab pos="299085" algn="l"/>
                <a:tab pos="350520" algn="l"/>
              </a:tabLst>
            </a:pP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Calibri"/>
                <a:cs typeface="Calibri"/>
              </a:rPr>
              <a:t>Incarcerated parent/caregiver</a:t>
            </a:r>
            <a:endParaRPr sz="1800">
              <a:latin typeface="Calibri"/>
              <a:cs typeface="Calibri"/>
            </a:endParaRPr>
          </a:p>
          <a:p>
            <a:pPr marL="299085" marR="8191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Violence</a:t>
            </a:r>
            <a:r>
              <a:rPr sz="1800" spc="-10" dirty="0">
                <a:latin typeface="Calibri"/>
                <a:cs typeface="Calibri"/>
              </a:rPr>
              <a:t> between adults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Parental divorce/separation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63711" y="467868"/>
            <a:ext cx="2848610" cy="5633085"/>
          </a:xfrm>
          <a:custGeom>
            <a:avLst/>
            <a:gdLst/>
            <a:ahLst/>
            <a:cxnLst/>
            <a:rect l="l" t="t" r="r" b="b"/>
            <a:pathLst>
              <a:path w="2848609" h="5633085">
                <a:moveTo>
                  <a:pt x="0" y="0"/>
                </a:moveTo>
                <a:lnTo>
                  <a:pt x="2848355" y="0"/>
                </a:lnTo>
                <a:lnTo>
                  <a:pt x="2848355" y="5632704"/>
                </a:lnTo>
                <a:lnTo>
                  <a:pt x="0" y="56327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42042" y="485326"/>
            <a:ext cx="167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Health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Outcomes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2042" y="1308286"/>
            <a:ext cx="138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Mental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9242" y="1582606"/>
            <a:ext cx="134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Depression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Anxiety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42042" y="2679886"/>
            <a:ext cx="181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Chronic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Conditions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9242" y="2954206"/>
            <a:ext cx="16694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Cardiovascular diseases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Stroke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Diabetes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42042" y="4325806"/>
            <a:ext cx="205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Mortality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0" dirty="0">
                <a:latin typeface="Calibri"/>
                <a:cs typeface="Calibri"/>
              </a:rPr>
              <a:t> morbidity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33344" y="1663059"/>
            <a:ext cx="5213350" cy="4014470"/>
            <a:chOff x="3133344" y="1663059"/>
            <a:chExt cx="5213350" cy="4014470"/>
          </a:xfrm>
        </p:grpSpPr>
        <p:sp>
          <p:nvSpPr>
            <p:cNvPr id="18" name="object 18"/>
            <p:cNvSpPr/>
            <p:nvPr/>
          </p:nvSpPr>
          <p:spPr>
            <a:xfrm>
              <a:off x="3152394" y="1748790"/>
              <a:ext cx="5175250" cy="0"/>
            </a:xfrm>
            <a:custGeom>
              <a:avLst/>
              <a:gdLst/>
              <a:ahLst/>
              <a:cxnLst/>
              <a:rect l="l" t="t" r="r" b="b"/>
              <a:pathLst>
                <a:path w="5175250">
                  <a:moveTo>
                    <a:pt x="0" y="0"/>
                  </a:moveTo>
                  <a:lnTo>
                    <a:pt x="517469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12792" y="1682109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82211" y="3087624"/>
              <a:ext cx="1775460" cy="2585085"/>
            </a:xfrm>
            <a:custGeom>
              <a:avLst/>
              <a:gdLst/>
              <a:ahLst/>
              <a:cxnLst/>
              <a:rect l="l" t="t" r="r" b="b"/>
              <a:pathLst>
                <a:path w="1775460" h="2585085">
                  <a:moveTo>
                    <a:pt x="0" y="0"/>
                  </a:moveTo>
                  <a:lnTo>
                    <a:pt x="1775460" y="0"/>
                  </a:lnTo>
                  <a:lnTo>
                    <a:pt x="1775460" y="2584704"/>
                  </a:lnTo>
                  <a:lnTo>
                    <a:pt x="0" y="25847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425502" y="-59792"/>
            <a:ext cx="4662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solidFill>
                  <a:srgbClr val="000000"/>
                </a:solidFill>
                <a:latin typeface="Calibri Light"/>
                <a:cs typeface="Calibri Light"/>
              </a:rPr>
              <a:t>Biopsychosocial</a:t>
            </a:r>
            <a:r>
              <a:rPr b="0" spc="-10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Model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1461452" y="6179761"/>
            <a:ext cx="9269095" cy="680085"/>
            <a:chOff x="1461452" y="6179761"/>
            <a:chExt cx="9269095" cy="680085"/>
          </a:xfrm>
        </p:grpSpPr>
        <p:sp>
          <p:nvSpPr>
            <p:cNvPr id="23" name="object 23"/>
            <p:cNvSpPr/>
            <p:nvPr/>
          </p:nvSpPr>
          <p:spPr>
            <a:xfrm>
              <a:off x="1463043" y="6181343"/>
              <a:ext cx="9265920" cy="676910"/>
            </a:xfrm>
            <a:custGeom>
              <a:avLst/>
              <a:gdLst/>
              <a:ahLst/>
              <a:cxnLst/>
              <a:rect l="l" t="t" r="r" b="b"/>
              <a:pathLst>
                <a:path w="9265920" h="676909">
                  <a:moveTo>
                    <a:pt x="8881872" y="0"/>
                  </a:moveTo>
                  <a:lnTo>
                    <a:pt x="8881872" y="192023"/>
                  </a:lnTo>
                  <a:lnTo>
                    <a:pt x="0" y="192023"/>
                  </a:lnTo>
                  <a:lnTo>
                    <a:pt x="0" y="576071"/>
                  </a:lnTo>
                  <a:lnTo>
                    <a:pt x="8881872" y="576071"/>
                  </a:lnTo>
                  <a:lnTo>
                    <a:pt x="8881872" y="676655"/>
                  </a:lnTo>
                  <a:lnTo>
                    <a:pt x="8973312" y="676655"/>
                  </a:lnTo>
                  <a:lnTo>
                    <a:pt x="9265920" y="384047"/>
                  </a:lnTo>
                  <a:lnTo>
                    <a:pt x="888187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63039" y="6181349"/>
              <a:ext cx="9265920" cy="676910"/>
            </a:xfrm>
            <a:custGeom>
              <a:avLst/>
              <a:gdLst/>
              <a:ahLst/>
              <a:cxnLst/>
              <a:rect l="l" t="t" r="r" b="b"/>
              <a:pathLst>
                <a:path w="9265920" h="676909">
                  <a:moveTo>
                    <a:pt x="0" y="192024"/>
                  </a:moveTo>
                  <a:lnTo>
                    <a:pt x="8881872" y="192024"/>
                  </a:lnTo>
                  <a:lnTo>
                    <a:pt x="8881872" y="0"/>
                  </a:lnTo>
                  <a:lnTo>
                    <a:pt x="9265920" y="384048"/>
                  </a:lnTo>
                  <a:lnTo>
                    <a:pt x="8973317" y="676650"/>
                  </a:lnTo>
                </a:path>
                <a:path w="9265920" h="676909">
                  <a:moveTo>
                    <a:pt x="8881872" y="676650"/>
                  </a:moveTo>
                  <a:lnTo>
                    <a:pt x="8881872" y="576072"/>
                  </a:lnTo>
                  <a:lnTo>
                    <a:pt x="0" y="576072"/>
                  </a:lnTo>
                  <a:lnTo>
                    <a:pt x="0" y="19202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60222" y="6347656"/>
            <a:ext cx="65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71320" y="6540492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60790" y="3653702"/>
            <a:ext cx="9594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Health Behaviors </a:t>
            </a:r>
            <a:r>
              <a:rPr sz="1800" spc="-10" dirty="0">
                <a:latin typeface="Calibri"/>
                <a:cs typeface="Calibri"/>
              </a:rPr>
              <a:t>Smoking Drinking </a:t>
            </a:r>
            <a:r>
              <a:rPr sz="1800" spc="-20" dirty="0">
                <a:latin typeface="Calibri"/>
                <a:cs typeface="Calibri"/>
              </a:rPr>
              <a:t>Diet </a:t>
            </a:r>
            <a:r>
              <a:rPr sz="1800" spc="-10" dirty="0">
                <a:latin typeface="Calibri"/>
                <a:cs typeface="Calibri"/>
              </a:rPr>
              <a:t>Exercise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152394" y="3996302"/>
            <a:ext cx="5193030" cy="172720"/>
            <a:chOff x="3152394" y="3996302"/>
            <a:chExt cx="5193030" cy="172720"/>
          </a:xfrm>
        </p:grpSpPr>
        <p:sp>
          <p:nvSpPr>
            <p:cNvPr id="29" name="object 29"/>
            <p:cNvSpPr/>
            <p:nvPr/>
          </p:nvSpPr>
          <p:spPr>
            <a:xfrm>
              <a:off x="3152394" y="4082033"/>
              <a:ext cx="793750" cy="0"/>
            </a:xfrm>
            <a:custGeom>
              <a:avLst/>
              <a:gdLst/>
              <a:ahLst/>
              <a:cxnLst/>
              <a:rect l="l" t="t" r="r" b="b"/>
              <a:pathLst>
                <a:path w="793750">
                  <a:moveTo>
                    <a:pt x="0" y="0"/>
                  </a:moveTo>
                  <a:lnTo>
                    <a:pt x="7934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1541" y="4015352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05677" y="4082221"/>
              <a:ext cx="2520950" cy="12700"/>
            </a:xfrm>
            <a:custGeom>
              <a:avLst/>
              <a:gdLst/>
              <a:ahLst/>
              <a:cxnLst/>
              <a:rect l="l" t="t" r="r" b="b"/>
              <a:pathLst>
                <a:path w="2520950" h="12700">
                  <a:moveTo>
                    <a:pt x="0" y="12674"/>
                  </a:moveTo>
                  <a:lnTo>
                    <a:pt x="252056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11613" y="4016129"/>
              <a:ext cx="114935" cy="133350"/>
            </a:xfrm>
            <a:custGeom>
              <a:avLst/>
              <a:gdLst/>
              <a:ahLst/>
              <a:cxnLst/>
              <a:rect l="l" t="t" r="r" b="b"/>
              <a:pathLst>
                <a:path w="114934" h="133350">
                  <a:moveTo>
                    <a:pt x="673" y="133350"/>
                  </a:moveTo>
                  <a:lnTo>
                    <a:pt x="114630" y="6609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713" y="268033"/>
            <a:ext cx="8524240" cy="5642610"/>
            <a:chOff x="374713" y="268033"/>
            <a:chExt cx="8524240" cy="5642610"/>
          </a:xfrm>
        </p:grpSpPr>
        <p:sp>
          <p:nvSpPr>
            <p:cNvPr id="3" name="object 3"/>
            <p:cNvSpPr/>
            <p:nvPr/>
          </p:nvSpPr>
          <p:spPr>
            <a:xfrm>
              <a:off x="3537203" y="1737359"/>
              <a:ext cx="5358765" cy="0"/>
            </a:xfrm>
            <a:custGeom>
              <a:avLst/>
              <a:gdLst/>
              <a:ahLst/>
              <a:cxnLst/>
              <a:rect l="l" t="t" r="r" b="b"/>
              <a:pathLst>
                <a:path w="5358765">
                  <a:moveTo>
                    <a:pt x="0" y="0"/>
                  </a:moveTo>
                  <a:lnTo>
                    <a:pt x="5358384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9475" y="272795"/>
              <a:ext cx="3157855" cy="5633085"/>
            </a:xfrm>
            <a:custGeom>
              <a:avLst/>
              <a:gdLst/>
              <a:ahLst/>
              <a:cxnLst/>
              <a:rect l="l" t="t" r="r" b="b"/>
              <a:pathLst>
                <a:path w="3157854" h="5633085">
                  <a:moveTo>
                    <a:pt x="0" y="0"/>
                  </a:moveTo>
                  <a:lnTo>
                    <a:pt x="3157728" y="0"/>
                  </a:lnTo>
                  <a:lnTo>
                    <a:pt x="3157728" y="5632704"/>
                  </a:lnTo>
                  <a:lnTo>
                    <a:pt x="0" y="56327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8701" y="291256"/>
            <a:ext cx="214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Traumatic</a:t>
            </a:r>
            <a:r>
              <a:rPr sz="1800" b="1" spc="-10" dirty="0">
                <a:latin typeface="Calibri"/>
                <a:cs typeface="Calibri"/>
              </a:rPr>
              <a:t> Experiences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701" y="1114216"/>
            <a:ext cx="1146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Child</a:t>
            </a:r>
            <a:r>
              <a:rPr sz="1800" b="1" spc="-20" dirty="0">
                <a:latin typeface="Calibri"/>
                <a:cs typeface="Calibri"/>
              </a:rPr>
              <a:t> Abuse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901" y="1388536"/>
            <a:ext cx="18865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Abuse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Sexual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Abuse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Emotional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Abuse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593" y="2760136"/>
            <a:ext cx="2208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Household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dysfunction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901" y="3034456"/>
            <a:ext cx="216090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Household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member depressed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Substance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misuse</a:t>
            </a:r>
            <a:endParaRPr sz="1800">
              <a:latin typeface="Calibri"/>
              <a:cs typeface="Calibri"/>
            </a:endParaRPr>
          </a:p>
          <a:p>
            <a:pPr marL="299085" marR="303530" indent="-287020">
              <a:lnSpc>
                <a:spcPct val="100000"/>
              </a:lnSpc>
              <a:buChar char="•"/>
              <a:tabLst>
                <a:tab pos="299085" algn="l"/>
                <a:tab pos="350520" algn="l"/>
              </a:tabLst>
            </a:pP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Calibri"/>
                <a:cs typeface="Calibri"/>
              </a:rPr>
              <a:t>Incarcerated parent/caregiver</a:t>
            </a:r>
            <a:endParaRPr sz="1800">
              <a:latin typeface="Calibri"/>
              <a:cs typeface="Calibri"/>
            </a:endParaRPr>
          </a:p>
          <a:p>
            <a:pPr marL="299085" marR="18034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Violence</a:t>
            </a:r>
            <a:r>
              <a:rPr sz="1800" spc="-10" dirty="0">
                <a:latin typeface="Calibri"/>
                <a:cs typeface="Calibri"/>
              </a:rPr>
              <a:t> between adults</a:t>
            </a:r>
            <a:endParaRPr sz="1800">
              <a:latin typeface="Calibri"/>
              <a:cs typeface="Calibri"/>
            </a:endParaRPr>
          </a:p>
          <a:p>
            <a:pPr marL="299085" marR="10287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Parental divorce/separation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5588" y="272795"/>
            <a:ext cx="3157855" cy="5355590"/>
          </a:xfrm>
          <a:custGeom>
            <a:avLst/>
            <a:gdLst/>
            <a:ahLst/>
            <a:cxnLst/>
            <a:rect l="l" t="t" r="r" b="b"/>
            <a:pathLst>
              <a:path w="3157854" h="5355590">
                <a:moveTo>
                  <a:pt x="0" y="0"/>
                </a:moveTo>
                <a:lnTo>
                  <a:pt x="3157728" y="0"/>
                </a:lnTo>
                <a:lnTo>
                  <a:pt x="3157728" y="5355336"/>
                </a:lnTo>
                <a:lnTo>
                  <a:pt x="0" y="535533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74420" y="565577"/>
            <a:ext cx="167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Health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Outcomes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74420" y="1388538"/>
            <a:ext cx="1642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Mental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31620" y="1662857"/>
            <a:ext cx="134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Depression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Anxiety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74420" y="2760138"/>
            <a:ext cx="206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Chronic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31620" y="3034457"/>
            <a:ext cx="2501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Cardiovascular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diseases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Stroke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Diabetes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4420" y="4131737"/>
            <a:ext cx="2274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Mortality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morbidity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18915" y="1663059"/>
            <a:ext cx="5284470" cy="3779520"/>
            <a:chOff x="3518915" y="1663059"/>
            <a:chExt cx="5284470" cy="3779520"/>
          </a:xfrm>
        </p:grpSpPr>
        <p:sp>
          <p:nvSpPr>
            <p:cNvPr id="18" name="object 18"/>
            <p:cNvSpPr/>
            <p:nvPr/>
          </p:nvSpPr>
          <p:spPr>
            <a:xfrm>
              <a:off x="3537965" y="4097273"/>
              <a:ext cx="544830" cy="0"/>
            </a:xfrm>
            <a:custGeom>
              <a:avLst/>
              <a:gdLst/>
              <a:ahLst/>
              <a:cxnLst/>
              <a:rect l="l" t="t" r="r" b="b"/>
              <a:pathLst>
                <a:path w="544829">
                  <a:moveTo>
                    <a:pt x="0" y="0"/>
                  </a:moveTo>
                  <a:lnTo>
                    <a:pt x="544245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67919" y="4030592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4"/>
                  </a:lnTo>
                  <a:lnTo>
                    <a:pt x="0" y="13334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5877" y="1748790"/>
              <a:ext cx="5188585" cy="0"/>
            </a:xfrm>
            <a:custGeom>
              <a:avLst/>
              <a:gdLst/>
              <a:ahLst/>
              <a:cxnLst/>
              <a:rect l="l" t="t" r="r" b="b"/>
              <a:pathLst>
                <a:path w="5188584">
                  <a:moveTo>
                    <a:pt x="0" y="0"/>
                  </a:moveTo>
                  <a:lnTo>
                    <a:pt x="518829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69875" y="1682109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76999" y="2575560"/>
              <a:ext cx="1854835" cy="2862580"/>
            </a:xfrm>
            <a:custGeom>
              <a:avLst/>
              <a:gdLst/>
              <a:ahLst/>
              <a:cxnLst/>
              <a:rect l="l" t="t" r="r" b="b"/>
              <a:pathLst>
                <a:path w="1854834" h="2862579">
                  <a:moveTo>
                    <a:pt x="0" y="0"/>
                  </a:moveTo>
                  <a:lnTo>
                    <a:pt x="1854707" y="0"/>
                  </a:lnTo>
                  <a:lnTo>
                    <a:pt x="1854707" y="2862072"/>
                  </a:lnTo>
                  <a:lnTo>
                    <a:pt x="0" y="28620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55614" y="3141916"/>
            <a:ext cx="1249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Physiological Risks </a:t>
            </a:r>
            <a:r>
              <a:rPr sz="1800" spc="-10" dirty="0">
                <a:latin typeface="Calibri"/>
                <a:cs typeface="Calibri"/>
              </a:rPr>
              <a:t>Nervous Endocrine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55614" y="4239196"/>
            <a:ext cx="80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Immune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19371" y="3483864"/>
            <a:ext cx="1775460" cy="2585085"/>
          </a:xfrm>
          <a:custGeom>
            <a:avLst/>
            <a:gdLst/>
            <a:ahLst/>
            <a:cxnLst/>
            <a:rect l="l" t="t" r="r" b="b"/>
            <a:pathLst>
              <a:path w="1775460" h="2585085">
                <a:moveTo>
                  <a:pt x="0" y="0"/>
                </a:moveTo>
                <a:lnTo>
                  <a:pt x="1775460" y="0"/>
                </a:lnTo>
                <a:lnTo>
                  <a:pt x="1775460" y="2584704"/>
                </a:lnTo>
                <a:lnTo>
                  <a:pt x="0" y="25847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98602" y="4049857"/>
            <a:ext cx="9594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Health Behaviors </a:t>
            </a:r>
            <a:r>
              <a:rPr sz="1800" spc="-10" dirty="0">
                <a:latin typeface="Calibri"/>
                <a:cs typeface="Calibri"/>
              </a:rPr>
              <a:t>Smoking Drinking </a:t>
            </a:r>
            <a:r>
              <a:rPr sz="1800" spc="-20" dirty="0">
                <a:latin typeface="Calibri"/>
                <a:cs typeface="Calibri"/>
              </a:rPr>
              <a:t>Diet </a:t>
            </a:r>
            <a:r>
              <a:rPr sz="1800" spc="-10" dirty="0">
                <a:latin typeface="Calibri"/>
                <a:cs typeface="Calibri"/>
              </a:rPr>
              <a:t>Exercise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29405" y="2969126"/>
            <a:ext cx="5310505" cy="1223010"/>
            <a:chOff x="3629405" y="2969126"/>
            <a:chExt cx="5310505" cy="1223010"/>
          </a:xfrm>
        </p:grpSpPr>
        <p:sp>
          <p:nvSpPr>
            <p:cNvPr id="28" name="object 28"/>
            <p:cNvSpPr/>
            <p:nvPr/>
          </p:nvSpPr>
          <p:spPr>
            <a:xfrm>
              <a:off x="5939789" y="4106418"/>
              <a:ext cx="499745" cy="0"/>
            </a:xfrm>
            <a:custGeom>
              <a:avLst/>
              <a:gdLst/>
              <a:ahLst/>
              <a:cxnLst/>
              <a:rect l="l" t="t" r="r" b="b"/>
              <a:pathLst>
                <a:path w="499745">
                  <a:moveTo>
                    <a:pt x="0" y="0"/>
                  </a:moveTo>
                  <a:lnTo>
                    <a:pt x="49944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24927" y="4039736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65997" y="409727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1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06411" y="4030592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4"/>
                  </a:lnTo>
                  <a:lnTo>
                    <a:pt x="0" y="13334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29405" y="3054858"/>
              <a:ext cx="2810510" cy="0"/>
            </a:xfrm>
            <a:custGeom>
              <a:avLst/>
              <a:gdLst/>
              <a:ahLst/>
              <a:cxnLst/>
              <a:rect l="l" t="t" r="r" b="b"/>
              <a:pathLst>
                <a:path w="2810510">
                  <a:moveTo>
                    <a:pt x="0" y="0"/>
                  </a:moveTo>
                  <a:lnTo>
                    <a:pt x="281037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25473" y="2988176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986367" y="-86051"/>
            <a:ext cx="4583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0" dirty="0">
                <a:solidFill>
                  <a:srgbClr val="000000"/>
                </a:solidFill>
                <a:latin typeface="Calibri Light"/>
                <a:cs typeface="Calibri Light"/>
              </a:rPr>
              <a:t>Biopsychosocial</a:t>
            </a:r>
            <a:r>
              <a:rPr b="0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Model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446468" y="6185854"/>
            <a:ext cx="11299190" cy="673735"/>
            <a:chOff x="446468" y="6185854"/>
            <a:chExt cx="11299190" cy="673735"/>
          </a:xfrm>
        </p:grpSpPr>
        <p:sp>
          <p:nvSpPr>
            <p:cNvPr id="36" name="object 36"/>
            <p:cNvSpPr/>
            <p:nvPr/>
          </p:nvSpPr>
          <p:spPr>
            <a:xfrm>
              <a:off x="448058" y="6187434"/>
              <a:ext cx="11296015" cy="670560"/>
            </a:xfrm>
            <a:custGeom>
              <a:avLst/>
              <a:gdLst/>
              <a:ahLst/>
              <a:cxnLst/>
              <a:rect l="l" t="t" r="r" b="b"/>
              <a:pathLst>
                <a:path w="11296015" h="670559">
                  <a:moveTo>
                    <a:pt x="10939284" y="0"/>
                  </a:moveTo>
                  <a:lnTo>
                    <a:pt x="10939284" y="178320"/>
                  </a:lnTo>
                  <a:lnTo>
                    <a:pt x="0" y="178320"/>
                  </a:lnTo>
                  <a:lnTo>
                    <a:pt x="0" y="534923"/>
                  </a:lnTo>
                  <a:lnTo>
                    <a:pt x="10939284" y="534923"/>
                  </a:lnTo>
                  <a:lnTo>
                    <a:pt x="10939284" y="670559"/>
                  </a:lnTo>
                  <a:lnTo>
                    <a:pt x="10981956" y="670559"/>
                  </a:lnTo>
                  <a:lnTo>
                    <a:pt x="11295888" y="356628"/>
                  </a:lnTo>
                  <a:lnTo>
                    <a:pt x="1093928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8055" y="6187442"/>
              <a:ext cx="11296015" cy="670560"/>
            </a:xfrm>
            <a:custGeom>
              <a:avLst/>
              <a:gdLst/>
              <a:ahLst/>
              <a:cxnLst/>
              <a:rect l="l" t="t" r="r" b="b"/>
              <a:pathLst>
                <a:path w="11296015" h="670559">
                  <a:moveTo>
                    <a:pt x="0" y="178308"/>
                  </a:moveTo>
                  <a:lnTo>
                    <a:pt x="10939284" y="178308"/>
                  </a:lnTo>
                  <a:lnTo>
                    <a:pt x="10939284" y="0"/>
                  </a:lnTo>
                  <a:lnTo>
                    <a:pt x="11295888" y="356616"/>
                  </a:lnTo>
                  <a:lnTo>
                    <a:pt x="10981957" y="670557"/>
                  </a:lnTo>
                </a:path>
                <a:path w="11296015" h="670559">
                  <a:moveTo>
                    <a:pt x="10939284" y="670557"/>
                  </a:moveTo>
                  <a:lnTo>
                    <a:pt x="10939284" y="534924"/>
                  </a:lnTo>
                  <a:lnTo>
                    <a:pt x="0" y="534924"/>
                  </a:lnTo>
                  <a:lnTo>
                    <a:pt x="0" y="17830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455479" y="6326339"/>
            <a:ext cx="65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971320" y="6540492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1576" y="1737360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7823" y="1737360"/>
            <a:ext cx="5035550" cy="0"/>
          </a:xfrm>
          <a:custGeom>
            <a:avLst/>
            <a:gdLst/>
            <a:ahLst/>
            <a:cxnLst/>
            <a:rect l="l" t="t" r="r" b="b"/>
            <a:pathLst>
              <a:path w="5035550">
                <a:moveTo>
                  <a:pt x="0" y="0"/>
                </a:moveTo>
                <a:lnTo>
                  <a:pt x="50352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20" y="420623"/>
            <a:ext cx="1743710" cy="2308860"/>
          </a:xfrm>
          <a:custGeom>
            <a:avLst/>
            <a:gdLst/>
            <a:ahLst/>
            <a:cxnLst/>
            <a:rect l="l" t="t" r="r" b="b"/>
            <a:pathLst>
              <a:path w="1743710" h="2308860">
                <a:moveTo>
                  <a:pt x="0" y="0"/>
                </a:moveTo>
                <a:lnTo>
                  <a:pt x="1743456" y="0"/>
                </a:lnTo>
                <a:lnTo>
                  <a:pt x="1743456" y="2308860"/>
                </a:lnTo>
                <a:lnTo>
                  <a:pt x="0" y="23088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105" y="438839"/>
            <a:ext cx="1288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Demographic Factors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105" y="987479"/>
            <a:ext cx="14103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latin typeface="Calibri"/>
                <a:cs typeface="Calibri"/>
              </a:rPr>
              <a:t>Race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Ethnicity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Sex/Gender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25" dirty="0">
                <a:latin typeface="Calibri"/>
                <a:cs typeface="Calibri"/>
              </a:rPr>
              <a:t>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9027" y="1048511"/>
            <a:ext cx="2559050" cy="4032885"/>
          </a:xfrm>
          <a:custGeom>
            <a:avLst/>
            <a:gdLst/>
            <a:ahLst/>
            <a:cxnLst/>
            <a:rect l="l" t="t" r="r" b="b"/>
            <a:pathLst>
              <a:path w="2559050" h="4032885">
                <a:moveTo>
                  <a:pt x="0" y="0"/>
                </a:moveTo>
                <a:lnTo>
                  <a:pt x="2558796" y="0"/>
                </a:lnTo>
                <a:lnTo>
                  <a:pt x="2558796" y="4032504"/>
                </a:lnTo>
                <a:lnTo>
                  <a:pt x="0" y="40325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07200" y="1069493"/>
            <a:ext cx="1019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Child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Abuse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4473" y="1313332"/>
            <a:ext cx="17100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Physical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Abuse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Sexual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Abuse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Emotional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Abuse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3211" y="2288686"/>
            <a:ext cx="1965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Household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dysfunction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4676" y="2532524"/>
            <a:ext cx="1910714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Household </a:t>
            </a:r>
            <a:r>
              <a:rPr sz="1600" dirty="0">
                <a:latin typeface="Calibri"/>
                <a:cs typeface="Calibri"/>
              </a:rPr>
              <a:t>member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depressed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Substance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misuse</a:t>
            </a:r>
            <a:endParaRPr sz="1600">
              <a:latin typeface="Calibri"/>
              <a:cs typeface="Calibri"/>
            </a:endParaRPr>
          </a:p>
          <a:p>
            <a:pPr marL="299085" marR="229235" indent="-287020">
              <a:lnSpc>
                <a:spcPct val="100000"/>
              </a:lnSpc>
              <a:buChar char="•"/>
              <a:tabLst>
                <a:tab pos="299085" algn="l"/>
                <a:tab pos="344805" algn="l"/>
              </a:tabLst>
            </a:pP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Calibri"/>
                <a:cs typeface="Calibri"/>
              </a:rPr>
              <a:t>Incarcerated </a:t>
            </a:r>
            <a:r>
              <a:rPr sz="1600" spc="-20" dirty="0">
                <a:latin typeface="Calibri"/>
                <a:cs typeface="Calibri"/>
              </a:rPr>
              <a:t>parent/caregiver</a:t>
            </a:r>
            <a:endParaRPr sz="1600">
              <a:latin typeface="Calibri"/>
              <a:cs typeface="Calibri"/>
            </a:endParaRPr>
          </a:p>
          <a:p>
            <a:pPr marL="299085" marR="12065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Violence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between adults</a:t>
            </a:r>
            <a:endParaRPr sz="1600">
              <a:latin typeface="Calibri"/>
              <a:cs typeface="Calibri"/>
            </a:endParaRPr>
          </a:p>
          <a:p>
            <a:pPr marL="299085" marR="52069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Parental </a:t>
            </a:r>
            <a:r>
              <a:rPr sz="1600" spc="-20" dirty="0">
                <a:latin typeface="Calibri"/>
                <a:cs typeface="Calibri"/>
              </a:rPr>
              <a:t>divorce/separation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23119" y="420623"/>
            <a:ext cx="2188845" cy="5633085"/>
          </a:xfrm>
          <a:custGeom>
            <a:avLst/>
            <a:gdLst/>
            <a:ahLst/>
            <a:cxnLst/>
            <a:rect l="l" t="t" r="r" b="b"/>
            <a:pathLst>
              <a:path w="2188845" h="5633085">
                <a:moveTo>
                  <a:pt x="0" y="0"/>
                </a:moveTo>
                <a:lnTo>
                  <a:pt x="2188464" y="0"/>
                </a:lnTo>
                <a:lnTo>
                  <a:pt x="2188464" y="5632704"/>
                </a:lnTo>
                <a:lnTo>
                  <a:pt x="0" y="56327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01388" y="438839"/>
            <a:ext cx="167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Health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Outcomes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01388" y="1261799"/>
            <a:ext cx="1642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Mental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58588" y="1536119"/>
            <a:ext cx="134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Depression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Anxiety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01388" y="2633399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Chronic Conditions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58588" y="3182039"/>
            <a:ext cx="1480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Cardiovascul 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diseases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Stroke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Diabetes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01388" y="4827959"/>
            <a:ext cx="1315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Mortality</a:t>
            </a:r>
            <a:r>
              <a:rPr sz="1800" spc="-50" dirty="0">
                <a:latin typeface="Calibri"/>
                <a:cs typeface="Calibri"/>
              </a:rPr>
              <a:t> / </a:t>
            </a:r>
            <a:r>
              <a:rPr sz="1800" spc="-10" dirty="0">
                <a:latin typeface="Calibri"/>
                <a:cs typeface="Calibri"/>
              </a:rPr>
              <a:t>morbidity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81473" y="1678937"/>
            <a:ext cx="5034915" cy="4319905"/>
            <a:chOff x="4681473" y="1678937"/>
            <a:chExt cx="5034915" cy="4319905"/>
          </a:xfrm>
        </p:grpSpPr>
        <p:sp>
          <p:nvSpPr>
            <p:cNvPr id="20" name="object 20"/>
            <p:cNvSpPr/>
            <p:nvPr/>
          </p:nvSpPr>
          <p:spPr>
            <a:xfrm>
              <a:off x="4687823" y="409651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89">
                  <a:moveTo>
                    <a:pt x="0" y="0"/>
                  </a:moveTo>
                  <a:lnTo>
                    <a:pt x="6561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67751" y="405205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87083" y="1729739"/>
              <a:ext cx="3322954" cy="0"/>
            </a:xfrm>
            <a:custGeom>
              <a:avLst/>
              <a:gdLst/>
              <a:ahLst/>
              <a:cxnLst/>
              <a:rect l="l" t="t" r="r" b="b"/>
              <a:pathLst>
                <a:path w="3322954">
                  <a:moveTo>
                    <a:pt x="0" y="0"/>
                  </a:moveTo>
                  <a:lnTo>
                    <a:pt x="332292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33809" y="1685287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63967" y="2634995"/>
              <a:ext cx="1786255" cy="3359150"/>
            </a:xfrm>
            <a:custGeom>
              <a:avLst/>
              <a:gdLst/>
              <a:ahLst/>
              <a:cxnLst/>
              <a:rect l="l" t="t" r="r" b="b"/>
              <a:pathLst>
                <a:path w="1786254" h="3359150">
                  <a:moveTo>
                    <a:pt x="0" y="0"/>
                  </a:moveTo>
                  <a:lnTo>
                    <a:pt x="1786127" y="0"/>
                  </a:lnTo>
                  <a:lnTo>
                    <a:pt x="1786127" y="3358896"/>
                  </a:lnTo>
                  <a:lnTo>
                    <a:pt x="0" y="33588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42282" y="3143795"/>
            <a:ext cx="1581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Physiological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Risks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42282" y="3631472"/>
            <a:ext cx="85534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Nervous Endocrine Immune Metabolic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56859" y="3441191"/>
            <a:ext cx="1325880" cy="2554605"/>
          </a:xfrm>
          <a:custGeom>
            <a:avLst/>
            <a:gdLst/>
            <a:ahLst/>
            <a:cxnLst/>
            <a:rect l="l" t="t" r="r" b="b"/>
            <a:pathLst>
              <a:path w="1325879" h="2554604">
                <a:moveTo>
                  <a:pt x="0" y="0"/>
                </a:moveTo>
                <a:lnTo>
                  <a:pt x="1325880" y="0"/>
                </a:lnTo>
                <a:lnTo>
                  <a:pt x="1325880" y="2554224"/>
                </a:lnTo>
                <a:lnTo>
                  <a:pt x="0" y="255422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34976" y="3948953"/>
            <a:ext cx="8528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Health </a:t>
            </a:r>
            <a:r>
              <a:rPr sz="1600" b="1" spc="-20" dirty="0">
                <a:latin typeface="Calibri"/>
                <a:cs typeface="Calibri"/>
              </a:rPr>
              <a:t>Behaviors </a:t>
            </a:r>
            <a:r>
              <a:rPr sz="1600" spc="-10" dirty="0">
                <a:latin typeface="Calibri"/>
                <a:cs typeface="Calibri"/>
              </a:rPr>
              <a:t>Smoking Drinking </a:t>
            </a:r>
            <a:r>
              <a:rPr sz="1600" spc="-20" dirty="0">
                <a:latin typeface="Calibri"/>
                <a:cs typeface="Calibri"/>
              </a:rPr>
              <a:t>Diet </a:t>
            </a:r>
            <a:r>
              <a:rPr sz="1600" spc="-10" dirty="0">
                <a:latin typeface="Calibri"/>
                <a:cs typeface="Calibri"/>
              </a:rPr>
              <a:t>Exercise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93357" y="3003683"/>
            <a:ext cx="9523730" cy="2927985"/>
            <a:chOff x="193357" y="3003683"/>
            <a:chExt cx="9523730" cy="2927985"/>
          </a:xfrm>
        </p:grpSpPr>
        <p:sp>
          <p:nvSpPr>
            <p:cNvPr id="30" name="object 30"/>
            <p:cNvSpPr/>
            <p:nvPr/>
          </p:nvSpPr>
          <p:spPr>
            <a:xfrm>
              <a:off x="198120" y="3617975"/>
              <a:ext cx="1600200" cy="2308860"/>
            </a:xfrm>
            <a:custGeom>
              <a:avLst/>
              <a:gdLst/>
              <a:ahLst/>
              <a:cxnLst/>
              <a:rect l="l" t="t" r="r" b="b"/>
              <a:pathLst>
                <a:path w="1600200" h="2308860">
                  <a:moveTo>
                    <a:pt x="0" y="0"/>
                  </a:moveTo>
                  <a:lnTo>
                    <a:pt x="1600200" y="0"/>
                  </a:lnTo>
                  <a:lnTo>
                    <a:pt x="1600200" y="2308860"/>
                  </a:lnTo>
                  <a:lnTo>
                    <a:pt x="0" y="23088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82740" y="4315967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62667" y="427151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30284" y="4315967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85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33941" y="427151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87823" y="3054150"/>
              <a:ext cx="2555875" cy="11430"/>
            </a:xfrm>
            <a:custGeom>
              <a:avLst/>
              <a:gdLst/>
              <a:ahLst/>
              <a:cxnLst/>
              <a:rect l="l" t="t" r="r" b="b"/>
              <a:pathLst>
                <a:path w="2555875" h="11430">
                  <a:moveTo>
                    <a:pt x="0" y="11036"/>
                  </a:moveTo>
                  <a:lnTo>
                    <a:pt x="255587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67296" y="3010033"/>
              <a:ext cx="76835" cy="88900"/>
            </a:xfrm>
            <a:custGeom>
              <a:avLst/>
              <a:gdLst/>
              <a:ahLst/>
              <a:cxnLst/>
              <a:rect l="l" t="t" r="r" b="b"/>
              <a:pathLst>
                <a:path w="76834" h="88900">
                  <a:moveTo>
                    <a:pt x="393" y="88900"/>
                  </a:moveTo>
                  <a:lnTo>
                    <a:pt x="76403" y="4411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6105" y="3910698"/>
            <a:ext cx="13696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Education Income Wealth Neighborhood </a:t>
            </a:r>
            <a:r>
              <a:rPr sz="1800" spc="-5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19044" y="813305"/>
            <a:ext cx="8696960" cy="3482340"/>
            <a:chOff x="1019044" y="813305"/>
            <a:chExt cx="8696960" cy="3482340"/>
          </a:xfrm>
        </p:grpSpPr>
        <p:sp>
          <p:nvSpPr>
            <p:cNvPr id="39" name="object 39"/>
            <p:cNvSpPr/>
            <p:nvPr/>
          </p:nvSpPr>
          <p:spPr>
            <a:xfrm>
              <a:off x="1069850" y="2729484"/>
              <a:ext cx="0" cy="843280"/>
            </a:xfrm>
            <a:custGeom>
              <a:avLst/>
              <a:gdLst/>
              <a:ahLst/>
              <a:cxnLst/>
              <a:rect l="l" t="t" r="r" b="b"/>
              <a:pathLst>
                <a:path h="843279">
                  <a:moveTo>
                    <a:pt x="0" y="0"/>
                  </a:moveTo>
                  <a:lnTo>
                    <a:pt x="0" y="8426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5394" y="349594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98319" y="4244339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4">
                  <a:moveTo>
                    <a:pt x="0" y="0"/>
                  </a:moveTo>
                  <a:lnTo>
                    <a:pt x="38662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08748" y="419988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87296" y="864108"/>
              <a:ext cx="7722870" cy="0"/>
            </a:xfrm>
            <a:custGeom>
              <a:avLst/>
              <a:gdLst/>
              <a:ahLst/>
              <a:cxnLst/>
              <a:rect l="l" t="t" r="r" b="b"/>
              <a:pathLst>
                <a:path w="7722870">
                  <a:moveTo>
                    <a:pt x="0" y="0"/>
                  </a:moveTo>
                  <a:lnTo>
                    <a:pt x="772232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633422" y="81965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349536" y="65183"/>
            <a:ext cx="4583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0" dirty="0">
                <a:solidFill>
                  <a:srgbClr val="000000"/>
                </a:solidFill>
                <a:latin typeface="Calibri Light"/>
                <a:cs typeface="Calibri Light"/>
              </a:rPr>
              <a:t>Biopsychosocial</a:t>
            </a:r>
            <a:r>
              <a:rPr b="0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Model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1576" y="1737360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7823" y="1737360"/>
            <a:ext cx="5035550" cy="0"/>
          </a:xfrm>
          <a:custGeom>
            <a:avLst/>
            <a:gdLst/>
            <a:ahLst/>
            <a:cxnLst/>
            <a:rect l="l" t="t" r="r" b="b"/>
            <a:pathLst>
              <a:path w="5035550">
                <a:moveTo>
                  <a:pt x="0" y="0"/>
                </a:moveTo>
                <a:lnTo>
                  <a:pt x="503529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120" y="420623"/>
            <a:ext cx="1743710" cy="2308860"/>
          </a:xfrm>
          <a:custGeom>
            <a:avLst/>
            <a:gdLst/>
            <a:ahLst/>
            <a:cxnLst/>
            <a:rect l="l" t="t" r="r" b="b"/>
            <a:pathLst>
              <a:path w="1743710" h="2308860">
                <a:moveTo>
                  <a:pt x="0" y="0"/>
                </a:moveTo>
                <a:lnTo>
                  <a:pt x="1743456" y="0"/>
                </a:lnTo>
                <a:lnTo>
                  <a:pt x="1743456" y="2308860"/>
                </a:lnTo>
                <a:lnTo>
                  <a:pt x="0" y="23088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105" y="438839"/>
            <a:ext cx="1288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BEBEBE"/>
                </a:solidFill>
                <a:latin typeface="Calibri"/>
                <a:cs typeface="Calibri"/>
              </a:rPr>
              <a:t>Demographic Factors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105" y="987479"/>
            <a:ext cx="14103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0" dirty="0">
                <a:solidFill>
                  <a:srgbClr val="BEBEBE"/>
                </a:solidFill>
                <a:latin typeface="Calibri"/>
                <a:cs typeface="Calibri"/>
              </a:rPr>
              <a:t>Race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Ethnicity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Sex/Gender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25" dirty="0">
                <a:solidFill>
                  <a:srgbClr val="BEBEBE"/>
                </a:solidFill>
                <a:latin typeface="Calibri"/>
                <a:cs typeface="Calibri"/>
              </a:rPr>
              <a:t>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9027" y="1048511"/>
            <a:ext cx="2559050" cy="4032885"/>
          </a:xfrm>
          <a:custGeom>
            <a:avLst/>
            <a:gdLst/>
            <a:ahLst/>
            <a:cxnLst/>
            <a:rect l="l" t="t" r="r" b="b"/>
            <a:pathLst>
              <a:path w="2559050" h="4032885">
                <a:moveTo>
                  <a:pt x="0" y="0"/>
                </a:moveTo>
                <a:lnTo>
                  <a:pt x="2558796" y="0"/>
                </a:lnTo>
                <a:lnTo>
                  <a:pt x="2558796" y="4032504"/>
                </a:lnTo>
                <a:lnTo>
                  <a:pt x="0" y="40325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07200" y="1069493"/>
            <a:ext cx="1019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Child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Abuse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4473" y="1313332"/>
            <a:ext cx="17100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Physical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Abuse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Sexual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Abuse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Emotional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Abuse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3211" y="2288686"/>
            <a:ext cx="1965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Household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dysfunction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4676" y="2532524"/>
            <a:ext cx="1910714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Household </a:t>
            </a:r>
            <a:r>
              <a:rPr sz="1600" dirty="0">
                <a:latin typeface="Calibri"/>
                <a:cs typeface="Calibri"/>
              </a:rPr>
              <a:t>member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depressed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Substance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misuse</a:t>
            </a:r>
            <a:endParaRPr sz="1600">
              <a:latin typeface="Calibri"/>
              <a:cs typeface="Calibri"/>
            </a:endParaRPr>
          </a:p>
          <a:p>
            <a:pPr marL="299085" marR="229235" indent="-287020">
              <a:lnSpc>
                <a:spcPct val="100000"/>
              </a:lnSpc>
              <a:buChar char="•"/>
              <a:tabLst>
                <a:tab pos="299085" algn="l"/>
                <a:tab pos="344805" algn="l"/>
              </a:tabLst>
            </a:pPr>
            <a:r>
              <a:rPr sz="1600" dirty="0">
                <a:latin typeface="Arial"/>
                <a:cs typeface="Arial"/>
              </a:rPr>
              <a:t>	</a:t>
            </a:r>
            <a:r>
              <a:rPr sz="1600" spc="-10" dirty="0">
                <a:latin typeface="Calibri"/>
                <a:cs typeface="Calibri"/>
              </a:rPr>
              <a:t>Incarcerated </a:t>
            </a:r>
            <a:r>
              <a:rPr sz="1600" spc="-20" dirty="0">
                <a:latin typeface="Calibri"/>
                <a:cs typeface="Calibri"/>
              </a:rPr>
              <a:t>parent/caregiver</a:t>
            </a:r>
            <a:endParaRPr sz="1600">
              <a:latin typeface="Calibri"/>
              <a:cs typeface="Calibri"/>
            </a:endParaRPr>
          </a:p>
          <a:p>
            <a:pPr marL="299085" marR="12065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Violence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between adults</a:t>
            </a:r>
            <a:endParaRPr sz="1600">
              <a:latin typeface="Calibri"/>
              <a:cs typeface="Calibri"/>
            </a:endParaRPr>
          </a:p>
          <a:p>
            <a:pPr marL="299085" marR="52069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latin typeface="Calibri"/>
                <a:cs typeface="Calibri"/>
              </a:rPr>
              <a:t>Parental </a:t>
            </a:r>
            <a:r>
              <a:rPr sz="1600" spc="-20" dirty="0">
                <a:latin typeface="Calibri"/>
                <a:cs typeface="Calibri"/>
              </a:rPr>
              <a:t>divorce/separation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23119" y="420623"/>
            <a:ext cx="2188845" cy="5633085"/>
          </a:xfrm>
          <a:custGeom>
            <a:avLst/>
            <a:gdLst/>
            <a:ahLst/>
            <a:cxnLst/>
            <a:rect l="l" t="t" r="r" b="b"/>
            <a:pathLst>
              <a:path w="2188845" h="5633085">
                <a:moveTo>
                  <a:pt x="0" y="0"/>
                </a:moveTo>
                <a:lnTo>
                  <a:pt x="2188464" y="0"/>
                </a:lnTo>
                <a:lnTo>
                  <a:pt x="2188464" y="5632704"/>
                </a:lnTo>
                <a:lnTo>
                  <a:pt x="0" y="56327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01388" y="438839"/>
            <a:ext cx="167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EBEBE"/>
                </a:solidFill>
                <a:latin typeface="Calibri"/>
                <a:cs typeface="Calibri"/>
              </a:rPr>
              <a:t>Health</a:t>
            </a:r>
            <a:r>
              <a:rPr sz="1800" b="1" spc="-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BEBEBE"/>
                </a:solidFill>
                <a:latin typeface="Calibri"/>
                <a:cs typeface="Calibri"/>
              </a:rPr>
              <a:t>Outcomes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01388" y="1261799"/>
            <a:ext cx="1642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Mental</a:t>
            </a:r>
            <a:r>
              <a:rPr sz="1800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Health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58588" y="1536119"/>
            <a:ext cx="134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Depression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Anxiety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01388" y="2633399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Chronic Conditions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58588" y="3182039"/>
            <a:ext cx="1480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Cardiovascul 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ar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diseases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Stroke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Diabetes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01388" y="4827959"/>
            <a:ext cx="1315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Mortality</a:t>
            </a:r>
            <a:r>
              <a:rPr sz="1800" spc="-50" dirty="0">
                <a:solidFill>
                  <a:srgbClr val="BEBEBE"/>
                </a:solidFill>
                <a:latin typeface="Calibri"/>
                <a:cs typeface="Calibri"/>
              </a:rPr>
              <a:t> / 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morbidity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81473" y="1678937"/>
            <a:ext cx="5034915" cy="4319905"/>
            <a:chOff x="4681473" y="1678937"/>
            <a:chExt cx="5034915" cy="4319905"/>
          </a:xfrm>
        </p:grpSpPr>
        <p:sp>
          <p:nvSpPr>
            <p:cNvPr id="20" name="object 20"/>
            <p:cNvSpPr/>
            <p:nvPr/>
          </p:nvSpPr>
          <p:spPr>
            <a:xfrm>
              <a:off x="4687823" y="409651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89">
                  <a:moveTo>
                    <a:pt x="0" y="0"/>
                  </a:moveTo>
                  <a:lnTo>
                    <a:pt x="6561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67751" y="4052058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49"/>
                  </a:lnTo>
                  <a:lnTo>
                    <a:pt x="0" y="888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87083" y="1729739"/>
              <a:ext cx="3322954" cy="0"/>
            </a:xfrm>
            <a:custGeom>
              <a:avLst/>
              <a:gdLst/>
              <a:ahLst/>
              <a:cxnLst/>
              <a:rect l="l" t="t" r="r" b="b"/>
              <a:pathLst>
                <a:path w="3322954">
                  <a:moveTo>
                    <a:pt x="0" y="0"/>
                  </a:moveTo>
                  <a:lnTo>
                    <a:pt x="332292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33809" y="1685287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63967" y="2634995"/>
              <a:ext cx="1786255" cy="3359150"/>
            </a:xfrm>
            <a:custGeom>
              <a:avLst/>
              <a:gdLst/>
              <a:ahLst/>
              <a:cxnLst/>
              <a:rect l="l" t="t" r="r" b="b"/>
              <a:pathLst>
                <a:path w="1786254" h="3359150">
                  <a:moveTo>
                    <a:pt x="0" y="0"/>
                  </a:moveTo>
                  <a:lnTo>
                    <a:pt x="1786127" y="0"/>
                  </a:lnTo>
                  <a:lnTo>
                    <a:pt x="1786127" y="3358896"/>
                  </a:lnTo>
                  <a:lnTo>
                    <a:pt x="0" y="33588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42282" y="3143795"/>
            <a:ext cx="1581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Physiological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Risks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42282" y="3631472"/>
            <a:ext cx="85534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Nervous Endocrine Immune Metabolic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56859" y="3441191"/>
            <a:ext cx="1325880" cy="2554605"/>
          </a:xfrm>
          <a:custGeom>
            <a:avLst/>
            <a:gdLst/>
            <a:ahLst/>
            <a:cxnLst/>
            <a:rect l="l" t="t" r="r" b="b"/>
            <a:pathLst>
              <a:path w="1325879" h="2554604">
                <a:moveTo>
                  <a:pt x="0" y="0"/>
                </a:moveTo>
                <a:lnTo>
                  <a:pt x="1325880" y="0"/>
                </a:lnTo>
                <a:lnTo>
                  <a:pt x="1325880" y="2554224"/>
                </a:lnTo>
                <a:lnTo>
                  <a:pt x="0" y="255422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34976" y="3948953"/>
            <a:ext cx="8528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BEBEBE"/>
                </a:solidFill>
                <a:latin typeface="Calibri"/>
                <a:cs typeface="Calibri"/>
              </a:rPr>
              <a:t>Health </a:t>
            </a:r>
            <a:r>
              <a:rPr sz="1600" b="1" spc="-20" dirty="0">
                <a:solidFill>
                  <a:srgbClr val="BEBEBE"/>
                </a:solidFill>
                <a:latin typeface="Calibri"/>
                <a:cs typeface="Calibri"/>
              </a:rPr>
              <a:t>Behaviors </a:t>
            </a:r>
            <a:r>
              <a:rPr sz="1600" spc="-10" dirty="0">
                <a:solidFill>
                  <a:srgbClr val="BEBEBE"/>
                </a:solidFill>
                <a:latin typeface="Calibri"/>
                <a:cs typeface="Calibri"/>
              </a:rPr>
              <a:t>Smoking Drinking </a:t>
            </a:r>
            <a:r>
              <a:rPr sz="1600" spc="-20" dirty="0">
                <a:solidFill>
                  <a:srgbClr val="BEBEBE"/>
                </a:solidFill>
                <a:latin typeface="Calibri"/>
                <a:cs typeface="Calibri"/>
              </a:rPr>
              <a:t>Diet </a:t>
            </a:r>
            <a:r>
              <a:rPr sz="1600" spc="-10" dirty="0">
                <a:solidFill>
                  <a:srgbClr val="BEBEBE"/>
                </a:solidFill>
                <a:latin typeface="Calibri"/>
                <a:cs typeface="Calibri"/>
              </a:rPr>
              <a:t>Exercise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93357" y="3003683"/>
            <a:ext cx="9523730" cy="2995295"/>
            <a:chOff x="193357" y="3003683"/>
            <a:chExt cx="9523730" cy="2995295"/>
          </a:xfrm>
        </p:grpSpPr>
        <p:sp>
          <p:nvSpPr>
            <p:cNvPr id="30" name="object 30"/>
            <p:cNvSpPr/>
            <p:nvPr/>
          </p:nvSpPr>
          <p:spPr>
            <a:xfrm>
              <a:off x="198120" y="3617975"/>
              <a:ext cx="1450975" cy="2376170"/>
            </a:xfrm>
            <a:custGeom>
              <a:avLst/>
              <a:gdLst/>
              <a:ahLst/>
              <a:cxnLst/>
              <a:rect l="l" t="t" r="r" b="b"/>
              <a:pathLst>
                <a:path w="1450975" h="2376170">
                  <a:moveTo>
                    <a:pt x="0" y="0"/>
                  </a:moveTo>
                  <a:lnTo>
                    <a:pt x="1450848" y="0"/>
                  </a:lnTo>
                  <a:lnTo>
                    <a:pt x="1450848" y="2375916"/>
                  </a:lnTo>
                  <a:lnTo>
                    <a:pt x="0" y="23759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82740" y="4315967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>
                  <a:moveTo>
                    <a:pt x="0" y="0"/>
                  </a:moveTo>
                  <a:lnTo>
                    <a:pt x="6561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62667" y="427151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30284" y="4315967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85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33941" y="4271514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87823" y="3054150"/>
              <a:ext cx="2555875" cy="11430"/>
            </a:xfrm>
            <a:custGeom>
              <a:avLst/>
              <a:gdLst/>
              <a:ahLst/>
              <a:cxnLst/>
              <a:rect l="l" t="t" r="r" b="b"/>
              <a:pathLst>
                <a:path w="2555875" h="11430">
                  <a:moveTo>
                    <a:pt x="0" y="11036"/>
                  </a:moveTo>
                  <a:lnTo>
                    <a:pt x="255587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67296" y="3010033"/>
              <a:ext cx="76835" cy="88900"/>
            </a:xfrm>
            <a:custGeom>
              <a:avLst/>
              <a:gdLst/>
              <a:ahLst/>
              <a:cxnLst/>
              <a:rect l="l" t="t" r="r" b="b"/>
              <a:pathLst>
                <a:path w="76834" h="88900">
                  <a:moveTo>
                    <a:pt x="393" y="88900"/>
                  </a:moveTo>
                  <a:lnTo>
                    <a:pt x="76403" y="4411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6105" y="3910698"/>
            <a:ext cx="12496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Education Income Wealth Neighborhoo </a:t>
            </a:r>
            <a:r>
              <a:rPr sz="1800" spc="-25" dirty="0">
                <a:solidFill>
                  <a:srgbClr val="BEBEBE"/>
                </a:solidFill>
                <a:latin typeface="Calibri"/>
                <a:cs typeface="Calibri"/>
              </a:rPr>
              <a:t>ds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19044" y="813305"/>
            <a:ext cx="8696960" cy="3482340"/>
            <a:chOff x="1019044" y="813305"/>
            <a:chExt cx="8696960" cy="3482340"/>
          </a:xfrm>
        </p:grpSpPr>
        <p:sp>
          <p:nvSpPr>
            <p:cNvPr id="39" name="object 39"/>
            <p:cNvSpPr/>
            <p:nvPr/>
          </p:nvSpPr>
          <p:spPr>
            <a:xfrm>
              <a:off x="1069850" y="2729484"/>
              <a:ext cx="0" cy="843280"/>
            </a:xfrm>
            <a:custGeom>
              <a:avLst/>
              <a:gdLst/>
              <a:ahLst/>
              <a:cxnLst/>
              <a:rect l="l" t="t" r="r" b="b"/>
              <a:pathLst>
                <a:path h="843279">
                  <a:moveTo>
                    <a:pt x="0" y="0"/>
                  </a:moveTo>
                  <a:lnTo>
                    <a:pt x="0" y="8426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5394" y="349594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04772" y="4244339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89">
                  <a:moveTo>
                    <a:pt x="0" y="0"/>
                  </a:moveTo>
                  <a:lnTo>
                    <a:pt x="57985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08429" y="419988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87296" y="864108"/>
              <a:ext cx="7722870" cy="0"/>
            </a:xfrm>
            <a:custGeom>
              <a:avLst/>
              <a:gdLst/>
              <a:ahLst/>
              <a:cxnLst/>
              <a:rect l="l" t="t" r="r" b="b"/>
              <a:pathLst>
                <a:path w="7722870">
                  <a:moveTo>
                    <a:pt x="0" y="0"/>
                  </a:moveTo>
                  <a:lnTo>
                    <a:pt x="772232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633422" y="81965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349536" y="65183"/>
            <a:ext cx="4583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0" dirty="0">
                <a:solidFill>
                  <a:srgbClr val="000000"/>
                </a:solidFill>
                <a:latin typeface="Calibri Light"/>
                <a:cs typeface="Calibri Light"/>
              </a:rPr>
              <a:t>Biopsychosocial</a:t>
            </a:r>
            <a:r>
              <a:rPr b="0" spc="-1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 Light"/>
                <a:cs typeface="Calibri Light"/>
              </a:rPr>
              <a:t>Model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1320" y="6540492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6316" y="236220"/>
            <a:ext cx="8395716" cy="62240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5242" y="6480612"/>
            <a:ext cx="19475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Resources</a:t>
            </a:r>
            <a:r>
              <a:rPr sz="14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–</a:t>
            </a:r>
            <a:r>
              <a:rPr sz="14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ACEs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Too</a:t>
            </a:r>
            <a:r>
              <a:rPr sz="14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High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4944" y="969263"/>
            <a:ext cx="10468610" cy="5285740"/>
            <a:chOff x="694944" y="969263"/>
            <a:chExt cx="10468610" cy="5285740"/>
          </a:xfrm>
        </p:grpSpPr>
        <p:sp>
          <p:nvSpPr>
            <p:cNvPr id="3" name="object 3"/>
            <p:cNvSpPr/>
            <p:nvPr/>
          </p:nvSpPr>
          <p:spPr>
            <a:xfrm>
              <a:off x="1193291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944" y="969263"/>
              <a:ext cx="5836919" cy="52852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3034" y="4581982"/>
              <a:ext cx="1072667" cy="12653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1163" y="3771480"/>
              <a:ext cx="1617314" cy="13230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7356" y="3154711"/>
              <a:ext cx="1380909" cy="11116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5070" y="2876778"/>
              <a:ext cx="542275" cy="6782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23988" y="2679147"/>
              <a:ext cx="1368162" cy="1131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0452" y="5021704"/>
              <a:ext cx="358094" cy="2389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95019" y="5287158"/>
              <a:ext cx="346710" cy="199390"/>
            </a:xfrm>
            <a:custGeom>
              <a:avLst/>
              <a:gdLst/>
              <a:ahLst/>
              <a:cxnLst/>
              <a:rect l="l" t="t" r="r" b="b"/>
              <a:pathLst>
                <a:path w="346709" h="199389">
                  <a:moveTo>
                    <a:pt x="161265" y="49504"/>
                  </a:moveTo>
                  <a:lnTo>
                    <a:pt x="142417" y="49504"/>
                  </a:lnTo>
                  <a:lnTo>
                    <a:pt x="142633" y="49555"/>
                  </a:lnTo>
                  <a:lnTo>
                    <a:pt x="143738" y="54254"/>
                  </a:lnTo>
                  <a:lnTo>
                    <a:pt x="144983" y="59118"/>
                  </a:lnTo>
                  <a:lnTo>
                    <a:pt x="147726" y="69164"/>
                  </a:lnTo>
                  <a:lnTo>
                    <a:pt x="149123" y="73977"/>
                  </a:lnTo>
                  <a:lnTo>
                    <a:pt x="150533" y="78600"/>
                  </a:lnTo>
                  <a:lnTo>
                    <a:pt x="177968" y="169722"/>
                  </a:lnTo>
                  <a:lnTo>
                    <a:pt x="200291" y="187020"/>
                  </a:lnTo>
                  <a:lnTo>
                    <a:pt x="202361" y="186829"/>
                  </a:lnTo>
                  <a:lnTo>
                    <a:pt x="212556" y="158762"/>
                  </a:lnTo>
                  <a:lnTo>
                    <a:pt x="193205" y="158750"/>
                  </a:lnTo>
                  <a:lnTo>
                    <a:pt x="190577" y="149009"/>
                  </a:lnTo>
                  <a:lnTo>
                    <a:pt x="185953" y="132219"/>
                  </a:lnTo>
                  <a:lnTo>
                    <a:pt x="184835" y="128295"/>
                  </a:lnTo>
                  <a:lnTo>
                    <a:pt x="181267" y="116205"/>
                  </a:lnTo>
                  <a:lnTo>
                    <a:pt x="179984" y="112001"/>
                  </a:lnTo>
                  <a:lnTo>
                    <a:pt x="161265" y="49504"/>
                  </a:lnTo>
                  <a:close/>
                </a:path>
                <a:path w="346709" h="199389">
                  <a:moveTo>
                    <a:pt x="134213" y="26098"/>
                  </a:moveTo>
                  <a:lnTo>
                    <a:pt x="132283" y="26352"/>
                  </a:lnTo>
                  <a:lnTo>
                    <a:pt x="128460" y="28155"/>
                  </a:lnTo>
                  <a:lnTo>
                    <a:pt x="127215" y="30073"/>
                  </a:lnTo>
                  <a:lnTo>
                    <a:pt x="100101" y="164134"/>
                  </a:lnTo>
                  <a:lnTo>
                    <a:pt x="100152" y="164655"/>
                  </a:lnTo>
                  <a:lnTo>
                    <a:pt x="114693" y="169722"/>
                  </a:lnTo>
                  <a:lnTo>
                    <a:pt x="115696" y="169697"/>
                  </a:lnTo>
                  <a:lnTo>
                    <a:pt x="137401" y="76581"/>
                  </a:lnTo>
                  <a:lnTo>
                    <a:pt x="142417" y="49504"/>
                  </a:lnTo>
                  <a:lnTo>
                    <a:pt x="161265" y="49504"/>
                  </a:lnTo>
                  <a:lnTo>
                    <a:pt x="147612" y="28803"/>
                  </a:lnTo>
                  <a:lnTo>
                    <a:pt x="134213" y="26098"/>
                  </a:lnTo>
                  <a:close/>
                </a:path>
                <a:path w="346709" h="199389">
                  <a:moveTo>
                    <a:pt x="220154" y="43522"/>
                  </a:moveTo>
                  <a:lnTo>
                    <a:pt x="199097" y="128473"/>
                  </a:lnTo>
                  <a:lnTo>
                    <a:pt x="193319" y="158762"/>
                  </a:lnTo>
                  <a:lnTo>
                    <a:pt x="212558" y="158750"/>
                  </a:lnTo>
                  <a:lnTo>
                    <a:pt x="234649" y="49555"/>
                  </a:lnTo>
                  <a:lnTo>
                    <a:pt x="234670" y="48691"/>
                  </a:lnTo>
                  <a:lnTo>
                    <a:pt x="234226" y="47701"/>
                  </a:lnTo>
                  <a:lnTo>
                    <a:pt x="220154" y="43522"/>
                  </a:lnTo>
                  <a:close/>
                </a:path>
                <a:path w="346709" h="199389">
                  <a:moveTo>
                    <a:pt x="5181" y="0"/>
                  </a:moveTo>
                  <a:lnTo>
                    <a:pt x="0" y="13042"/>
                  </a:lnTo>
                  <a:lnTo>
                    <a:pt x="330" y="14401"/>
                  </a:lnTo>
                  <a:lnTo>
                    <a:pt x="622" y="14935"/>
                  </a:lnTo>
                  <a:lnTo>
                    <a:pt x="1447" y="15709"/>
                  </a:lnTo>
                  <a:lnTo>
                    <a:pt x="1955" y="15963"/>
                  </a:lnTo>
                  <a:lnTo>
                    <a:pt x="42354" y="24142"/>
                  </a:lnTo>
                  <a:lnTo>
                    <a:pt x="17514" y="146964"/>
                  </a:lnTo>
                  <a:lnTo>
                    <a:pt x="32067" y="153009"/>
                  </a:lnTo>
                  <a:lnTo>
                    <a:pt x="33162" y="152971"/>
                  </a:lnTo>
                  <a:lnTo>
                    <a:pt x="61175" y="27952"/>
                  </a:lnTo>
                  <a:lnTo>
                    <a:pt x="106498" y="27952"/>
                  </a:lnTo>
                  <a:lnTo>
                    <a:pt x="106591" y="27495"/>
                  </a:lnTo>
                  <a:lnTo>
                    <a:pt x="106779" y="26098"/>
                  </a:lnTo>
                  <a:lnTo>
                    <a:pt x="106904" y="24142"/>
                  </a:lnTo>
                  <a:lnTo>
                    <a:pt x="106845" y="23177"/>
                  </a:lnTo>
                  <a:lnTo>
                    <a:pt x="106451" y="21729"/>
                  </a:lnTo>
                  <a:lnTo>
                    <a:pt x="106146" y="21183"/>
                  </a:lnTo>
                  <a:lnTo>
                    <a:pt x="105308" y="20396"/>
                  </a:lnTo>
                  <a:lnTo>
                    <a:pt x="104813" y="20154"/>
                  </a:lnTo>
                  <a:lnTo>
                    <a:pt x="5181" y="0"/>
                  </a:lnTo>
                  <a:close/>
                </a:path>
                <a:path w="346709" h="199389">
                  <a:moveTo>
                    <a:pt x="106498" y="27952"/>
                  </a:moveTo>
                  <a:lnTo>
                    <a:pt x="61175" y="27952"/>
                  </a:lnTo>
                  <a:lnTo>
                    <a:pt x="101587" y="36118"/>
                  </a:lnTo>
                  <a:lnTo>
                    <a:pt x="106498" y="27952"/>
                  </a:lnTo>
                  <a:close/>
                </a:path>
                <a:path w="346709" h="199389">
                  <a:moveTo>
                    <a:pt x="278485" y="55283"/>
                  </a:moveTo>
                  <a:lnTo>
                    <a:pt x="276783" y="55524"/>
                  </a:lnTo>
                  <a:lnTo>
                    <a:pt x="273329" y="57188"/>
                  </a:lnTo>
                  <a:lnTo>
                    <a:pt x="272186" y="59016"/>
                  </a:lnTo>
                  <a:lnTo>
                    <a:pt x="244995" y="193446"/>
                  </a:lnTo>
                  <a:lnTo>
                    <a:pt x="245033" y="193967"/>
                  </a:lnTo>
                  <a:lnTo>
                    <a:pt x="259651" y="199047"/>
                  </a:lnTo>
                  <a:lnTo>
                    <a:pt x="260642" y="199021"/>
                  </a:lnTo>
                  <a:lnTo>
                    <a:pt x="275843" y="137769"/>
                  </a:lnTo>
                  <a:lnTo>
                    <a:pt x="330655" y="137769"/>
                  </a:lnTo>
                  <a:lnTo>
                    <a:pt x="279006" y="122123"/>
                  </a:lnTo>
                  <a:lnTo>
                    <a:pt x="288747" y="73990"/>
                  </a:lnTo>
                  <a:lnTo>
                    <a:pt x="346414" y="73990"/>
                  </a:lnTo>
                  <a:lnTo>
                    <a:pt x="346417" y="71640"/>
                  </a:lnTo>
                  <a:lnTo>
                    <a:pt x="345960" y="70180"/>
                  </a:lnTo>
                  <a:lnTo>
                    <a:pt x="345643" y="69621"/>
                  </a:lnTo>
                  <a:lnTo>
                    <a:pt x="344804" y="68846"/>
                  </a:lnTo>
                  <a:lnTo>
                    <a:pt x="344347" y="68605"/>
                  </a:lnTo>
                  <a:lnTo>
                    <a:pt x="278485" y="55283"/>
                  </a:lnTo>
                  <a:close/>
                </a:path>
                <a:path w="346709" h="199389">
                  <a:moveTo>
                    <a:pt x="330655" y="137769"/>
                  </a:moveTo>
                  <a:lnTo>
                    <a:pt x="275843" y="137769"/>
                  </a:lnTo>
                  <a:lnTo>
                    <a:pt x="325361" y="147789"/>
                  </a:lnTo>
                  <a:lnTo>
                    <a:pt x="330655" y="137769"/>
                  </a:lnTo>
                  <a:close/>
                </a:path>
                <a:path w="346709" h="199389">
                  <a:moveTo>
                    <a:pt x="346414" y="73990"/>
                  </a:moveTo>
                  <a:lnTo>
                    <a:pt x="288747" y="73990"/>
                  </a:lnTo>
                  <a:lnTo>
                    <a:pt x="341109" y="84582"/>
                  </a:lnTo>
                  <a:lnTo>
                    <a:pt x="346414" y="73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3457" y="5413760"/>
              <a:ext cx="114952" cy="1209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52900" y="1046885"/>
              <a:ext cx="1751964" cy="1229360"/>
            </a:xfrm>
            <a:custGeom>
              <a:avLst/>
              <a:gdLst/>
              <a:ahLst/>
              <a:cxnLst/>
              <a:rect l="l" t="t" r="r" b="b"/>
              <a:pathLst>
                <a:path w="1751964" h="1229360">
                  <a:moveTo>
                    <a:pt x="0" y="1228915"/>
                  </a:moveTo>
                  <a:lnTo>
                    <a:pt x="175141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72034" y="1010414"/>
              <a:ext cx="84455" cy="75565"/>
            </a:xfrm>
            <a:custGeom>
              <a:avLst/>
              <a:gdLst/>
              <a:ahLst/>
              <a:cxnLst/>
              <a:rect l="l" t="t" r="r" b="b"/>
              <a:pathLst>
                <a:path w="84454" h="75565">
                  <a:moveTo>
                    <a:pt x="84264" y="0"/>
                  </a:moveTo>
                  <a:lnTo>
                    <a:pt x="0" y="12585"/>
                  </a:lnTo>
                  <a:lnTo>
                    <a:pt x="43776" y="74955"/>
                  </a:lnTo>
                  <a:lnTo>
                    <a:pt x="842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77044" y="1443849"/>
              <a:ext cx="889635" cy="1433830"/>
            </a:xfrm>
            <a:custGeom>
              <a:avLst/>
              <a:gdLst/>
              <a:ahLst/>
              <a:cxnLst/>
              <a:rect l="l" t="t" r="r" b="b"/>
              <a:pathLst>
                <a:path w="889634" h="1433830">
                  <a:moveTo>
                    <a:pt x="0" y="1433474"/>
                  </a:moveTo>
                  <a:lnTo>
                    <a:pt x="8890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27055" y="1389889"/>
              <a:ext cx="73025" cy="85090"/>
            </a:xfrm>
            <a:custGeom>
              <a:avLst/>
              <a:gdLst/>
              <a:ahLst/>
              <a:cxnLst/>
              <a:rect l="l" t="t" r="r" b="b"/>
              <a:pathLst>
                <a:path w="73025" h="85090">
                  <a:moveTo>
                    <a:pt x="72542" y="0"/>
                  </a:moveTo>
                  <a:lnTo>
                    <a:pt x="0" y="44678"/>
                  </a:lnTo>
                  <a:lnTo>
                    <a:pt x="64757" y="84836"/>
                  </a:lnTo>
                  <a:lnTo>
                    <a:pt x="72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40997" y="4434840"/>
              <a:ext cx="1172845" cy="1405255"/>
            </a:xfrm>
            <a:custGeom>
              <a:avLst/>
              <a:gdLst/>
              <a:ahLst/>
              <a:cxnLst/>
              <a:rect l="l" t="t" r="r" b="b"/>
              <a:pathLst>
                <a:path w="1172845" h="1405254">
                  <a:moveTo>
                    <a:pt x="1172629" y="0"/>
                  </a:moveTo>
                  <a:lnTo>
                    <a:pt x="0" y="140464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00298" y="5805313"/>
              <a:ext cx="78105" cy="83185"/>
            </a:xfrm>
            <a:custGeom>
              <a:avLst/>
              <a:gdLst/>
              <a:ahLst/>
              <a:cxnLst/>
              <a:rect l="l" t="t" r="r" b="b"/>
              <a:pathLst>
                <a:path w="78105" h="83185">
                  <a:moveTo>
                    <a:pt x="19583" y="0"/>
                  </a:moveTo>
                  <a:lnTo>
                    <a:pt x="0" y="82918"/>
                  </a:lnTo>
                  <a:lnTo>
                    <a:pt x="78079" y="48831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58155" y="457200"/>
            <a:ext cx="1952625" cy="512445"/>
          </a:xfrm>
          <a:prstGeom prst="rect">
            <a:avLst/>
          </a:prstGeom>
          <a:ln w="15875">
            <a:solidFill>
              <a:srgbClr val="A75F09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815"/>
              </a:spcBef>
            </a:pPr>
            <a:r>
              <a:rPr sz="1800" b="1" spc="-10" dirty="0">
                <a:latin typeface="Calibri"/>
                <a:cs typeface="Calibri"/>
              </a:rPr>
              <a:t>Nervous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1247" y="5925311"/>
            <a:ext cx="1952625" cy="512445"/>
          </a:xfrm>
          <a:custGeom>
            <a:avLst/>
            <a:gdLst/>
            <a:ahLst/>
            <a:cxnLst/>
            <a:rect l="l" t="t" r="r" b="b"/>
            <a:pathLst>
              <a:path w="1952625" h="512445">
                <a:moveTo>
                  <a:pt x="0" y="0"/>
                </a:moveTo>
                <a:lnTo>
                  <a:pt x="1952243" y="0"/>
                </a:lnTo>
                <a:lnTo>
                  <a:pt x="1952243" y="512064"/>
                </a:lnTo>
                <a:lnTo>
                  <a:pt x="0" y="512064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A75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9185" y="6016244"/>
            <a:ext cx="1936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Endocrine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9877043" y="877824"/>
            <a:ext cx="1953895" cy="512445"/>
          </a:xfrm>
          <a:prstGeom prst="rect">
            <a:avLst/>
          </a:prstGeom>
          <a:ln w="15875">
            <a:solidFill>
              <a:srgbClr val="A75F09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578485">
              <a:lnSpc>
                <a:spcPct val="100000"/>
              </a:lnSpc>
              <a:spcBef>
                <a:spcPts val="810"/>
              </a:spcBef>
            </a:pPr>
            <a:r>
              <a:rPr sz="1800" b="1" spc="-10" dirty="0">
                <a:latin typeface="Calibri"/>
                <a:cs typeface="Calibri"/>
              </a:rPr>
              <a:t>Immune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8327" y="1598847"/>
            <a:ext cx="8754745" cy="408241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15"/>
              </a:spcBef>
              <a:buClr>
                <a:srgbClr val="E38312"/>
              </a:buClr>
              <a:buFont typeface="Calibri"/>
              <a:buAutoNum type="arabicPeriod"/>
              <a:tabLst>
                <a:tab pos="469265" algn="l"/>
              </a:tabLst>
            </a:pPr>
            <a:r>
              <a:rPr sz="2400" spc="155" dirty="0">
                <a:latin typeface="Calibri"/>
                <a:cs typeface="Calibri"/>
              </a:rPr>
              <a:t>PULSE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spc="170" dirty="0">
                <a:latin typeface="Calibri"/>
                <a:cs typeface="Calibri"/>
              </a:rPr>
              <a:t>PRESSURE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HEART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spc="130" dirty="0">
                <a:latin typeface="Calibri"/>
                <a:cs typeface="Calibri"/>
              </a:rPr>
              <a:t>RATE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15"/>
              </a:spcBef>
              <a:buClr>
                <a:srgbClr val="E38312"/>
              </a:buClr>
              <a:buAutoNum type="arabicPeriod"/>
              <a:tabLst>
                <a:tab pos="469265" algn="l"/>
              </a:tabLst>
            </a:pPr>
            <a:r>
              <a:rPr sz="2400" b="1" spc="170" dirty="0">
                <a:latin typeface="Calibri"/>
                <a:cs typeface="Calibri"/>
              </a:rPr>
              <a:t>CORTISOL</a:t>
            </a:r>
            <a:r>
              <a:rPr sz="2400" b="1" spc="370" dirty="0">
                <a:latin typeface="Calibri"/>
                <a:cs typeface="Calibri"/>
              </a:rPr>
              <a:t> </a:t>
            </a:r>
            <a:r>
              <a:rPr sz="2400" b="1" spc="160" dirty="0">
                <a:latin typeface="Calibri"/>
                <a:cs typeface="Calibri"/>
              </a:rPr>
              <a:t>(SALIVA,</a:t>
            </a:r>
            <a:r>
              <a:rPr sz="2400" b="1" spc="395" dirty="0">
                <a:latin typeface="Calibri"/>
                <a:cs typeface="Calibri"/>
              </a:rPr>
              <a:t> </a:t>
            </a:r>
            <a:r>
              <a:rPr sz="2400" b="1" spc="150" dirty="0">
                <a:latin typeface="Calibri"/>
                <a:cs typeface="Calibri"/>
              </a:rPr>
              <a:t>BLOOD,</a:t>
            </a:r>
            <a:r>
              <a:rPr sz="2400" b="1" spc="385" dirty="0">
                <a:latin typeface="Calibri"/>
                <a:cs typeface="Calibri"/>
              </a:rPr>
              <a:t> </a:t>
            </a:r>
            <a:r>
              <a:rPr sz="2400" b="1" spc="150" dirty="0">
                <a:latin typeface="Calibri"/>
                <a:cs typeface="Calibri"/>
              </a:rPr>
              <a:t>HAIR)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05"/>
              </a:spcBef>
              <a:buClr>
                <a:srgbClr val="E38312"/>
              </a:buClr>
              <a:buAutoNum type="arabicPeriod"/>
              <a:tabLst>
                <a:tab pos="469265" algn="l"/>
              </a:tabLst>
            </a:pPr>
            <a:r>
              <a:rPr sz="2400" spc="175" dirty="0">
                <a:latin typeface="Calibri"/>
                <a:cs typeface="Calibri"/>
              </a:rPr>
              <a:t>HEMOGLOBIN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130" dirty="0">
                <a:latin typeface="Calibri"/>
                <a:cs typeface="Calibri"/>
              </a:rPr>
              <a:t>A1C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330" dirty="0">
                <a:latin typeface="Calibri"/>
                <a:cs typeface="Calibri"/>
              </a:rPr>
              <a:t> </a:t>
            </a:r>
            <a:r>
              <a:rPr sz="2400" spc="150" dirty="0">
                <a:latin typeface="Calibri"/>
                <a:cs typeface="Calibri"/>
              </a:rPr>
              <a:t>HBA1C)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15"/>
              </a:spcBef>
              <a:buClr>
                <a:srgbClr val="E38312"/>
              </a:buClr>
              <a:buAutoNum type="arabicPeriod"/>
              <a:tabLst>
                <a:tab pos="469265" algn="l"/>
              </a:tabLst>
            </a:pPr>
            <a:r>
              <a:rPr sz="2400" spc="200" dirty="0">
                <a:latin typeface="Calibri"/>
                <a:cs typeface="Calibri"/>
              </a:rPr>
              <a:t>HIGH-</a:t>
            </a:r>
            <a:r>
              <a:rPr sz="2400" spc="170" dirty="0">
                <a:latin typeface="Calibri"/>
                <a:cs typeface="Calibri"/>
              </a:rPr>
              <a:t>DENSITY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spc="170" dirty="0">
                <a:latin typeface="Calibri"/>
                <a:cs typeface="Calibri"/>
              </a:rPr>
              <a:t>LIPOPROTEIN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330" dirty="0">
                <a:latin typeface="Calibri"/>
                <a:cs typeface="Calibri"/>
              </a:rPr>
              <a:t> </a:t>
            </a:r>
            <a:r>
              <a:rPr sz="2400" spc="150" dirty="0">
                <a:latin typeface="Calibri"/>
                <a:cs typeface="Calibri"/>
              </a:rPr>
              <a:t>HDL)</a:t>
            </a:r>
            <a:r>
              <a:rPr sz="2400" spc="385" dirty="0">
                <a:latin typeface="Calibri"/>
                <a:cs typeface="Calibri"/>
              </a:rPr>
              <a:t> </a:t>
            </a:r>
            <a:r>
              <a:rPr sz="2400" spc="185" dirty="0">
                <a:latin typeface="Calibri"/>
                <a:cs typeface="Calibri"/>
              </a:rPr>
              <a:t>CHOLESTEROL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15"/>
              </a:spcBef>
              <a:buClr>
                <a:srgbClr val="E38312"/>
              </a:buClr>
              <a:buAutoNum type="arabicPeriod"/>
              <a:tabLst>
                <a:tab pos="469265" algn="l"/>
              </a:tabLst>
            </a:pPr>
            <a:r>
              <a:rPr sz="2400" spc="90" dirty="0">
                <a:latin typeface="Calibri"/>
                <a:cs typeface="Calibri"/>
              </a:rPr>
              <a:t>TOTAL</a:t>
            </a:r>
            <a:r>
              <a:rPr sz="2400" spc="420" dirty="0">
                <a:latin typeface="Calibri"/>
                <a:cs typeface="Calibri"/>
              </a:rPr>
              <a:t> </a:t>
            </a:r>
            <a:r>
              <a:rPr sz="2400" spc="185" dirty="0">
                <a:latin typeface="Calibri"/>
                <a:cs typeface="Calibri"/>
              </a:rPr>
              <a:t>CHOLESTEROL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05"/>
              </a:spcBef>
              <a:buClr>
                <a:srgbClr val="E38312"/>
              </a:buClr>
              <a:buAutoNum type="arabicPeriod"/>
              <a:tabLst>
                <a:tab pos="469265" algn="l"/>
              </a:tabLst>
            </a:pPr>
            <a:r>
              <a:rPr sz="2400" b="1" spc="200" dirty="0">
                <a:latin typeface="Calibri"/>
                <a:cs typeface="Calibri"/>
              </a:rPr>
              <a:t>C-</a:t>
            </a:r>
            <a:r>
              <a:rPr sz="2400" b="1" spc="170" dirty="0">
                <a:latin typeface="Calibri"/>
                <a:cs typeface="Calibri"/>
              </a:rPr>
              <a:t>REACTIVE</a:t>
            </a:r>
            <a:r>
              <a:rPr sz="2400" b="1" spc="370" dirty="0">
                <a:latin typeface="Calibri"/>
                <a:cs typeface="Calibri"/>
              </a:rPr>
              <a:t> </a:t>
            </a:r>
            <a:r>
              <a:rPr sz="2400" b="1" spc="160" dirty="0">
                <a:latin typeface="Calibri"/>
                <a:cs typeface="Calibri"/>
              </a:rPr>
              <a:t>PROTEIN</a:t>
            </a:r>
            <a:r>
              <a:rPr sz="2400" b="1" spc="370" dirty="0">
                <a:latin typeface="Calibri"/>
                <a:cs typeface="Calibri"/>
              </a:rPr>
              <a:t> </a:t>
            </a:r>
            <a:r>
              <a:rPr sz="2400" b="1" spc="190" dirty="0">
                <a:latin typeface="Calibri"/>
                <a:cs typeface="Calibri"/>
              </a:rPr>
              <a:t>(CRP)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15"/>
              </a:spcBef>
              <a:buClr>
                <a:srgbClr val="E38312"/>
              </a:buClr>
              <a:buAutoNum type="arabicPeriod"/>
              <a:tabLst>
                <a:tab pos="469265" algn="l"/>
              </a:tabLst>
            </a:pPr>
            <a:r>
              <a:rPr sz="2400" spc="155" dirty="0">
                <a:latin typeface="Calibri"/>
                <a:cs typeface="Calibri"/>
              </a:rPr>
              <a:t>INFLAMMATORY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spc="165" dirty="0">
                <a:latin typeface="Calibri"/>
                <a:cs typeface="Calibri"/>
              </a:rPr>
              <a:t>CYTOKINES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325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TNF-</a:t>
            </a:r>
            <a:r>
              <a:rPr sz="2400" spc="165" dirty="0">
                <a:latin typeface="Calibri"/>
                <a:cs typeface="Calibri"/>
              </a:rPr>
              <a:t>ALPHA;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INTERLEUKINS)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115"/>
              </a:spcBef>
              <a:buClr>
                <a:srgbClr val="E38312"/>
              </a:buClr>
              <a:buAutoNum type="arabicPeriod"/>
              <a:tabLst>
                <a:tab pos="469265" algn="l"/>
              </a:tabLst>
            </a:pPr>
            <a:r>
              <a:rPr sz="2400" spc="135" dirty="0">
                <a:latin typeface="Calibri"/>
                <a:cs typeface="Calibri"/>
              </a:rPr>
              <a:t>WAIST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spc="185" dirty="0">
                <a:latin typeface="Calibri"/>
                <a:cs typeface="Calibri"/>
              </a:rPr>
              <a:t>CIRCUMFERENCE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86079" y="439540"/>
            <a:ext cx="7828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Commonly</a:t>
            </a:r>
            <a:r>
              <a:rPr b="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Studied</a:t>
            </a:r>
            <a:r>
              <a:rPr b="0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Biological</a:t>
            </a:r>
            <a:r>
              <a:rPr b="0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Markers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382524"/>
            <a:ext cx="9966960" cy="5709285"/>
            <a:chOff x="1193291" y="382524"/>
            <a:chExt cx="9966960" cy="5709285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2764" y="382524"/>
              <a:ext cx="7281659" cy="57088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9060" y="1705355"/>
              <a:ext cx="1731263" cy="8702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4788" y="1248155"/>
              <a:ext cx="1729739" cy="870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5924" y="1639824"/>
              <a:ext cx="1731263" cy="8702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4819" y="2619755"/>
              <a:ext cx="1583435" cy="870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7427" y="2819400"/>
              <a:ext cx="1731263" cy="8702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3820" y="3933444"/>
              <a:ext cx="1729739" cy="8702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7516" y="0"/>
            <a:ext cx="4634865" cy="6858000"/>
            <a:chOff x="7557516" y="0"/>
            <a:chExt cx="4634865" cy="6858000"/>
          </a:xfrm>
        </p:grpSpPr>
        <p:sp>
          <p:nvSpPr>
            <p:cNvPr id="3" name="object 3"/>
            <p:cNvSpPr/>
            <p:nvPr/>
          </p:nvSpPr>
          <p:spPr>
            <a:xfrm>
              <a:off x="7613904" y="0"/>
              <a:ext cx="4578350" cy="6858000"/>
            </a:xfrm>
            <a:custGeom>
              <a:avLst/>
              <a:gdLst/>
              <a:ahLst/>
              <a:cxnLst/>
              <a:rect l="l" t="t" r="r" b="b"/>
              <a:pathLst>
                <a:path w="4578350" h="6858000">
                  <a:moveTo>
                    <a:pt x="45781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8108" y="6858000"/>
                  </a:lnTo>
                  <a:lnTo>
                    <a:pt x="4578108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7516" y="0"/>
              <a:ext cx="64135" cy="6858000"/>
            </a:xfrm>
            <a:custGeom>
              <a:avLst/>
              <a:gdLst/>
              <a:ahLst/>
              <a:cxnLst/>
              <a:rect l="l" t="t" r="r" b="b"/>
              <a:pathLst>
                <a:path w="64134" h="6858000">
                  <a:moveTo>
                    <a:pt x="6400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007" y="6858000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73328" y="2300287"/>
            <a:ext cx="3215640" cy="12668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910"/>
              </a:spcBef>
            </a:pPr>
            <a:r>
              <a:rPr sz="4400" b="0" spc="-75" dirty="0">
                <a:solidFill>
                  <a:srgbClr val="FFFFFF"/>
                </a:solidFill>
                <a:latin typeface="Calibri Light"/>
                <a:cs typeface="Calibri Light"/>
              </a:rPr>
              <a:t>ACEs</a:t>
            </a:r>
            <a:r>
              <a:rPr sz="4400" b="0" spc="-1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4400" b="0" spc="-2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75" dirty="0">
                <a:solidFill>
                  <a:srgbClr val="FFFFFF"/>
                </a:solidFill>
                <a:latin typeface="Calibri Light"/>
                <a:cs typeface="Calibri Light"/>
              </a:rPr>
              <a:t>Special 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Populations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3173" y="6574020"/>
            <a:ext cx="1625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3423" y="2450021"/>
            <a:ext cx="5321935" cy="228155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 marR="5080">
              <a:lnSpc>
                <a:spcPts val="8159"/>
              </a:lnSpc>
              <a:spcBef>
                <a:spcPts val="1575"/>
              </a:spcBef>
            </a:pP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Who</a:t>
            </a:r>
            <a:r>
              <a:rPr sz="8000" b="0" spc="-1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is</a:t>
            </a:r>
            <a:r>
              <a:rPr sz="8000" b="0" spc="-1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8000" b="0" dirty="0">
                <a:solidFill>
                  <a:srgbClr val="252525"/>
                </a:solidFill>
                <a:latin typeface="Calibri Light"/>
                <a:cs typeface="Calibri Light"/>
              </a:rPr>
              <a:t>in</a:t>
            </a:r>
            <a:r>
              <a:rPr sz="8000" b="0" spc="-1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8000" b="0" spc="-55" dirty="0">
                <a:solidFill>
                  <a:srgbClr val="252525"/>
                </a:solidFill>
                <a:latin typeface="Calibri Light"/>
                <a:cs typeface="Calibri Light"/>
              </a:rPr>
              <a:t>the </a:t>
            </a:r>
            <a:r>
              <a:rPr sz="8000" b="0" spc="-10" dirty="0">
                <a:solidFill>
                  <a:srgbClr val="252525"/>
                </a:solidFill>
                <a:latin typeface="Calibri Light"/>
                <a:cs typeface="Calibri Light"/>
              </a:rPr>
              <a:t>room?</a:t>
            </a:r>
            <a:endParaRPr sz="80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73239" y="2082849"/>
            <a:ext cx="784225" cy="784225"/>
            <a:chOff x="1273239" y="2082849"/>
            <a:chExt cx="784225" cy="784225"/>
          </a:xfrm>
        </p:grpSpPr>
        <p:sp>
          <p:nvSpPr>
            <p:cNvPr id="4" name="object 4"/>
            <p:cNvSpPr/>
            <p:nvPr/>
          </p:nvSpPr>
          <p:spPr>
            <a:xfrm>
              <a:off x="1293864" y="2103474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371182" y="742630"/>
                  </a:moveTo>
                  <a:lnTo>
                    <a:pt x="324618" y="739737"/>
                  </a:lnTo>
                  <a:lnTo>
                    <a:pt x="279781" y="731290"/>
                  </a:lnTo>
                  <a:lnTo>
                    <a:pt x="237019" y="717638"/>
                  </a:lnTo>
                  <a:lnTo>
                    <a:pt x="196679" y="699128"/>
                  </a:lnTo>
                  <a:lnTo>
                    <a:pt x="159110" y="676107"/>
                  </a:lnTo>
                  <a:lnTo>
                    <a:pt x="124658" y="648924"/>
                  </a:lnTo>
                  <a:lnTo>
                    <a:pt x="93671" y="617927"/>
                  </a:lnTo>
                  <a:lnTo>
                    <a:pt x="66498" y="583463"/>
                  </a:lnTo>
                  <a:lnTo>
                    <a:pt x="43486" y="545880"/>
                  </a:lnTo>
                  <a:lnTo>
                    <a:pt x="24982" y="505525"/>
                  </a:lnTo>
                  <a:lnTo>
                    <a:pt x="11335" y="462748"/>
                  </a:lnTo>
                  <a:lnTo>
                    <a:pt x="2891" y="417895"/>
                  </a:lnTo>
                  <a:lnTo>
                    <a:pt x="0" y="371315"/>
                  </a:lnTo>
                  <a:lnTo>
                    <a:pt x="2891" y="324734"/>
                  </a:lnTo>
                  <a:lnTo>
                    <a:pt x="11335" y="279881"/>
                  </a:lnTo>
                  <a:lnTo>
                    <a:pt x="24982" y="237104"/>
                  </a:lnTo>
                  <a:lnTo>
                    <a:pt x="43486" y="196749"/>
                  </a:lnTo>
                  <a:lnTo>
                    <a:pt x="66498" y="159166"/>
                  </a:lnTo>
                  <a:lnTo>
                    <a:pt x="93671" y="124702"/>
                  </a:lnTo>
                  <a:lnTo>
                    <a:pt x="124658" y="93705"/>
                  </a:lnTo>
                  <a:lnTo>
                    <a:pt x="159110" y="66522"/>
                  </a:lnTo>
                  <a:lnTo>
                    <a:pt x="196679" y="43501"/>
                  </a:lnTo>
                  <a:lnTo>
                    <a:pt x="237019" y="24991"/>
                  </a:lnTo>
                  <a:lnTo>
                    <a:pt x="279781" y="11339"/>
                  </a:lnTo>
                  <a:lnTo>
                    <a:pt x="324618" y="2892"/>
                  </a:lnTo>
                  <a:lnTo>
                    <a:pt x="371182" y="0"/>
                  </a:lnTo>
                  <a:lnTo>
                    <a:pt x="417746" y="2892"/>
                  </a:lnTo>
                  <a:lnTo>
                    <a:pt x="462583" y="11339"/>
                  </a:lnTo>
                  <a:lnTo>
                    <a:pt x="505345" y="24991"/>
                  </a:lnTo>
                  <a:lnTo>
                    <a:pt x="545685" y="43501"/>
                  </a:lnTo>
                  <a:lnTo>
                    <a:pt x="583255" y="66522"/>
                  </a:lnTo>
                  <a:lnTo>
                    <a:pt x="617707" y="93705"/>
                  </a:lnTo>
                  <a:lnTo>
                    <a:pt x="648693" y="124702"/>
                  </a:lnTo>
                  <a:lnTo>
                    <a:pt x="675866" y="159166"/>
                  </a:lnTo>
                  <a:lnTo>
                    <a:pt x="698879" y="196749"/>
                  </a:lnTo>
                  <a:lnTo>
                    <a:pt x="717382" y="237104"/>
                  </a:lnTo>
                  <a:lnTo>
                    <a:pt x="731030" y="279881"/>
                  </a:lnTo>
                  <a:lnTo>
                    <a:pt x="739473" y="324734"/>
                  </a:lnTo>
                  <a:lnTo>
                    <a:pt x="742365" y="371315"/>
                  </a:lnTo>
                  <a:lnTo>
                    <a:pt x="739473" y="417895"/>
                  </a:lnTo>
                  <a:lnTo>
                    <a:pt x="731030" y="462748"/>
                  </a:lnTo>
                  <a:lnTo>
                    <a:pt x="717382" y="505525"/>
                  </a:lnTo>
                  <a:lnTo>
                    <a:pt x="698879" y="545880"/>
                  </a:lnTo>
                  <a:lnTo>
                    <a:pt x="675866" y="583463"/>
                  </a:lnTo>
                  <a:lnTo>
                    <a:pt x="648693" y="617927"/>
                  </a:lnTo>
                  <a:lnTo>
                    <a:pt x="617707" y="648924"/>
                  </a:lnTo>
                  <a:lnTo>
                    <a:pt x="583255" y="676107"/>
                  </a:lnTo>
                  <a:lnTo>
                    <a:pt x="545685" y="699128"/>
                  </a:lnTo>
                  <a:lnTo>
                    <a:pt x="505345" y="717638"/>
                  </a:lnTo>
                  <a:lnTo>
                    <a:pt x="462583" y="731290"/>
                  </a:lnTo>
                  <a:lnTo>
                    <a:pt x="417746" y="739737"/>
                  </a:lnTo>
                  <a:lnTo>
                    <a:pt x="371182" y="74263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3864" y="2103474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742365" y="371315"/>
                  </a:moveTo>
                  <a:lnTo>
                    <a:pt x="739473" y="417895"/>
                  </a:lnTo>
                  <a:lnTo>
                    <a:pt x="731030" y="462748"/>
                  </a:lnTo>
                  <a:lnTo>
                    <a:pt x="717382" y="505525"/>
                  </a:lnTo>
                  <a:lnTo>
                    <a:pt x="698879" y="545880"/>
                  </a:lnTo>
                  <a:lnTo>
                    <a:pt x="675866" y="583463"/>
                  </a:lnTo>
                  <a:lnTo>
                    <a:pt x="648693" y="617927"/>
                  </a:lnTo>
                  <a:lnTo>
                    <a:pt x="617707" y="648924"/>
                  </a:lnTo>
                  <a:lnTo>
                    <a:pt x="583255" y="676107"/>
                  </a:lnTo>
                  <a:lnTo>
                    <a:pt x="545685" y="699128"/>
                  </a:lnTo>
                  <a:lnTo>
                    <a:pt x="505345" y="717638"/>
                  </a:lnTo>
                  <a:lnTo>
                    <a:pt x="462583" y="731290"/>
                  </a:lnTo>
                  <a:lnTo>
                    <a:pt x="417746" y="739737"/>
                  </a:lnTo>
                  <a:lnTo>
                    <a:pt x="371182" y="742630"/>
                  </a:lnTo>
                  <a:lnTo>
                    <a:pt x="324618" y="739737"/>
                  </a:lnTo>
                  <a:lnTo>
                    <a:pt x="279781" y="731290"/>
                  </a:lnTo>
                  <a:lnTo>
                    <a:pt x="237019" y="717638"/>
                  </a:lnTo>
                  <a:lnTo>
                    <a:pt x="196679" y="699128"/>
                  </a:lnTo>
                  <a:lnTo>
                    <a:pt x="159110" y="676107"/>
                  </a:lnTo>
                  <a:lnTo>
                    <a:pt x="124658" y="648924"/>
                  </a:lnTo>
                  <a:lnTo>
                    <a:pt x="93671" y="617927"/>
                  </a:lnTo>
                  <a:lnTo>
                    <a:pt x="66498" y="583463"/>
                  </a:lnTo>
                  <a:lnTo>
                    <a:pt x="43486" y="545880"/>
                  </a:lnTo>
                  <a:lnTo>
                    <a:pt x="24982" y="505525"/>
                  </a:lnTo>
                  <a:lnTo>
                    <a:pt x="11335" y="462748"/>
                  </a:lnTo>
                  <a:lnTo>
                    <a:pt x="2891" y="417895"/>
                  </a:lnTo>
                  <a:lnTo>
                    <a:pt x="0" y="371315"/>
                  </a:lnTo>
                  <a:lnTo>
                    <a:pt x="2891" y="324734"/>
                  </a:lnTo>
                  <a:lnTo>
                    <a:pt x="11335" y="279881"/>
                  </a:lnTo>
                  <a:lnTo>
                    <a:pt x="24982" y="237104"/>
                  </a:lnTo>
                  <a:lnTo>
                    <a:pt x="43486" y="196749"/>
                  </a:lnTo>
                  <a:lnTo>
                    <a:pt x="66498" y="159166"/>
                  </a:lnTo>
                  <a:lnTo>
                    <a:pt x="93671" y="124702"/>
                  </a:lnTo>
                  <a:lnTo>
                    <a:pt x="124658" y="93705"/>
                  </a:lnTo>
                  <a:lnTo>
                    <a:pt x="159110" y="66522"/>
                  </a:lnTo>
                  <a:lnTo>
                    <a:pt x="196679" y="43501"/>
                  </a:lnTo>
                  <a:lnTo>
                    <a:pt x="237019" y="24991"/>
                  </a:lnTo>
                  <a:lnTo>
                    <a:pt x="279781" y="11339"/>
                  </a:lnTo>
                  <a:lnTo>
                    <a:pt x="324618" y="2892"/>
                  </a:lnTo>
                  <a:lnTo>
                    <a:pt x="371182" y="0"/>
                  </a:lnTo>
                  <a:lnTo>
                    <a:pt x="417746" y="2892"/>
                  </a:lnTo>
                  <a:lnTo>
                    <a:pt x="462583" y="11339"/>
                  </a:lnTo>
                  <a:lnTo>
                    <a:pt x="505345" y="24991"/>
                  </a:lnTo>
                  <a:lnTo>
                    <a:pt x="545685" y="43501"/>
                  </a:lnTo>
                  <a:lnTo>
                    <a:pt x="583255" y="66522"/>
                  </a:lnTo>
                  <a:lnTo>
                    <a:pt x="617707" y="93705"/>
                  </a:lnTo>
                  <a:lnTo>
                    <a:pt x="648693" y="124702"/>
                  </a:lnTo>
                  <a:lnTo>
                    <a:pt x="675866" y="159166"/>
                  </a:lnTo>
                  <a:lnTo>
                    <a:pt x="698879" y="196749"/>
                  </a:lnTo>
                  <a:lnTo>
                    <a:pt x="717382" y="237104"/>
                  </a:lnTo>
                  <a:lnTo>
                    <a:pt x="731030" y="279881"/>
                  </a:lnTo>
                  <a:lnTo>
                    <a:pt x="739473" y="324734"/>
                  </a:lnTo>
                  <a:lnTo>
                    <a:pt x="742365" y="371315"/>
                  </a:lnTo>
                  <a:close/>
                </a:path>
              </a:pathLst>
            </a:custGeom>
            <a:ln w="4124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52881" y="2082848"/>
            <a:ext cx="784225" cy="784225"/>
            <a:chOff x="3252881" y="2082848"/>
            <a:chExt cx="784225" cy="784225"/>
          </a:xfrm>
        </p:grpSpPr>
        <p:sp>
          <p:nvSpPr>
            <p:cNvPr id="7" name="object 7"/>
            <p:cNvSpPr/>
            <p:nvPr/>
          </p:nvSpPr>
          <p:spPr>
            <a:xfrm>
              <a:off x="3273506" y="2103474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371182" y="742630"/>
                  </a:moveTo>
                  <a:lnTo>
                    <a:pt x="324618" y="739737"/>
                  </a:lnTo>
                  <a:lnTo>
                    <a:pt x="279781" y="731290"/>
                  </a:lnTo>
                  <a:lnTo>
                    <a:pt x="237019" y="717638"/>
                  </a:lnTo>
                  <a:lnTo>
                    <a:pt x="196679" y="699128"/>
                  </a:lnTo>
                  <a:lnTo>
                    <a:pt x="159110" y="676107"/>
                  </a:lnTo>
                  <a:lnTo>
                    <a:pt x="124658" y="648924"/>
                  </a:lnTo>
                  <a:lnTo>
                    <a:pt x="93671" y="617927"/>
                  </a:lnTo>
                  <a:lnTo>
                    <a:pt x="66498" y="583463"/>
                  </a:lnTo>
                  <a:lnTo>
                    <a:pt x="43486" y="545880"/>
                  </a:lnTo>
                  <a:lnTo>
                    <a:pt x="24982" y="505525"/>
                  </a:lnTo>
                  <a:lnTo>
                    <a:pt x="11335" y="462748"/>
                  </a:lnTo>
                  <a:lnTo>
                    <a:pt x="2891" y="417895"/>
                  </a:lnTo>
                  <a:lnTo>
                    <a:pt x="0" y="371315"/>
                  </a:lnTo>
                  <a:lnTo>
                    <a:pt x="2891" y="324734"/>
                  </a:lnTo>
                  <a:lnTo>
                    <a:pt x="11335" y="279881"/>
                  </a:lnTo>
                  <a:lnTo>
                    <a:pt x="24982" y="237104"/>
                  </a:lnTo>
                  <a:lnTo>
                    <a:pt x="43486" y="196749"/>
                  </a:lnTo>
                  <a:lnTo>
                    <a:pt x="66498" y="159166"/>
                  </a:lnTo>
                  <a:lnTo>
                    <a:pt x="93671" y="124702"/>
                  </a:lnTo>
                  <a:lnTo>
                    <a:pt x="124658" y="93705"/>
                  </a:lnTo>
                  <a:lnTo>
                    <a:pt x="159110" y="66522"/>
                  </a:lnTo>
                  <a:lnTo>
                    <a:pt x="196679" y="43501"/>
                  </a:lnTo>
                  <a:lnTo>
                    <a:pt x="237019" y="24991"/>
                  </a:lnTo>
                  <a:lnTo>
                    <a:pt x="279781" y="11339"/>
                  </a:lnTo>
                  <a:lnTo>
                    <a:pt x="324618" y="2892"/>
                  </a:lnTo>
                  <a:lnTo>
                    <a:pt x="371182" y="0"/>
                  </a:lnTo>
                  <a:lnTo>
                    <a:pt x="417746" y="2892"/>
                  </a:lnTo>
                  <a:lnTo>
                    <a:pt x="462583" y="11339"/>
                  </a:lnTo>
                  <a:lnTo>
                    <a:pt x="505345" y="24991"/>
                  </a:lnTo>
                  <a:lnTo>
                    <a:pt x="545685" y="43501"/>
                  </a:lnTo>
                  <a:lnTo>
                    <a:pt x="583255" y="66522"/>
                  </a:lnTo>
                  <a:lnTo>
                    <a:pt x="617707" y="93705"/>
                  </a:lnTo>
                  <a:lnTo>
                    <a:pt x="648693" y="124702"/>
                  </a:lnTo>
                  <a:lnTo>
                    <a:pt x="675866" y="159166"/>
                  </a:lnTo>
                  <a:lnTo>
                    <a:pt x="698879" y="196749"/>
                  </a:lnTo>
                  <a:lnTo>
                    <a:pt x="717382" y="237104"/>
                  </a:lnTo>
                  <a:lnTo>
                    <a:pt x="731030" y="279881"/>
                  </a:lnTo>
                  <a:lnTo>
                    <a:pt x="739473" y="324734"/>
                  </a:lnTo>
                  <a:lnTo>
                    <a:pt x="742365" y="371315"/>
                  </a:lnTo>
                  <a:lnTo>
                    <a:pt x="739473" y="417895"/>
                  </a:lnTo>
                  <a:lnTo>
                    <a:pt x="731030" y="462748"/>
                  </a:lnTo>
                  <a:lnTo>
                    <a:pt x="717382" y="505525"/>
                  </a:lnTo>
                  <a:lnTo>
                    <a:pt x="698879" y="545880"/>
                  </a:lnTo>
                  <a:lnTo>
                    <a:pt x="675866" y="583463"/>
                  </a:lnTo>
                  <a:lnTo>
                    <a:pt x="648693" y="617927"/>
                  </a:lnTo>
                  <a:lnTo>
                    <a:pt x="617707" y="648924"/>
                  </a:lnTo>
                  <a:lnTo>
                    <a:pt x="583255" y="676107"/>
                  </a:lnTo>
                  <a:lnTo>
                    <a:pt x="545685" y="699128"/>
                  </a:lnTo>
                  <a:lnTo>
                    <a:pt x="505345" y="717638"/>
                  </a:lnTo>
                  <a:lnTo>
                    <a:pt x="462583" y="731290"/>
                  </a:lnTo>
                  <a:lnTo>
                    <a:pt x="417746" y="739737"/>
                  </a:lnTo>
                  <a:lnTo>
                    <a:pt x="371182" y="74263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73506" y="2103473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742365" y="371315"/>
                  </a:moveTo>
                  <a:lnTo>
                    <a:pt x="739473" y="417895"/>
                  </a:lnTo>
                  <a:lnTo>
                    <a:pt x="731030" y="462748"/>
                  </a:lnTo>
                  <a:lnTo>
                    <a:pt x="717382" y="505525"/>
                  </a:lnTo>
                  <a:lnTo>
                    <a:pt x="698879" y="545880"/>
                  </a:lnTo>
                  <a:lnTo>
                    <a:pt x="675866" y="583463"/>
                  </a:lnTo>
                  <a:lnTo>
                    <a:pt x="648693" y="617927"/>
                  </a:lnTo>
                  <a:lnTo>
                    <a:pt x="617707" y="648924"/>
                  </a:lnTo>
                  <a:lnTo>
                    <a:pt x="583255" y="676107"/>
                  </a:lnTo>
                  <a:lnTo>
                    <a:pt x="545685" y="699128"/>
                  </a:lnTo>
                  <a:lnTo>
                    <a:pt x="505345" y="717638"/>
                  </a:lnTo>
                  <a:lnTo>
                    <a:pt x="462583" y="731290"/>
                  </a:lnTo>
                  <a:lnTo>
                    <a:pt x="417746" y="739737"/>
                  </a:lnTo>
                  <a:lnTo>
                    <a:pt x="371182" y="742630"/>
                  </a:lnTo>
                  <a:lnTo>
                    <a:pt x="324618" y="739737"/>
                  </a:lnTo>
                  <a:lnTo>
                    <a:pt x="279781" y="731290"/>
                  </a:lnTo>
                  <a:lnTo>
                    <a:pt x="237019" y="717638"/>
                  </a:lnTo>
                  <a:lnTo>
                    <a:pt x="196679" y="699128"/>
                  </a:lnTo>
                  <a:lnTo>
                    <a:pt x="159110" y="676107"/>
                  </a:lnTo>
                  <a:lnTo>
                    <a:pt x="124658" y="648924"/>
                  </a:lnTo>
                  <a:lnTo>
                    <a:pt x="93671" y="617927"/>
                  </a:lnTo>
                  <a:lnTo>
                    <a:pt x="66498" y="583463"/>
                  </a:lnTo>
                  <a:lnTo>
                    <a:pt x="43486" y="545880"/>
                  </a:lnTo>
                  <a:lnTo>
                    <a:pt x="24982" y="505525"/>
                  </a:lnTo>
                  <a:lnTo>
                    <a:pt x="11335" y="462748"/>
                  </a:lnTo>
                  <a:lnTo>
                    <a:pt x="2891" y="417895"/>
                  </a:lnTo>
                  <a:lnTo>
                    <a:pt x="0" y="371315"/>
                  </a:lnTo>
                  <a:lnTo>
                    <a:pt x="2891" y="324734"/>
                  </a:lnTo>
                  <a:lnTo>
                    <a:pt x="11335" y="279881"/>
                  </a:lnTo>
                  <a:lnTo>
                    <a:pt x="24982" y="237104"/>
                  </a:lnTo>
                  <a:lnTo>
                    <a:pt x="43486" y="196749"/>
                  </a:lnTo>
                  <a:lnTo>
                    <a:pt x="66498" y="159166"/>
                  </a:lnTo>
                  <a:lnTo>
                    <a:pt x="93671" y="124702"/>
                  </a:lnTo>
                  <a:lnTo>
                    <a:pt x="124658" y="93705"/>
                  </a:lnTo>
                  <a:lnTo>
                    <a:pt x="159110" y="66522"/>
                  </a:lnTo>
                  <a:lnTo>
                    <a:pt x="196679" y="43501"/>
                  </a:lnTo>
                  <a:lnTo>
                    <a:pt x="237019" y="24991"/>
                  </a:lnTo>
                  <a:lnTo>
                    <a:pt x="279781" y="11339"/>
                  </a:lnTo>
                  <a:lnTo>
                    <a:pt x="324618" y="2892"/>
                  </a:lnTo>
                  <a:lnTo>
                    <a:pt x="371182" y="0"/>
                  </a:lnTo>
                  <a:lnTo>
                    <a:pt x="417746" y="2892"/>
                  </a:lnTo>
                  <a:lnTo>
                    <a:pt x="462583" y="11339"/>
                  </a:lnTo>
                  <a:lnTo>
                    <a:pt x="505345" y="24991"/>
                  </a:lnTo>
                  <a:lnTo>
                    <a:pt x="545685" y="43501"/>
                  </a:lnTo>
                  <a:lnTo>
                    <a:pt x="583255" y="66522"/>
                  </a:lnTo>
                  <a:lnTo>
                    <a:pt x="617707" y="93705"/>
                  </a:lnTo>
                  <a:lnTo>
                    <a:pt x="648693" y="124702"/>
                  </a:lnTo>
                  <a:lnTo>
                    <a:pt x="675866" y="159166"/>
                  </a:lnTo>
                  <a:lnTo>
                    <a:pt x="698879" y="196749"/>
                  </a:lnTo>
                  <a:lnTo>
                    <a:pt x="717382" y="237104"/>
                  </a:lnTo>
                  <a:lnTo>
                    <a:pt x="731030" y="279881"/>
                  </a:lnTo>
                  <a:lnTo>
                    <a:pt x="739473" y="324734"/>
                  </a:lnTo>
                  <a:lnTo>
                    <a:pt x="742365" y="371315"/>
                  </a:lnTo>
                  <a:close/>
                </a:path>
              </a:pathLst>
            </a:custGeom>
            <a:ln w="4124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02055" y="2660448"/>
            <a:ext cx="3505835" cy="1625600"/>
            <a:chOff x="902055" y="2660448"/>
            <a:chExt cx="3505835" cy="1625600"/>
          </a:xfrm>
        </p:grpSpPr>
        <p:sp>
          <p:nvSpPr>
            <p:cNvPr id="10" name="object 10"/>
            <p:cNvSpPr/>
            <p:nvPr/>
          </p:nvSpPr>
          <p:spPr>
            <a:xfrm>
              <a:off x="1912502" y="3522721"/>
              <a:ext cx="1485265" cy="742950"/>
            </a:xfrm>
            <a:custGeom>
              <a:avLst/>
              <a:gdLst/>
              <a:ahLst/>
              <a:cxnLst/>
              <a:rect l="l" t="t" r="r" b="b"/>
              <a:pathLst>
                <a:path w="1485264" h="742950">
                  <a:moveTo>
                    <a:pt x="1484731" y="742630"/>
                  </a:moveTo>
                  <a:lnTo>
                    <a:pt x="0" y="742630"/>
                  </a:lnTo>
                  <a:lnTo>
                    <a:pt x="0" y="371315"/>
                  </a:lnTo>
                  <a:lnTo>
                    <a:pt x="4639" y="329542"/>
                  </a:lnTo>
                  <a:lnTo>
                    <a:pt x="18559" y="290863"/>
                  </a:lnTo>
                  <a:lnTo>
                    <a:pt x="41758" y="255279"/>
                  </a:lnTo>
                  <a:lnTo>
                    <a:pt x="74236" y="222789"/>
                  </a:lnTo>
                  <a:lnTo>
                    <a:pt x="115205" y="195375"/>
                  </a:lnTo>
                  <a:lnTo>
                    <a:pt x="157623" y="169025"/>
                  </a:lnTo>
                  <a:lnTo>
                    <a:pt x="201395" y="144029"/>
                  </a:lnTo>
                  <a:lnTo>
                    <a:pt x="246424" y="120677"/>
                  </a:lnTo>
                  <a:lnTo>
                    <a:pt x="292612" y="99259"/>
                  </a:lnTo>
                  <a:lnTo>
                    <a:pt x="339864" y="80064"/>
                  </a:lnTo>
                  <a:lnTo>
                    <a:pt x="388082" y="63384"/>
                  </a:lnTo>
                  <a:lnTo>
                    <a:pt x="437170" y="49508"/>
                  </a:lnTo>
                  <a:lnTo>
                    <a:pt x="487272" y="34381"/>
                  </a:lnTo>
                  <a:lnTo>
                    <a:pt x="538291" y="22003"/>
                  </a:lnTo>
                  <a:lnTo>
                    <a:pt x="589768" y="12377"/>
                  </a:lnTo>
                  <a:lnTo>
                    <a:pt x="641244" y="5500"/>
                  </a:lnTo>
                  <a:lnTo>
                    <a:pt x="692263" y="1375"/>
                  </a:lnTo>
                  <a:lnTo>
                    <a:pt x="742365" y="0"/>
                  </a:lnTo>
                  <a:lnTo>
                    <a:pt x="795904" y="1948"/>
                  </a:lnTo>
                  <a:lnTo>
                    <a:pt x="848985" y="7334"/>
                  </a:lnTo>
                  <a:lnTo>
                    <a:pt x="901149" y="15471"/>
                  </a:lnTo>
                  <a:lnTo>
                    <a:pt x="951938" y="25671"/>
                  </a:lnTo>
                  <a:lnTo>
                    <a:pt x="1000895" y="37246"/>
                  </a:lnTo>
                  <a:lnTo>
                    <a:pt x="1096986" y="63046"/>
                  </a:lnTo>
                  <a:lnTo>
                    <a:pt x="1146026" y="78904"/>
                  </a:lnTo>
                  <a:lnTo>
                    <a:pt x="1194293" y="97083"/>
                  </a:lnTo>
                  <a:lnTo>
                    <a:pt x="1241400" y="117583"/>
                  </a:lnTo>
                  <a:lnTo>
                    <a:pt x="1286960" y="140403"/>
                  </a:lnTo>
                  <a:lnTo>
                    <a:pt x="1330587" y="165544"/>
                  </a:lnTo>
                  <a:lnTo>
                    <a:pt x="1371894" y="193006"/>
                  </a:lnTo>
                  <a:lnTo>
                    <a:pt x="1410494" y="222789"/>
                  </a:lnTo>
                  <a:lnTo>
                    <a:pt x="1442973" y="251798"/>
                  </a:lnTo>
                  <a:lnTo>
                    <a:pt x="1466172" y="287769"/>
                  </a:lnTo>
                  <a:lnTo>
                    <a:pt x="1480091" y="328381"/>
                  </a:lnTo>
                  <a:lnTo>
                    <a:pt x="1484731" y="371315"/>
                  </a:lnTo>
                  <a:lnTo>
                    <a:pt x="1484731" y="74263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12502" y="3522721"/>
              <a:ext cx="1485265" cy="742950"/>
            </a:xfrm>
            <a:custGeom>
              <a:avLst/>
              <a:gdLst/>
              <a:ahLst/>
              <a:cxnLst/>
              <a:rect l="l" t="t" r="r" b="b"/>
              <a:pathLst>
                <a:path w="1485264" h="742950">
                  <a:moveTo>
                    <a:pt x="1484731" y="742630"/>
                  </a:moveTo>
                  <a:lnTo>
                    <a:pt x="1484731" y="371315"/>
                  </a:lnTo>
                  <a:lnTo>
                    <a:pt x="1480091" y="328381"/>
                  </a:lnTo>
                  <a:lnTo>
                    <a:pt x="1466172" y="287769"/>
                  </a:lnTo>
                  <a:lnTo>
                    <a:pt x="1442973" y="251798"/>
                  </a:lnTo>
                  <a:lnTo>
                    <a:pt x="1410494" y="222789"/>
                  </a:lnTo>
                  <a:lnTo>
                    <a:pt x="1371894" y="193006"/>
                  </a:lnTo>
                  <a:lnTo>
                    <a:pt x="1330587" y="165544"/>
                  </a:lnTo>
                  <a:lnTo>
                    <a:pt x="1286960" y="140403"/>
                  </a:lnTo>
                  <a:lnTo>
                    <a:pt x="1241400" y="117583"/>
                  </a:lnTo>
                  <a:lnTo>
                    <a:pt x="1194293" y="97083"/>
                  </a:lnTo>
                  <a:lnTo>
                    <a:pt x="1146026" y="78904"/>
                  </a:lnTo>
                  <a:lnTo>
                    <a:pt x="1096986" y="63046"/>
                  </a:lnTo>
                  <a:lnTo>
                    <a:pt x="1047560" y="49508"/>
                  </a:lnTo>
                  <a:lnTo>
                    <a:pt x="1000895" y="37246"/>
                  </a:lnTo>
                  <a:lnTo>
                    <a:pt x="951938" y="25671"/>
                  </a:lnTo>
                  <a:lnTo>
                    <a:pt x="901149" y="15471"/>
                  </a:lnTo>
                  <a:lnTo>
                    <a:pt x="848985" y="7334"/>
                  </a:lnTo>
                  <a:lnTo>
                    <a:pt x="795904" y="1948"/>
                  </a:lnTo>
                  <a:lnTo>
                    <a:pt x="742365" y="0"/>
                  </a:lnTo>
                  <a:lnTo>
                    <a:pt x="692263" y="1375"/>
                  </a:lnTo>
                  <a:lnTo>
                    <a:pt x="641244" y="5500"/>
                  </a:lnTo>
                  <a:lnTo>
                    <a:pt x="589768" y="12377"/>
                  </a:lnTo>
                  <a:lnTo>
                    <a:pt x="538291" y="22003"/>
                  </a:lnTo>
                  <a:lnTo>
                    <a:pt x="487272" y="34381"/>
                  </a:lnTo>
                  <a:lnTo>
                    <a:pt x="437170" y="49508"/>
                  </a:lnTo>
                  <a:lnTo>
                    <a:pt x="388082" y="63384"/>
                  </a:lnTo>
                  <a:lnTo>
                    <a:pt x="339864" y="80064"/>
                  </a:lnTo>
                  <a:lnTo>
                    <a:pt x="292612" y="99259"/>
                  </a:lnTo>
                  <a:lnTo>
                    <a:pt x="246424" y="120677"/>
                  </a:lnTo>
                  <a:lnTo>
                    <a:pt x="201395" y="144029"/>
                  </a:lnTo>
                  <a:lnTo>
                    <a:pt x="157623" y="169025"/>
                  </a:lnTo>
                  <a:lnTo>
                    <a:pt x="115205" y="195375"/>
                  </a:lnTo>
                  <a:lnTo>
                    <a:pt x="74236" y="222789"/>
                  </a:lnTo>
                  <a:lnTo>
                    <a:pt x="41758" y="255279"/>
                  </a:lnTo>
                  <a:lnTo>
                    <a:pt x="18559" y="290863"/>
                  </a:lnTo>
                  <a:lnTo>
                    <a:pt x="4639" y="329542"/>
                  </a:lnTo>
                  <a:lnTo>
                    <a:pt x="0" y="371315"/>
                  </a:lnTo>
                  <a:lnTo>
                    <a:pt x="0" y="742630"/>
                  </a:lnTo>
                  <a:lnTo>
                    <a:pt x="1484731" y="742630"/>
                  </a:lnTo>
                  <a:close/>
                </a:path>
              </a:pathLst>
            </a:custGeom>
            <a:ln w="41254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3685" y="2681073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371182" y="742630"/>
                  </a:moveTo>
                  <a:lnTo>
                    <a:pt x="324618" y="739737"/>
                  </a:lnTo>
                  <a:lnTo>
                    <a:pt x="279781" y="731290"/>
                  </a:lnTo>
                  <a:lnTo>
                    <a:pt x="237019" y="717638"/>
                  </a:lnTo>
                  <a:lnTo>
                    <a:pt x="196679" y="699128"/>
                  </a:lnTo>
                  <a:lnTo>
                    <a:pt x="159110" y="676107"/>
                  </a:lnTo>
                  <a:lnTo>
                    <a:pt x="124658" y="648924"/>
                  </a:lnTo>
                  <a:lnTo>
                    <a:pt x="93671" y="617927"/>
                  </a:lnTo>
                  <a:lnTo>
                    <a:pt x="66498" y="583463"/>
                  </a:lnTo>
                  <a:lnTo>
                    <a:pt x="43486" y="545880"/>
                  </a:lnTo>
                  <a:lnTo>
                    <a:pt x="24982" y="505525"/>
                  </a:lnTo>
                  <a:lnTo>
                    <a:pt x="11335" y="462748"/>
                  </a:lnTo>
                  <a:lnTo>
                    <a:pt x="2891" y="417895"/>
                  </a:lnTo>
                  <a:lnTo>
                    <a:pt x="0" y="371315"/>
                  </a:lnTo>
                  <a:lnTo>
                    <a:pt x="2891" y="324734"/>
                  </a:lnTo>
                  <a:lnTo>
                    <a:pt x="11335" y="279881"/>
                  </a:lnTo>
                  <a:lnTo>
                    <a:pt x="24982" y="237104"/>
                  </a:lnTo>
                  <a:lnTo>
                    <a:pt x="43486" y="196749"/>
                  </a:lnTo>
                  <a:lnTo>
                    <a:pt x="66498" y="159166"/>
                  </a:lnTo>
                  <a:lnTo>
                    <a:pt x="93671" y="124702"/>
                  </a:lnTo>
                  <a:lnTo>
                    <a:pt x="124658" y="93705"/>
                  </a:lnTo>
                  <a:lnTo>
                    <a:pt x="159110" y="66522"/>
                  </a:lnTo>
                  <a:lnTo>
                    <a:pt x="196679" y="43501"/>
                  </a:lnTo>
                  <a:lnTo>
                    <a:pt x="237019" y="24991"/>
                  </a:lnTo>
                  <a:lnTo>
                    <a:pt x="279781" y="11339"/>
                  </a:lnTo>
                  <a:lnTo>
                    <a:pt x="324618" y="2892"/>
                  </a:lnTo>
                  <a:lnTo>
                    <a:pt x="371182" y="0"/>
                  </a:lnTo>
                  <a:lnTo>
                    <a:pt x="417746" y="2892"/>
                  </a:lnTo>
                  <a:lnTo>
                    <a:pt x="462583" y="11339"/>
                  </a:lnTo>
                  <a:lnTo>
                    <a:pt x="505345" y="24991"/>
                  </a:lnTo>
                  <a:lnTo>
                    <a:pt x="545685" y="43501"/>
                  </a:lnTo>
                  <a:lnTo>
                    <a:pt x="583255" y="66522"/>
                  </a:lnTo>
                  <a:lnTo>
                    <a:pt x="617707" y="93705"/>
                  </a:lnTo>
                  <a:lnTo>
                    <a:pt x="648693" y="124702"/>
                  </a:lnTo>
                  <a:lnTo>
                    <a:pt x="675866" y="159166"/>
                  </a:lnTo>
                  <a:lnTo>
                    <a:pt x="698879" y="196749"/>
                  </a:lnTo>
                  <a:lnTo>
                    <a:pt x="717382" y="237104"/>
                  </a:lnTo>
                  <a:lnTo>
                    <a:pt x="731030" y="279881"/>
                  </a:lnTo>
                  <a:lnTo>
                    <a:pt x="739473" y="324734"/>
                  </a:lnTo>
                  <a:lnTo>
                    <a:pt x="742365" y="371315"/>
                  </a:lnTo>
                  <a:lnTo>
                    <a:pt x="739473" y="417895"/>
                  </a:lnTo>
                  <a:lnTo>
                    <a:pt x="731030" y="462748"/>
                  </a:lnTo>
                  <a:lnTo>
                    <a:pt x="717382" y="505525"/>
                  </a:lnTo>
                  <a:lnTo>
                    <a:pt x="698879" y="545880"/>
                  </a:lnTo>
                  <a:lnTo>
                    <a:pt x="675866" y="583463"/>
                  </a:lnTo>
                  <a:lnTo>
                    <a:pt x="648693" y="617927"/>
                  </a:lnTo>
                  <a:lnTo>
                    <a:pt x="617707" y="648924"/>
                  </a:lnTo>
                  <a:lnTo>
                    <a:pt x="583255" y="676107"/>
                  </a:lnTo>
                  <a:lnTo>
                    <a:pt x="545685" y="699128"/>
                  </a:lnTo>
                  <a:lnTo>
                    <a:pt x="505345" y="717638"/>
                  </a:lnTo>
                  <a:lnTo>
                    <a:pt x="462583" y="731290"/>
                  </a:lnTo>
                  <a:lnTo>
                    <a:pt x="417746" y="739737"/>
                  </a:lnTo>
                  <a:lnTo>
                    <a:pt x="371182" y="74263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3685" y="2681073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742365" y="371315"/>
                  </a:moveTo>
                  <a:lnTo>
                    <a:pt x="739473" y="417895"/>
                  </a:lnTo>
                  <a:lnTo>
                    <a:pt x="731030" y="462748"/>
                  </a:lnTo>
                  <a:lnTo>
                    <a:pt x="717382" y="505525"/>
                  </a:lnTo>
                  <a:lnTo>
                    <a:pt x="698879" y="545880"/>
                  </a:lnTo>
                  <a:lnTo>
                    <a:pt x="675866" y="583463"/>
                  </a:lnTo>
                  <a:lnTo>
                    <a:pt x="648693" y="617927"/>
                  </a:lnTo>
                  <a:lnTo>
                    <a:pt x="617707" y="648924"/>
                  </a:lnTo>
                  <a:lnTo>
                    <a:pt x="583255" y="676107"/>
                  </a:lnTo>
                  <a:lnTo>
                    <a:pt x="545685" y="699128"/>
                  </a:lnTo>
                  <a:lnTo>
                    <a:pt x="505345" y="717638"/>
                  </a:lnTo>
                  <a:lnTo>
                    <a:pt x="462583" y="731290"/>
                  </a:lnTo>
                  <a:lnTo>
                    <a:pt x="417746" y="739737"/>
                  </a:lnTo>
                  <a:lnTo>
                    <a:pt x="371182" y="742630"/>
                  </a:lnTo>
                  <a:lnTo>
                    <a:pt x="324618" y="739737"/>
                  </a:lnTo>
                  <a:lnTo>
                    <a:pt x="279781" y="731290"/>
                  </a:lnTo>
                  <a:lnTo>
                    <a:pt x="237019" y="717638"/>
                  </a:lnTo>
                  <a:lnTo>
                    <a:pt x="196679" y="699128"/>
                  </a:lnTo>
                  <a:lnTo>
                    <a:pt x="159110" y="676107"/>
                  </a:lnTo>
                  <a:lnTo>
                    <a:pt x="124658" y="648924"/>
                  </a:lnTo>
                  <a:lnTo>
                    <a:pt x="93671" y="617927"/>
                  </a:lnTo>
                  <a:lnTo>
                    <a:pt x="66498" y="583463"/>
                  </a:lnTo>
                  <a:lnTo>
                    <a:pt x="43486" y="545880"/>
                  </a:lnTo>
                  <a:lnTo>
                    <a:pt x="24982" y="505525"/>
                  </a:lnTo>
                  <a:lnTo>
                    <a:pt x="11335" y="462748"/>
                  </a:lnTo>
                  <a:lnTo>
                    <a:pt x="2891" y="417895"/>
                  </a:lnTo>
                  <a:lnTo>
                    <a:pt x="0" y="371315"/>
                  </a:lnTo>
                  <a:lnTo>
                    <a:pt x="2891" y="324734"/>
                  </a:lnTo>
                  <a:lnTo>
                    <a:pt x="11335" y="279881"/>
                  </a:lnTo>
                  <a:lnTo>
                    <a:pt x="24982" y="237104"/>
                  </a:lnTo>
                  <a:lnTo>
                    <a:pt x="43486" y="196749"/>
                  </a:lnTo>
                  <a:lnTo>
                    <a:pt x="66498" y="159166"/>
                  </a:lnTo>
                  <a:lnTo>
                    <a:pt x="93671" y="124702"/>
                  </a:lnTo>
                  <a:lnTo>
                    <a:pt x="124658" y="93705"/>
                  </a:lnTo>
                  <a:lnTo>
                    <a:pt x="159110" y="66522"/>
                  </a:lnTo>
                  <a:lnTo>
                    <a:pt x="196679" y="43501"/>
                  </a:lnTo>
                  <a:lnTo>
                    <a:pt x="237019" y="24991"/>
                  </a:lnTo>
                  <a:lnTo>
                    <a:pt x="279781" y="11339"/>
                  </a:lnTo>
                  <a:lnTo>
                    <a:pt x="324618" y="2892"/>
                  </a:lnTo>
                  <a:lnTo>
                    <a:pt x="371182" y="0"/>
                  </a:lnTo>
                  <a:lnTo>
                    <a:pt x="417746" y="2892"/>
                  </a:lnTo>
                  <a:lnTo>
                    <a:pt x="462583" y="11339"/>
                  </a:lnTo>
                  <a:lnTo>
                    <a:pt x="505345" y="24991"/>
                  </a:lnTo>
                  <a:lnTo>
                    <a:pt x="545685" y="43501"/>
                  </a:lnTo>
                  <a:lnTo>
                    <a:pt x="583255" y="66522"/>
                  </a:lnTo>
                  <a:lnTo>
                    <a:pt x="617707" y="93705"/>
                  </a:lnTo>
                  <a:lnTo>
                    <a:pt x="648693" y="124702"/>
                  </a:lnTo>
                  <a:lnTo>
                    <a:pt x="675866" y="159166"/>
                  </a:lnTo>
                  <a:lnTo>
                    <a:pt x="698879" y="196749"/>
                  </a:lnTo>
                  <a:lnTo>
                    <a:pt x="717382" y="237104"/>
                  </a:lnTo>
                  <a:lnTo>
                    <a:pt x="731030" y="279881"/>
                  </a:lnTo>
                  <a:lnTo>
                    <a:pt x="739473" y="324734"/>
                  </a:lnTo>
                  <a:lnTo>
                    <a:pt x="742365" y="371315"/>
                  </a:lnTo>
                  <a:close/>
                </a:path>
              </a:pathLst>
            </a:custGeom>
            <a:ln w="41249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42548" y="2945119"/>
              <a:ext cx="1344930" cy="742950"/>
            </a:xfrm>
            <a:custGeom>
              <a:avLst/>
              <a:gdLst/>
              <a:ahLst/>
              <a:cxnLst/>
              <a:rect l="l" t="t" r="r" b="b"/>
              <a:pathLst>
                <a:path w="1344929" h="742950">
                  <a:moveTo>
                    <a:pt x="1344506" y="742630"/>
                  </a:moveTo>
                  <a:lnTo>
                    <a:pt x="445419" y="742630"/>
                  </a:lnTo>
                  <a:lnTo>
                    <a:pt x="431628" y="720583"/>
                  </a:lnTo>
                  <a:lnTo>
                    <a:pt x="415518" y="702404"/>
                  </a:lnTo>
                  <a:lnTo>
                    <a:pt x="379431" y="668367"/>
                  </a:lnTo>
                  <a:lnTo>
                    <a:pt x="341136" y="640921"/>
                  </a:lnTo>
                  <a:lnTo>
                    <a:pt x="300426" y="614345"/>
                  </a:lnTo>
                  <a:lnTo>
                    <a:pt x="257201" y="588737"/>
                  </a:lnTo>
                  <a:lnTo>
                    <a:pt x="211367" y="564192"/>
                  </a:lnTo>
                  <a:lnTo>
                    <a:pt x="162827" y="540808"/>
                  </a:lnTo>
                  <a:lnTo>
                    <a:pt x="111483" y="518680"/>
                  </a:lnTo>
                  <a:lnTo>
                    <a:pt x="57240" y="497907"/>
                  </a:lnTo>
                  <a:lnTo>
                    <a:pt x="0" y="478583"/>
                  </a:lnTo>
                  <a:lnTo>
                    <a:pt x="32430" y="442677"/>
                  </a:lnTo>
                  <a:lnTo>
                    <a:pt x="61477" y="403289"/>
                  </a:lnTo>
                  <a:lnTo>
                    <a:pt x="86850" y="360807"/>
                  </a:lnTo>
                  <a:lnTo>
                    <a:pt x="108261" y="315617"/>
                  </a:lnTo>
                  <a:lnTo>
                    <a:pt x="125419" y="268107"/>
                  </a:lnTo>
                  <a:lnTo>
                    <a:pt x="138033" y="218663"/>
                  </a:lnTo>
                  <a:lnTo>
                    <a:pt x="145814" y="167671"/>
                  </a:lnTo>
                  <a:lnTo>
                    <a:pt x="148473" y="107268"/>
                  </a:lnTo>
                  <a:lnTo>
                    <a:pt x="185591" y="90121"/>
                  </a:lnTo>
                  <a:lnTo>
                    <a:pt x="222709" y="75294"/>
                  </a:lnTo>
                  <a:lnTo>
                    <a:pt x="296946" y="49508"/>
                  </a:lnTo>
                  <a:lnTo>
                    <a:pt x="347048" y="34381"/>
                  </a:lnTo>
                  <a:lnTo>
                    <a:pt x="398066" y="22003"/>
                  </a:lnTo>
                  <a:lnTo>
                    <a:pt x="449543" y="12377"/>
                  </a:lnTo>
                  <a:lnTo>
                    <a:pt x="501020" y="5500"/>
                  </a:lnTo>
                  <a:lnTo>
                    <a:pt x="552038" y="1375"/>
                  </a:lnTo>
                  <a:lnTo>
                    <a:pt x="602140" y="0"/>
                  </a:lnTo>
                  <a:lnTo>
                    <a:pt x="655679" y="1948"/>
                  </a:lnTo>
                  <a:lnTo>
                    <a:pt x="708760" y="7334"/>
                  </a:lnTo>
                  <a:lnTo>
                    <a:pt x="760924" y="15471"/>
                  </a:lnTo>
                  <a:lnTo>
                    <a:pt x="811714" y="25671"/>
                  </a:lnTo>
                  <a:lnTo>
                    <a:pt x="860670" y="37246"/>
                  </a:lnTo>
                  <a:lnTo>
                    <a:pt x="956762" y="63046"/>
                  </a:lnTo>
                  <a:lnTo>
                    <a:pt x="1005802" y="78904"/>
                  </a:lnTo>
                  <a:lnTo>
                    <a:pt x="1054068" y="97083"/>
                  </a:lnTo>
                  <a:lnTo>
                    <a:pt x="1101175" y="117583"/>
                  </a:lnTo>
                  <a:lnTo>
                    <a:pt x="1146735" y="140403"/>
                  </a:lnTo>
                  <a:lnTo>
                    <a:pt x="1190362" y="165544"/>
                  </a:lnTo>
                  <a:lnTo>
                    <a:pt x="1231669" y="193006"/>
                  </a:lnTo>
                  <a:lnTo>
                    <a:pt x="1270269" y="222789"/>
                  </a:lnTo>
                  <a:lnTo>
                    <a:pt x="1302748" y="251798"/>
                  </a:lnTo>
                  <a:lnTo>
                    <a:pt x="1325947" y="287769"/>
                  </a:lnTo>
                  <a:lnTo>
                    <a:pt x="1339866" y="328381"/>
                  </a:lnTo>
                  <a:lnTo>
                    <a:pt x="1344506" y="371315"/>
                  </a:lnTo>
                  <a:lnTo>
                    <a:pt x="1344506" y="74263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2548" y="2945118"/>
              <a:ext cx="1344930" cy="742950"/>
            </a:xfrm>
            <a:custGeom>
              <a:avLst/>
              <a:gdLst/>
              <a:ahLst/>
              <a:cxnLst/>
              <a:rect l="l" t="t" r="r" b="b"/>
              <a:pathLst>
                <a:path w="1344929" h="742950">
                  <a:moveTo>
                    <a:pt x="1270269" y="222789"/>
                  </a:moveTo>
                  <a:lnTo>
                    <a:pt x="1231669" y="193006"/>
                  </a:lnTo>
                  <a:lnTo>
                    <a:pt x="1190362" y="165544"/>
                  </a:lnTo>
                  <a:lnTo>
                    <a:pt x="1146735" y="140403"/>
                  </a:lnTo>
                  <a:lnTo>
                    <a:pt x="1101175" y="117583"/>
                  </a:lnTo>
                  <a:lnTo>
                    <a:pt x="1054068" y="97083"/>
                  </a:lnTo>
                  <a:lnTo>
                    <a:pt x="1005802" y="78904"/>
                  </a:lnTo>
                  <a:lnTo>
                    <a:pt x="956762" y="63046"/>
                  </a:lnTo>
                  <a:lnTo>
                    <a:pt x="907335" y="49508"/>
                  </a:lnTo>
                  <a:lnTo>
                    <a:pt x="860670" y="37246"/>
                  </a:lnTo>
                  <a:lnTo>
                    <a:pt x="811714" y="25671"/>
                  </a:lnTo>
                  <a:lnTo>
                    <a:pt x="760924" y="15471"/>
                  </a:lnTo>
                  <a:lnTo>
                    <a:pt x="708760" y="7334"/>
                  </a:lnTo>
                  <a:lnTo>
                    <a:pt x="655679" y="1948"/>
                  </a:lnTo>
                  <a:lnTo>
                    <a:pt x="602140" y="0"/>
                  </a:lnTo>
                  <a:lnTo>
                    <a:pt x="552038" y="1375"/>
                  </a:lnTo>
                  <a:lnTo>
                    <a:pt x="501020" y="5500"/>
                  </a:lnTo>
                  <a:lnTo>
                    <a:pt x="449543" y="12377"/>
                  </a:lnTo>
                  <a:lnTo>
                    <a:pt x="398066" y="22003"/>
                  </a:lnTo>
                  <a:lnTo>
                    <a:pt x="347048" y="34381"/>
                  </a:lnTo>
                  <a:lnTo>
                    <a:pt x="296946" y="49508"/>
                  </a:lnTo>
                  <a:lnTo>
                    <a:pt x="259827" y="62014"/>
                  </a:lnTo>
                  <a:lnTo>
                    <a:pt x="222709" y="75294"/>
                  </a:lnTo>
                  <a:lnTo>
                    <a:pt x="185591" y="90121"/>
                  </a:lnTo>
                  <a:lnTo>
                    <a:pt x="148473" y="107268"/>
                  </a:lnTo>
                  <a:lnTo>
                    <a:pt x="148473" y="115520"/>
                  </a:lnTo>
                  <a:lnTo>
                    <a:pt x="145814" y="167671"/>
                  </a:lnTo>
                  <a:lnTo>
                    <a:pt x="138033" y="218663"/>
                  </a:lnTo>
                  <a:lnTo>
                    <a:pt x="125419" y="268107"/>
                  </a:lnTo>
                  <a:lnTo>
                    <a:pt x="108261" y="315617"/>
                  </a:lnTo>
                  <a:lnTo>
                    <a:pt x="86850" y="360807"/>
                  </a:lnTo>
                  <a:lnTo>
                    <a:pt x="61477" y="403289"/>
                  </a:lnTo>
                  <a:lnTo>
                    <a:pt x="32430" y="442677"/>
                  </a:lnTo>
                  <a:lnTo>
                    <a:pt x="0" y="478583"/>
                  </a:lnTo>
                  <a:lnTo>
                    <a:pt x="57240" y="497907"/>
                  </a:lnTo>
                  <a:lnTo>
                    <a:pt x="111483" y="518680"/>
                  </a:lnTo>
                  <a:lnTo>
                    <a:pt x="162827" y="540808"/>
                  </a:lnTo>
                  <a:lnTo>
                    <a:pt x="211367" y="564192"/>
                  </a:lnTo>
                  <a:lnTo>
                    <a:pt x="257201" y="588737"/>
                  </a:lnTo>
                  <a:lnTo>
                    <a:pt x="300426" y="614345"/>
                  </a:lnTo>
                  <a:lnTo>
                    <a:pt x="341136" y="640921"/>
                  </a:lnTo>
                  <a:lnTo>
                    <a:pt x="379431" y="668367"/>
                  </a:lnTo>
                  <a:lnTo>
                    <a:pt x="397861" y="685772"/>
                  </a:lnTo>
                  <a:lnTo>
                    <a:pt x="415518" y="702404"/>
                  </a:lnTo>
                  <a:lnTo>
                    <a:pt x="431628" y="720583"/>
                  </a:lnTo>
                  <a:lnTo>
                    <a:pt x="445419" y="742630"/>
                  </a:lnTo>
                  <a:lnTo>
                    <a:pt x="1344506" y="742630"/>
                  </a:lnTo>
                  <a:lnTo>
                    <a:pt x="1344506" y="371315"/>
                  </a:lnTo>
                  <a:lnTo>
                    <a:pt x="1339866" y="328381"/>
                  </a:lnTo>
                  <a:lnTo>
                    <a:pt x="1325947" y="287769"/>
                  </a:lnTo>
                  <a:lnTo>
                    <a:pt x="1302748" y="251798"/>
                  </a:lnTo>
                  <a:lnTo>
                    <a:pt x="1270269" y="222789"/>
                  </a:lnTo>
                  <a:close/>
                </a:path>
              </a:pathLst>
            </a:custGeom>
            <a:ln w="41253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2682" y="2945118"/>
              <a:ext cx="1344930" cy="742950"/>
            </a:xfrm>
            <a:custGeom>
              <a:avLst/>
              <a:gdLst/>
              <a:ahLst/>
              <a:cxnLst/>
              <a:rect l="l" t="t" r="r" b="b"/>
              <a:pathLst>
                <a:path w="1344930" h="742950">
                  <a:moveTo>
                    <a:pt x="890838" y="742630"/>
                  </a:moveTo>
                  <a:lnTo>
                    <a:pt x="0" y="742630"/>
                  </a:lnTo>
                  <a:lnTo>
                    <a:pt x="0" y="371315"/>
                  </a:lnTo>
                  <a:lnTo>
                    <a:pt x="4639" y="328381"/>
                  </a:lnTo>
                  <a:lnTo>
                    <a:pt x="18559" y="287769"/>
                  </a:lnTo>
                  <a:lnTo>
                    <a:pt x="41758" y="251798"/>
                  </a:lnTo>
                  <a:lnTo>
                    <a:pt x="74236" y="222789"/>
                  </a:lnTo>
                  <a:lnTo>
                    <a:pt x="115205" y="195713"/>
                  </a:lnTo>
                  <a:lnTo>
                    <a:pt x="157623" y="170186"/>
                  </a:lnTo>
                  <a:lnTo>
                    <a:pt x="201395" y="146205"/>
                  </a:lnTo>
                  <a:lnTo>
                    <a:pt x="246424" y="123771"/>
                  </a:lnTo>
                  <a:lnTo>
                    <a:pt x="292612" y="102885"/>
                  </a:lnTo>
                  <a:lnTo>
                    <a:pt x="339864" y="83545"/>
                  </a:lnTo>
                  <a:lnTo>
                    <a:pt x="388082" y="65753"/>
                  </a:lnTo>
                  <a:lnTo>
                    <a:pt x="437170" y="49508"/>
                  </a:lnTo>
                  <a:lnTo>
                    <a:pt x="487272" y="34381"/>
                  </a:lnTo>
                  <a:lnTo>
                    <a:pt x="538291" y="22003"/>
                  </a:lnTo>
                  <a:lnTo>
                    <a:pt x="589768" y="12377"/>
                  </a:lnTo>
                  <a:lnTo>
                    <a:pt x="641244" y="5500"/>
                  </a:lnTo>
                  <a:lnTo>
                    <a:pt x="692263" y="1375"/>
                  </a:lnTo>
                  <a:lnTo>
                    <a:pt x="742365" y="0"/>
                  </a:lnTo>
                  <a:lnTo>
                    <a:pt x="795904" y="1948"/>
                  </a:lnTo>
                  <a:lnTo>
                    <a:pt x="848985" y="7334"/>
                  </a:lnTo>
                  <a:lnTo>
                    <a:pt x="901149" y="15471"/>
                  </a:lnTo>
                  <a:lnTo>
                    <a:pt x="951938" y="25671"/>
                  </a:lnTo>
                  <a:lnTo>
                    <a:pt x="1000895" y="37246"/>
                  </a:lnTo>
                  <a:lnTo>
                    <a:pt x="1047560" y="49508"/>
                  </a:lnTo>
                  <a:lnTo>
                    <a:pt x="1084678" y="58404"/>
                  </a:lnTo>
                  <a:lnTo>
                    <a:pt x="1121796" y="71168"/>
                  </a:lnTo>
                  <a:lnTo>
                    <a:pt x="1196033" y="99017"/>
                  </a:lnTo>
                  <a:lnTo>
                    <a:pt x="1196033" y="115520"/>
                  </a:lnTo>
                  <a:lnTo>
                    <a:pt x="1198691" y="167333"/>
                  </a:lnTo>
                  <a:lnTo>
                    <a:pt x="1206472" y="217502"/>
                  </a:lnTo>
                  <a:lnTo>
                    <a:pt x="1219087" y="265931"/>
                  </a:lnTo>
                  <a:lnTo>
                    <a:pt x="1236244" y="312523"/>
                  </a:lnTo>
                  <a:lnTo>
                    <a:pt x="1257655" y="357181"/>
                  </a:lnTo>
                  <a:lnTo>
                    <a:pt x="1283029" y="399808"/>
                  </a:lnTo>
                  <a:lnTo>
                    <a:pt x="1312076" y="440308"/>
                  </a:lnTo>
                  <a:lnTo>
                    <a:pt x="1344506" y="478583"/>
                  </a:lnTo>
                  <a:lnTo>
                    <a:pt x="1295047" y="495199"/>
                  </a:lnTo>
                  <a:lnTo>
                    <a:pt x="1245782" y="514039"/>
                  </a:lnTo>
                  <a:lnTo>
                    <a:pt x="1196903" y="535006"/>
                  </a:lnTo>
                  <a:lnTo>
                    <a:pt x="1148604" y="558004"/>
                  </a:lnTo>
                  <a:lnTo>
                    <a:pt x="1101078" y="582935"/>
                  </a:lnTo>
                  <a:lnTo>
                    <a:pt x="1054519" y="609704"/>
                  </a:lnTo>
                  <a:lnTo>
                    <a:pt x="1009120" y="638213"/>
                  </a:lnTo>
                  <a:lnTo>
                    <a:pt x="965075" y="668367"/>
                  </a:lnTo>
                  <a:lnTo>
                    <a:pt x="924863" y="702404"/>
                  </a:lnTo>
                  <a:lnTo>
                    <a:pt x="908237" y="720583"/>
                  </a:lnTo>
                  <a:lnTo>
                    <a:pt x="890838" y="74263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2682" y="2945118"/>
              <a:ext cx="1344930" cy="742950"/>
            </a:xfrm>
            <a:custGeom>
              <a:avLst/>
              <a:gdLst/>
              <a:ahLst/>
              <a:cxnLst/>
              <a:rect l="l" t="t" r="r" b="b"/>
              <a:pathLst>
                <a:path w="1344930" h="742950">
                  <a:moveTo>
                    <a:pt x="965075" y="668367"/>
                  </a:moveTo>
                  <a:lnTo>
                    <a:pt x="1009120" y="638213"/>
                  </a:lnTo>
                  <a:lnTo>
                    <a:pt x="1054519" y="609704"/>
                  </a:lnTo>
                  <a:lnTo>
                    <a:pt x="1101078" y="582935"/>
                  </a:lnTo>
                  <a:lnTo>
                    <a:pt x="1148604" y="558004"/>
                  </a:lnTo>
                  <a:lnTo>
                    <a:pt x="1196903" y="535006"/>
                  </a:lnTo>
                  <a:lnTo>
                    <a:pt x="1245782" y="514039"/>
                  </a:lnTo>
                  <a:lnTo>
                    <a:pt x="1295047" y="495199"/>
                  </a:lnTo>
                  <a:lnTo>
                    <a:pt x="1344506" y="478583"/>
                  </a:lnTo>
                  <a:lnTo>
                    <a:pt x="1312076" y="440308"/>
                  </a:lnTo>
                  <a:lnTo>
                    <a:pt x="1283029" y="399808"/>
                  </a:lnTo>
                  <a:lnTo>
                    <a:pt x="1257655" y="357181"/>
                  </a:lnTo>
                  <a:lnTo>
                    <a:pt x="1236244" y="312523"/>
                  </a:lnTo>
                  <a:lnTo>
                    <a:pt x="1219087" y="265931"/>
                  </a:lnTo>
                  <a:lnTo>
                    <a:pt x="1206472" y="217502"/>
                  </a:lnTo>
                  <a:lnTo>
                    <a:pt x="1198691" y="167333"/>
                  </a:lnTo>
                  <a:lnTo>
                    <a:pt x="1196033" y="115520"/>
                  </a:lnTo>
                  <a:lnTo>
                    <a:pt x="1196033" y="99017"/>
                  </a:lnTo>
                  <a:lnTo>
                    <a:pt x="1158915" y="85479"/>
                  </a:lnTo>
                  <a:lnTo>
                    <a:pt x="1121796" y="71168"/>
                  </a:lnTo>
                  <a:lnTo>
                    <a:pt x="1084678" y="58404"/>
                  </a:lnTo>
                  <a:lnTo>
                    <a:pt x="1047560" y="49508"/>
                  </a:lnTo>
                  <a:lnTo>
                    <a:pt x="1000895" y="37246"/>
                  </a:lnTo>
                  <a:lnTo>
                    <a:pt x="951938" y="25671"/>
                  </a:lnTo>
                  <a:lnTo>
                    <a:pt x="901149" y="15471"/>
                  </a:lnTo>
                  <a:lnTo>
                    <a:pt x="848985" y="7334"/>
                  </a:lnTo>
                  <a:lnTo>
                    <a:pt x="795904" y="1948"/>
                  </a:lnTo>
                  <a:lnTo>
                    <a:pt x="742365" y="0"/>
                  </a:lnTo>
                  <a:lnTo>
                    <a:pt x="692263" y="1375"/>
                  </a:lnTo>
                  <a:lnTo>
                    <a:pt x="641244" y="5500"/>
                  </a:lnTo>
                  <a:lnTo>
                    <a:pt x="589768" y="12377"/>
                  </a:lnTo>
                  <a:lnTo>
                    <a:pt x="538291" y="22003"/>
                  </a:lnTo>
                  <a:lnTo>
                    <a:pt x="487272" y="34381"/>
                  </a:lnTo>
                  <a:lnTo>
                    <a:pt x="437170" y="49508"/>
                  </a:lnTo>
                  <a:lnTo>
                    <a:pt x="388082" y="65753"/>
                  </a:lnTo>
                  <a:lnTo>
                    <a:pt x="339864" y="83545"/>
                  </a:lnTo>
                  <a:lnTo>
                    <a:pt x="292612" y="102885"/>
                  </a:lnTo>
                  <a:lnTo>
                    <a:pt x="246424" y="123771"/>
                  </a:lnTo>
                  <a:lnTo>
                    <a:pt x="201395" y="146205"/>
                  </a:lnTo>
                  <a:lnTo>
                    <a:pt x="157623" y="170186"/>
                  </a:lnTo>
                  <a:lnTo>
                    <a:pt x="115205" y="195713"/>
                  </a:lnTo>
                  <a:lnTo>
                    <a:pt x="74236" y="222789"/>
                  </a:lnTo>
                  <a:lnTo>
                    <a:pt x="41758" y="251798"/>
                  </a:lnTo>
                  <a:lnTo>
                    <a:pt x="18559" y="287769"/>
                  </a:lnTo>
                  <a:lnTo>
                    <a:pt x="4639" y="328381"/>
                  </a:lnTo>
                  <a:lnTo>
                    <a:pt x="0" y="371315"/>
                  </a:lnTo>
                  <a:lnTo>
                    <a:pt x="0" y="742630"/>
                  </a:lnTo>
                  <a:lnTo>
                    <a:pt x="890838" y="742630"/>
                  </a:lnTo>
                  <a:lnTo>
                    <a:pt x="908237" y="720583"/>
                  </a:lnTo>
                  <a:lnTo>
                    <a:pt x="924863" y="702404"/>
                  </a:lnTo>
                  <a:lnTo>
                    <a:pt x="943036" y="685772"/>
                  </a:lnTo>
                  <a:lnTo>
                    <a:pt x="965075" y="668367"/>
                  </a:lnTo>
                  <a:close/>
                </a:path>
              </a:pathLst>
            </a:custGeom>
            <a:ln w="41253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039902" y="6540492"/>
            <a:ext cx="93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9" y="1440180"/>
            <a:ext cx="8084819" cy="36469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81416" y="3492586"/>
            <a:ext cx="368300" cy="1647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25.00%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20.00%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15.00%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10.00%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5.00%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Calibri"/>
              <a:cs typeface="Calibri"/>
            </a:endParaRPr>
          </a:p>
          <a:p>
            <a:pPr marL="70485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481416" y="3195749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30.00%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1416" y="2898912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35.00%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1416" y="2602074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40.00%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1416" y="2305237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45.00%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1416" y="2008401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50.00%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1733" y="51197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7563" y="5119761"/>
            <a:ext cx="292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9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9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186" y="5119761"/>
            <a:ext cx="14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4+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638869" y="689862"/>
            <a:ext cx="6259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85858"/>
                </a:solidFill>
              </a:rPr>
              <a:t>Distribution</a:t>
            </a:r>
            <a:r>
              <a:rPr sz="3600" spc="-7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of</a:t>
            </a:r>
            <a:r>
              <a:rPr sz="3600" spc="-45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ACEs,</a:t>
            </a:r>
            <a:r>
              <a:rPr sz="3600" spc="-65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Felitti,</a:t>
            </a:r>
            <a:r>
              <a:rPr sz="3600" spc="-60" dirty="0">
                <a:solidFill>
                  <a:srgbClr val="585858"/>
                </a:solidFill>
              </a:rPr>
              <a:t> </a:t>
            </a:r>
            <a:r>
              <a:rPr sz="3600" spc="-20" dirty="0">
                <a:solidFill>
                  <a:srgbClr val="585858"/>
                </a:solidFill>
              </a:rPr>
              <a:t>1998</a:t>
            </a:r>
            <a:endParaRPr sz="3600"/>
          </a:p>
        </p:txBody>
      </p:sp>
      <p:sp>
        <p:nvSpPr>
          <p:cNvPr id="16" name="object 16"/>
          <p:cNvSpPr txBox="1"/>
          <p:nvPr/>
        </p:nvSpPr>
        <p:spPr>
          <a:xfrm>
            <a:off x="8206821" y="2889586"/>
            <a:ext cx="78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21.5%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46552" y="1380216"/>
            <a:ext cx="78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48.4%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5850" y="2366245"/>
            <a:ext cx="78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30.1%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8723" y="457200"/>
            <a:ext cx="11275060" cy="5943600"/>
            <a:chOff x="458723" y="457200"/>
            <a:chExt cx="11275060" cy="5943600"/>
          </a:xfrm>
        </p:grpSpPr>
        <p:sp>
          <p:nvSpPr>
            <p:cNvPr id="4" name="object 4"/>
            <p:cNvSpPr/>
            <p:nvPr/>
          </p:nvSpPr>
          <p:spPr>
            <a:xfrm>
              <a:off x="458723" y="457200"/>
              <a:ext cx="11275060" cy="5943600"/>
            </a:xfrm>
            <a:custGeom>
              <a:avLst/>
              <a:gdLst/>
              <a:ahLst/>
              <a:cxnLst/>
              <a:rect l="l" t="t" r="r" b="b"/>
              <a:pathLst>
                <a:path w="11275060" h="5943600">
                  <a:moveTo>
                    <a:pt x="11274552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11274552" y="5943600"/>
                  </a:lnTo>
                  <a:lnTo>
                    <a:pt x="112745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731" y="521207"/>
              <a:ext cx="11146790" cy="5815965"/>
            </a:xfrm>
            <a:custGeom>
              <a:avLst/>
              <a:gdLst/>
              <a:ahLst/>
              <a:cxnLst/>
              <a:rect l="l" t="t" r="r" b="b"/>
              <a:pathLst>
                <a:path w="11146790" h="5815965">
                  <a:moveTo>
                    <a:pt x="11146536" y="0"/>
                  </a:moveTo>
                  <a:lnTo>
                    <a:pt x="0" y="0"/>
                  </a:lnTo>
                  <a:lnTo>
                    <a:pt x="0" y="5815584"/>
                  </a:lnTo>
                  <a:lnTo>
                    <a:pt x="11146536" y="5815584"/>
                  </a:lnTo>
                  <a:lnTo>
                    <a:pt x="11146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3748" y="2101595"/>
              <a:ext cx="9308591" cy="397001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12217" y="5959930"/>
            <a:ext cx="309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354267" y="5427521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10.00%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4267" y="4895112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20.00%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4267" y="4362702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30.00%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4267" y="3830293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40.00%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4267" y="3297883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50.00%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4267" y="2765474"/>
            <a:ext cx="368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Calibri"/>
                <a:cs typeface="Calibri"/>
              </a:rPr>
              <a:t>60.00%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40691" y="582421"/>
            <a:ext cx="7922895" cy="11322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330325" marR="5080" indent="-1318260">
              <a:lnSpc>
                <a:spcPct val="101699"/>
              </a:lnSpc>
              <a:spcBef>
                <a:spcPts val="25"/>
              </a:spcBef>
            </a:pPr>
            <a:r>
              <a:rPr sz="3600" dirty="0">
                <a:solidFill>
                  <a:srgbClr val="585858"/>
                </a:solidFill>
              </a:rPr>
              <a:t>Distribution</a:t>
            </a:r>
            <a:r>
              <a:rPr sz="3600" spc="-55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of</a:t>
            </a:r>
            <a:r>
              <a:rPr sz="3600" spc="-2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ACEs</a:t>
            </a:r>
            <a:r>
              <a:rPr sz="3600" spc="-3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Among</a:t>
            </a:r>
            <a:r>
              <a:rPr sz="3600" spc="-25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Child</a:t>
            </a:r>
            <a:r>
              <a:rPr sz="3600" spc="-30" dirty="0">
                <a:solidFill>
                  <a:srgbClr val="585858"/>
                </a:solidFill>
              </a:rPr>
              <a:t> </a:t>
            </a:r>
            <a:r>
              <a:rPr sz="3600" spc="-35" dirty="0">
                <a:solidFill>
                  <a:srgbClr val="585858"/>
                </a:solidFill>
              </a:rPr>
              <a:t>Welfare </a:t>
            </a:r>
            <a:r>
              <a:rPr sz="3600" dirty="0">
                <a:solidFill>
                  <a:srgbClr val="585858"/>
                </a:solidFill>
              </a:rPr>
              <a:t>Involved</a:t>
            </a:r>
            <a:r>
              <a:rPr sz="3600" spc="-9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Families.</a:t>
            </a:r>
            <a:r>
              <a:rPr sz="3600" spc="-100" dirty="0">
                <a:solidFill>
                  <a:srgbClr val="585858"/>
                </a:solidFill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"/>
                <a:cs typeface="Calibri"/>
              </a:rPr>
              <a:t>Dellor</a:t>
            </a:r>
            <a:r>
              <a:rPr sz="2000" b="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sz="2000" b="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"/>
                <a:cs typeface="Calibri"/>
              </a:rPr>
              <a:t>al.</a:t>
            </a:r>
            <a:r>
              <a:rPr sz="2000" b="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72590" y="2103983"/>
            <a:ext cx="78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56.0%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08240" y="3014007"/>
            <a:ext cx="78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34.3%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80052" y="4487105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9..7%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8723" y="457200"/>
            <a:ext cx="11275060" cy="5943600"/>
            <a:chOff x="458723" y="457200"/>
            <a:chExt cx="11275060" cy="5943600"/>
          </a:xfrm>
        </p:grpSpPr>
        <p:sp>
          <p:nvSpPr>
            <p:cNvPr id="4" name="object 4"/>
            <p:cNvSpPr/>
            <p:nvPr/>
          </p:nvSpPr>
          <p:spPr>
            <a:xfrm>
              <a:off x="458723" y="457200"/>
              <a:ext cx="11275060" cy="5943600"/>
            </a:xfrm>
            <a:custGeom>
              <a:avLst/>
              <a:gdLst/>
              <a:ahLst/>
              <a:cxnLst/>
              <a:rect l="l" t="t" r="r" b="b"/>
              <a:pathLst>
                <a:path w="11275060" h="5943600">
                  <a:moveTo>
                    <a:pt x="11274552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11274552" y="5943600"/>
                  </a:lnTo>
                  <a:lnTo>
                    <a:pt x="112745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731" y="521207"/>
              <a:ext cx="11146790" cy="5815965"/>
            </a:xfrm>
            <a:custGeom>
              <a:avLst/>
              <a:gdLst/>
              <a:ahLst/>
              <a:cxnLst/>
              <a:rect l="l" t="t" r="r" b="b"/>
              <a:pathLst>
                <a:path w="11146790" h="5815965">
                  <a:moveTo>
                    <a:pt x="11146536" y="0"/>
                  </a:moveTo>
                  <a:lnTo>
                    <a:pt x="0" y="0"/>
                  </a:lnTo>
                  <a:lnTo>
                    <a:pt x="0" y="5815584"/>
                  </a:lnTo>
                  <a:lnTo>
                    <a:pt x="11146536" y="5815584"/>
                  </a:lnTo>
                  <a:lnTo>
                    <a:pt x="11146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9756" y="905256"/>
              <a:ext cx="6984492" cy="503986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28058" y="6206282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7E7E7E"/>
                </a:solidFill>
                <a:latin typeface="Calibri"/>
                <a:cs typeface="Calibri"/>
              </a:rPr>
              <a:t>23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6" y="332244"/>
            <a:ext cx="9934943" cy="59801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0976" y="6437058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05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98425"/>
          <a:ext cx="12092939" cy="6410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1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09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250">
                        <a:latin typeface="Times New Roman"/>
                        <a:cs typeface="Times New Roman"/>
                      </a:endParaRPr>
                    </a:p>
                    <a:p>
                      <a:pPr marR="333375" algn="ctr">
                        <a:lnSpc>
                          <a:spcPts val="6725"/>
                        </a:lnSpc>
                      </a:pPr>
                      <a:r>
                        <a:rPr sz="6100" b="0" spc="-20" dirty="0">
                          <a:latin typeface="Calibri Light"/>
                          <a:cs typeface="Calibri Light"/>
                        </a:rPr>
                        <a:t>ACEs</a:t>
                      </a:r>
                      <a:endParaRPr sz="61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R w="12700">
                      <a:solidFill>
                        <a:srgbClr val="E38312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Item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R w="12700">
                      <a:solidFill>
                        <a:srgbClr val="E38312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Emotional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Abuse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88%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44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2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R w="12700">
                      <a:solidFill>
                        <a:srgbClr val="E38312"/>
                      </a:solidFill>
                      <a:prstDash val="solid"/>
                    </a:lnR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Abuse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E38312"/>
                      </a:solidFill>
                      <a:prstDash val="solid"/>
                    </a:lnL>
                    <a:lnR w="12700">
                      <a:solidFill>
                        <a:srgbClr val="E38312"/>
                      </a:solidFill>
                      <a:prstDash val="solid"/>
                    </a:lnR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2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Abuse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72%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36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 rowSpan="9">
                  <a:txBody>
                    <a:bodyPr/>
                    <a:lstStyle/>
                    <a:p>
                      <a:pPr marL="363220" marR="702945" algn="ctr">
                        <a:lnSpc>
                          <a:spcPct val="85000"/>
                        </a:lnSpc>
                        <a:spcBef>
                          <a:spcPts val="484"/>
                        </a:spcBef>
                      </a:pPr>
                      <a:r>
                        <a:rPr sz="6100" b="0" spc="-90" dirty="0">
                          <a:latin typeface="Calibri Light"/>
                          <a:cs typeface="Calibri Light"/>
                        </a:rPr>
                        <a:t>Prevalence </a:t>
                      </a:r>
                      <a:r>
                        <a:rPr sz="6100" b="0" spc="-25" dirty="0">
                          <a:latin typeface="Calibri Light"/>
                          <a:cs typeface="Calibri Light"/>
                        </a:rPr>
                        <a:t>by </a:t>
                      </a:r>
                      <a:r>
                        <a:rPr sz="6100" b="0" spc="-10" dirty="0">
                          <a:latin typeface="Calibri Light"/>
                          <a:cs typeface="Calibri Light"/>
                        </a:rPr>
                        <a:t>Category</a:t>
                      </a:r>
                      <a:endParaRPr sz="6100" dirty="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Sexual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Abuse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88%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44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780"/>
                        </a:lnSpc>
                        <a:spcBef>
                          <a:spcPts val="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Emotional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Neglect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2780"/>
                        </a:lnSpc>
                        <a:spcBef>
                          <a:spcPts val="2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78%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780"/>
                        </a:lnSpc>
                        <a:spcBef>
                          <a:spcPts val="2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39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7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5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Neglect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16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Physical</a:t>
                      </a:r>
                      <a:r>
                        <a:rPr sz="2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Neglect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216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54%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CE9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6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27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CE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Separation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Divorce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86%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43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3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Intimate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Violence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74%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37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3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 marR="226695" indent="742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Household Dysfunction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2057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Problem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Drinking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Substance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Home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82%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796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41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7965" marB="0"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3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Mother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Mental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Illness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78%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39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1594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76200">
                      <a:solidFill>
                        <a:srgbClr val="E383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lnB w="76200">
                      <a:solidFill>
                        <a:srgbClr val="E38312"/>
                      </a:solidFill>
                      <a:prstDash val="solid"/>
                    </a:lnB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Parental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Incarceration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B w="76200">
                      <a:solidFill>
                        <a:srgbClr val="E38312"/>
                      </a:solidFill>
                      <a:prstDash val="solid"/>
                    </a:lnB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42%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B w="76200">
                      <a:solidFill>
                        <a:srgbClr val="E38312"/>
                      </a:solidFill>
                      <a:prstDash val="solid"/>
                    </a:lnB>
                    <a:solidFill>
                      <a:srgbClr val="FAE6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21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B w="76200">
                      <a:solidFill>
                        <a:srgbClr val="E38312"/>
                      </a:solidFill>
                      <a:prstDash val="solid"/>
                    </a:lnB>
                    <a:solidFill>
                      <a:srgbClr val="FAE6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38312"/>
                      </a:solidFill>
                      <a:prstDash val="solid"/>
                    </a:lnR>
                    <a:lnT w="76200">
                      <a:solidFill>
                        <a:srgbClr val="E38312"/>
                      </a:solidFill>
                      <a:prstDash val="solid"/>
                    </a:lnT>
                    <a:solidFill>
                      <a:srgbClr val="E38312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38312"/>
                      </a:solidFill>
                      <a:prstDash val="solid"/>
                    </a:lnL>
                    <a:lnT w="76200">
                      <a:solidFill>
                        <a:srgbClr val="E38312"/>
                      </a:solidFill>
                      <a:prstDash val="solid"/>
                    </a:lnT>
                    <a:solidFill>
                      <a:srgbClr val="FAE6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0103" y="916542"/>
            <a:ext cx="343662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0" spc="-100" dirty="0">
                <a:solidFill>
                  <a:srgbClr val="404040"/>
                </a:solidFill>
                <a:latin typeface="Calibri Light"/>
                <a:cs typeface="Calibri Light"/>
              </a:rPr>
              <a:t>Missing</a:t>
            </a:r>
            <a:r>
              <a:rPr sz="4900" b="0" spc="-1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9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ACEs?</a:t>
            </a:r>
            <a:endParaRPr sz="49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204" y="2081119"/>
            <a:ext cx="4825365" cy="32867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40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School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3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3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violence</a:t>
            </a:r>
            <a:endParaRPr sz="3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Disasters</a:t>
            </a:r>
            <a:r>
              <a:rPr sz="3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3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accidents</a:t>
            </a:r>
            <a:endParaRPr sz="3000">
              <a:latin typeface="Calibri"/>
              <a:cs typeface="Calibri"/>
            </a:endParaRPr>
          </a:p>
          <a:p>
            <a:pPr marL="195580" marR="5080" indent="-182880">
              <a:lnSpc>
                <a:spcPts val="3240"/>
              </a:lnSpc>
              <a:spcBef>
                <a:spcPts val="645"/>
              </a:spcBef>
              <a:buClr>
                <a:srgbClr val="E38312"/>
              </a:buClr>
              <a:buChar char="◦"/>
              <a:tabLst>
                <a:tab pos="195580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Invasive</a:t>
            </a:r>
            <a:r>
              <a:rPr sz="30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3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prolonged</a:t>
            </a:r>
            <a:r>
              <a:rPr sz="3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medical procedures</a:t>
            </a:r>
            <a:endParaRPr sz="3000">
              <a:latin typeface="Calibri"/>
              <a:cs typeface="Calibri"/>
            </a:endParaRPr>
          </a:p>
          <a:p>
            <a:pPr marL="195580" marR="765810" indent="-182880">
              <a:lnSpc>
                <a:spcPts val="3240"/>
              </a:lnSpc>
              <a:spcBef>
                <a:spcPts val="600"/>
              </a:spcBef>
              <a:buClr>
                <a:srgbClr val="E38312"/>
              </a:buClr>
              <a:buChar char="◦"/>
              <a:tabLst>
                <a:tab pos="195580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Discrimination,</a:t>
            </a:r>
            <a:r>
              <a:rPr sz="3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Racism</a:t>
            </a:r>
            <a:r>
              <a:rPr sz="3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Oppression</a:t>
            </a:r>
            <a:endParaRPr sz="3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195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Poverty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5081" y="2079595"/>
            <a:ext cx="3967479" cy="29514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40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Trafficking</a:t>
            </a:r>
            <a:endParaRPr sz="3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Homelessness</a:t>
            </a:r>
            <a:endParaRPr sz="3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Foster</a:t>
            </a:r>
            <a:r>
              <a:rPr sz="3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Care</a:t>
            </a:r>
            <a:r>
              <a:rPr sz="3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Involvement</a:t>
            </a:r>
            <a:endParaRPr sz="3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spc="-20" dirty="0">
                <a:solidFill>
                  <a:srgbClr val="404040"/>
                </a:solidFill>
                <a:latin typeface="Calibri"/>
                <a:cs typeface="Calibri"/>
              </a:rPr>
              <a:t>Loss</a:t>
            </a:r>
            <a:endParaRPr sz="3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Bullying</a:t>
            </a:r>
            <a:endParaRPr sz="30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spcBef>
                <a:spcPts val="240"/>
              </a:spcBef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Migration</a:t>
            </a:r>
            <a:r>
              <a:rPr sz="3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sz="3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immigration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525" y="2901275"/>
            <a:ext cx="100774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85" dirty="0">
                <a:solidFill>
                  <a:srgbClr val="404040"/>
                </a:solidFill>
                <a:latin typeface="Calibri Light"/>
                <a:cs typeface="Calibri Light"/>
              </a:rPr>
              <a:t>Culturally</a:t>
            </a:r>
            <a:r>
              <a:rPr sz="4800" b="0" spc="-1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4800" b="0" spc="-1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100" dirty="0">
                <a:solidFill>
                  <a:srgbClr val="404040"/>
                </a:solidFill>
                <a:latin typeface="Calibri Light"/>
                <a:cs typeface="Calibri Light"/>
              </a:rPr>
              <a:t>Ethically-</a:t>
            </a:r>
            <a:r>
              <a:rPr sz="4800" b="0" spc="-105" dirty="0">
                <a:solidFill>
                  <a:srgbClr val="404040"/>
                </a:solidFill>
                <a:latin typeface="Calibri Light"/>
                <a:cs typeface="Calibri Light"/>
              </a:rPr>
              <a:t>Informed</a:t>
            </a:r>
            <a:r>
              <a:rPr sz="4800" b="0" spc="-1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90" dirty="0">
                <a:solidFill>
                  <a:srgbClr val="404040"/>
                </a:solidFill>
                <a:latin typeface="Calibri Light"/>
                <a:cs typeface="Calibri Light"/>
              </a:rPr>
              <a:t>Measures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1320" y="6540492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6454" y="921084"/>
            <a:ext cx="9499092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6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4800" b="0" spc="-19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Philadelphia</a:t>
            </a:r>
            <a:r>
              <a:rPr sz="4800" b="0" spc="-1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75" dirty="0">
                <a:solidFill>
                  <a:srgbClr val="404040"/>
                </a:solidFill>
                <a:latin typeface="Calibri Light"/>
                <a:cs typeface="Calibri Light"/>
              </a:rPr>
              <a:t>ACEs</a:t>
            </a:r>
            <a:r>
              <a:rPr sz="4800" b="0" spc="-1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Survey</a:t>
            </a:r>
            <a:r>
              <a:rPr sz="4800" b="0" spc="-1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90" dirty="0">
                <a:solidFill>
                  <a:srgbClr val="404040"/>
                </a:solidFill>
                <a:latin typeface="Calibri Light"/>
                <a:cs typeface="Calibri Light"/>
              </a:rPr>
              <a:t>(2012-</a:t>
            </a:r>
            <a:r>
              <a:rPr sz="4800" b="0" spc="-25" dirty="0">
                <a:solidFill>
                  <a:srgbClr val="404040"/>
                </a:solidFill>
                <a:latin typeface="Calibri Light"/>
                <a:cs typeface="Calibri Light"/>
              </a:rPr>
              <a:t>13)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069" y="6530507"/>
            <a:ext cx="20269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Cronholm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2015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990472" y="2375567"/>
            <a:ext cx="7755890" cy="313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indent="-187960">
              <a:lnSpc>
                <a:spcPct val="100000"/>
              </a:lnSpc>
              <a:spcBef>
                <a:spcPts val="95"/>
              </a:spcBef>
              <a:buClr>
                <a:srgbClr val="E38312"/>
              </a:buClr>
              <a:buSzPct val="97500"/>
              <a:buChar char="◦"/>
              <a:tabLst>
                <a:tab pos="194945" algn="l"/>
              </a:tabLst>
            </a:pPr>
            <a:r>
              <a:rPr sz="4000" dirty="0">
                <a:solidFill>
                  <a:srgbClr val="404040"/>
                </a:solidFill>
                <a:latin typeface="Calibri"/>
                <a:cs typeface="Calibri"/>
              </a:rPr>
              <a:t>N=</a:t>
            </a:r>
            <a:r>
              <a:rPr sz="4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Calibri"/>
                <a:cs typeface="Calibri"/>
              </a:rPr>
              <a:t>1,784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38312"/>
              </a:buClr>
              <a:buFont typeface="Calibri"/>
              <a:buChar char="◦"/>
            </a:pPr>
            <a:endParaRPr sz="4100" dirty="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buClr>
                <a:srgbClr val="E38312"/>
              </a:buClr>
              <a:buSzPct val="97500"/>
              <a:buChar char="◦"/>
              <a:tabLst>
                <a:tab pos="309245" algn="l"/>
              </a:tabLst>
            </a:pPr>
            <a:r>
              <a:rPr sz="4000" dirty="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sz="40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404040"/>
                </a:solidFill>
                <a:latin typeface="Calibri"/>
                <a:cs typeface="Calibri"/>
              </a:rPr>
              <a:t>18+,</a:t>
            </a:r>
            <a:r>
              <a:rPr sz="4000" spc="-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Calibri"/>
                <a:cs typeface="Calibri"/>
              </a:rPr>
              <a:t>Southeastern</a:t>
            </a:r>
            <a:r>
              <a:rPr sz="4000" spc="-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Calibri"/>
                <a:cs typeface="Calibri"/>
              </a:rPr>
              <a:t>Pennsylvania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38312"/>
              </a:buClr>
              <a:buFont typeface="Calibri"/>
              <a:buChar char="◦"/>
            </a:pPr>
            <a:endParaRPr sz="4100" dirty="0">
              <a:latin typeface="Calibri"/>
              <a:cs typeface="Calibri"/>
            </a:endParaRPr>
          </a:p>
          <a:p>
            <a:pPr marL="194945" indent="-187960">
              <a:lnSpc>
                <a:spcPct val="100000"/>
              </a:lnSpc>
              <a:buClr>
                <a:srgbClr val="E38312"/>
              </a:buClr>
              <a:buSzPct val="97500"/>
              <a:buChar char="◦"/>
              <a:tabLst>
                <a:tab pos="194945" algn="l"/>
              </a:tabLst>
            </a:pPr>
            <a:r>
              <a:rPr sz="4000" spc="-30" dirty="0">
                <a:solidFill>
                  <a:srgbClr val="404040"/>
                </a:solidFill>
                <a:latin typeface="Calibri"/>
                <a:cs typeface="Calibri"/>
              </a:rPr>
              <a:t>Random-</a:t>
            </a:r>
            <a:r>
              <a:rPr sz="4000" dirty="0">
                <a:solidFill>
                  <a:srgbClr val="404040"/>
                </a:solidFill>
                <a:latin typeface="Calibri"/>
                <a:cs typeface="Calibri"/>
              </a:rPr>
              <a:t>digit</a:t>
            </a:r>
            <a:r>
              <a:rPr sz="4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Calibri"/>
                <a:cs typeface="Calibri"/>
              </a:rPr>
              <a:t>dialing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8318" y="1967792"/>
            <a:ext cx="6994029" cy="41642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3816" y="725941"/>
            <a:ext cx="9784368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6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4800" b="0" spc="-19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Philadelphia</a:t>
            </a:r>
            <a:r>
              <a:rPr sz="4800" b="0" spc="-1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75" dirty="0">
                <a:solidFill>
                  <a:srgbClr val="404040"/>
                </a:solidFill>
                <a:latin typeface="Calibri Light"/>
                <a:cs typeface="Calibri Light"/>
              </a:rPr>
              <a:t>ACEs</a:t>
            </a:r>
            <a:r>
              <a:rPr sz="4800" b="0" spc="-1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Survey</a:t>
            </a:r>
            <a:r>
              <a:rPr sz="4800" b="0" spc="-1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90" dirty="0">
                <a:solidFill>
                  <a:srgbClr val="404040"/>
                </a:solidFill>
                <a:latin typeface="Calibri Light"/>
                <a:cs typeface="Calibri Light"/>
              </a:rPr>
              <a:t>(2012-</a:t>
            </a:r>
            <a:r>
              <a:rPr sz="4800" b="0" spc="-25" dirty="0">
                <a:solidFill>
                  <a:srgbClr val="404040"/>
                </a:solidFill>
                <a:latin typeface="Calibri Light"/>
                <a:cs typeface="Calibri Light"/>
              </a:rPr>
              <a:t>13)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069" y="6530507"/>
            <a:ext cx="20269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Cronholm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2015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73" y="439415"/>
            <a:ext cx="7263038" cy="589279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904" y="0"/>
            <a:ext cx="4578350" cy="6858000"/>
          </a:xfrm>
          <a:custGeom>
            <a:avLst/>
            <a:gdLst/>
            <a:ahLst/>
            <a:cxnLst/>
            <a:rect l="l" t="t" r="r" b="b"/>
            <a:pathLst>
              <a:path w="4578350" h="6858000">
                <a:moveTo>
                  <a:pt x="4578108" y="0"/>
                </a:moveTo>
                <a:lnTo>
                  <a:pt x="0" y="0"/>
                </a:lnTo>
                <a:lnTo>
                  <a:pt x="0" y="6858000"/>
                </a:lnTo>
                <a:lnTo>
                  <a:pt x="4578108" y="6858000"/>
                </a:lnTo>
                <a:lnTo>
                  <a:pt x="4578108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5623" y="1091754"/>
            <a:ext cx="2651125" cy="240665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910"/>
              </a:spcBef>
            </a:pP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4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Philadelphia </a:t>
            </a:r>
            <a:r>
              <a:rPr sz="4400" b="0" spc="-70" dirty="0">
                <a:solidFill>
                  <a:srgbClr val="FFFFFF"/>
                </a:solidFill>
                <a:latin typeface="Calibri Light"/>
                <a:cs typeface="Calibri Light"/>
              </a:rPr>
              <a:t>ACEs</a:t>
            </a:r>
            <a:r>
              <a:rPr sz="44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80" dirty="0">
                <a:solidFill>
                  <a:srgbClr val="FFFFFF"/>
                </a:solidFill>
                <a:latin typeface="Calibri Light"/>
                <a:cs typeface="Calibri Light"/>
              </a:rPr>
              <a:t>Survey </a:t>
            </a:r>
            <a:r>
              <a:rPr sz="4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(2012-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13)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7516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99653" y="6473253"/>
            <a:ext cx="20269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Cronholm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2015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87773" y="6574020"/>
            <a:ext cx="2260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29</a:t>
            </a:fld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51360" cy="6858000"/>
            <a:chOff x="0" y="0"/>
            <a:chExt cx="121513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51300" cy="6858000"/>
            </a:xfrm>
            <a:custGeom>
              <a:avLst/>
              <a:gdLst/>
              <a:ahLst/>
              <a:cxnLst/>
              <a:rect l="l" t="t" r="r" b="b"/>
              <a:pathLst>
                <a:path w="4051300" h="6858000">
                  <a:moveTo>
                    <a:pt x="405079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0791" y="6858000"/>
                  </a:lnTo>
                  <a:lnTo>
                    <a:pt x="4050791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0123" y="169164"/>
              <a:ext cx="8110728" cy="66888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40123" y="0"/>
              <a:ext cx="64135" cy="6858000"/>
            </a:xfrm>
            <a:custGeom>
              <a:avLst/>
              <a:gdLst/>
              <a:ahLst/>
              <a:cxnLst/>
              <a:rect l="l" t="t" r="r" b="b"/>
              <a:pathLst>
                <a:path w="64135" h="6858000">
                  <a:moveTo>
                    <a:pt x="64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008" y="6858000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69077" y="3125294"/>
            <a:ext cx="16141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Stress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vs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Trauma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453" y="372238"/>
            <a:ext cx="6824365" cy="632911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904" y="0"/>
            <a:ext cx="4578350" cy="6858000"/>
          </a:xfrm>
          <a:custGeom>
            <a:avLst/>
            <a:gdLst/>
            <a:ahLst/>
            <a:cxnLst/>
            <a:rect l="l" t="t" r="r" b="b"/>
            <a:pathLst>
              <a:path w="4578350" h="6858000">
                <a:moveTo>
                  <a:pt x="4578108" y="0"/>
                </a:moveTo>
                <a:lnTo>
                  <a:pt x="0" y="0"/>
                </a:lnTo>
                <a:lnTo>
                  <a:pt x="0" y="6858000"/>
                </a:lnTo>
                <a:lnTo>
                  <a:pt x="4578108" y="6858000"/>
                </a:lnTo>
                <a:lnTo>
                  <a:pt x="4578108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5623" y="1255140"/>
            <a:ext cx="3319145" cy="17132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840"/>
              </a:spcBef>
            </a:pPr>
            <a:r>
              <a:rPr sz="4100" b="0" spc="-55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4100" b="0" spc="-1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85" dirty="0">
                <a:solidFill>
                  <a:srgbClr val="FFFFFF"/>
                </a:solidFill>
                <a:latin typeface="Calibri Light"/>
                <a:cs typeface="Calibri Light"/>
              </a:rPr>
              <a:t>Philadelphia </a:t>
            </a:r>
            <a:r>
              <a:rPr sz="4100" b="0" spc="-75" dirty="0">
                <a:solidFill>
                  <a:srgbClr val="FFFFFF"/>
                </a:solidFill>
                <a:latin typeface="Calibri Light"/>
                <a:cs typeface="Calibri Light"/>
              </a:rPr>
              <a:t>ACEs</a:t>
            </a:r>
            <a:r>
              <a:rPr sz="4100" b="0" spc="-1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1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Survey </a:t>
            </a:r>
            <a:r>
              <a:rPr sz="4100" b="0" spc="-90" dirty="0">
                <a:solidFill>
                  <a:srgbClr val="FFFFFF"/>
                </a:solidFill>
                <a:latin typeface="Calibri Light"/>
                <a:cs typeface="Calibri Light"/>
              </a:rPr>
              <a:t>(2012-</a:t>
            </a:r>
            <a:r>
              <a:rPr sz="4100" b="0" spc="-25" dirty="0">
                <a:solidFill>
                  <a:srgbClr val="FFFFFF"/>
                </a:solidFill>
                <a:latin typeface="Calibri Light"/>
                <a:cs typeface="Calibri Light"/>
              </a:rPr>
              <a:t>13)</a:t>
            </a:r>
            <a:endParaRPr sz="41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7516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99653" y="6473253"/>
            <a:ext cx="20269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Cronholm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2015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87773" y="6574020"/>
            <a:ext cx="2260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30</a:t>
            </a:fld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4497" y="2361297"/>
            <a:ext cx="8380965" cy="38688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8691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95"/>
              </a:spcBef>
            </a:pPr>
            <a:r>
              <a:rPr sz="4300" b="0" spc="-8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4300" b="0" spc="-1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spc="-95" dirty="0">
                <a:solidFill>
                  <a:srgbClr val="404040"/>
                </a:solidFill>
                <a:latin typeface="Calibri Light"/>
                <a:cs typeface="Calibri Light"/>
              </a:rPr>
              <a:t>Philadelphia</a:t>
            </a:r>
            <a:r>
              <a:rPr sz="4300" b="0" spc="-1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spc="-95" dirty="0">
                <a:solidFill>
                  <a:srgbClr val="404040"/>
                </a:solidFill>
                <a:latin typeface="Calibri Light"/>
                <a:cs typeface="Calibri Light"/>
              </a:rPr>
              <a:t>ACEs</a:t>
            </a:r>
            <a:r>
              <a:rPr sz="4300" b="0" spc="-1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spc="-100" dirty="0">
                <a:solidFill>
                  <a:srgbClr val="404040"/>
                </a:solidFill>
                <a:latin typeface="Calibri Light"/>
                <a:cs typeface="Calibri Light"/>
              </a:rPr>
              <a:t>Survey</a:t>
            </a:r>
            <a:r>
              <a:rPr sz="4300" b="0" spc="-1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spc="-105" dirty="0">
                <a:solidFill>
                  <a:srgbClr val="404040"/>
                </a:solidFill>
                <a:latin typeface="Calibri Light"/>
                <a:cs typeface="Calibri Light"/>
              </a:rPr>
              <a:t>(2012-</a:t>
            </a:r>
            <a:r>
              <a:rPr sz="4300" b="0" spc="-25" dirty="0">
                <a:solidFill>
                  <a:srgbClr val="404040"/>
                </a:solidFill>
                <a:latin typeface="Calibri Light"/>
                <a:cs typeface="Calibri Light"/>
              </a:rPr>
              <a:t>13)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069" y="6530507"/>
            <a:ext cx="20269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Cronholm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2015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1320" y="6574020"/>
            <a:ext cx="1625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216" y="1589532"/>
            <a:ext cx="6197274" cy="38900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904" y="0"/>
            <a:ext cx="4578350" cy="6858000"/>
          </a:xfrm>
          <a:custGeom>
            <a:avLst/>
            <a:gdLst/>
            <a:ahLst/>
            <a:cxnLst/>
            <a:rect l="l" t="t" r="r" b="b"/>
            <a:pathLst>
              <a:path w="4578350" h="6858000">
                <a:moveTo>
                  <a:pt x="4578108" y="0"/>
                </a:moveTo>
                <a:lnTo>
                  <a:pt x="0" y="0"/>
                </a:lnTo>
                <a:lnTo>
                  <a:pt x="0" y="6858000"/>
                </a:lnTo>
                <a:lnTo>
                  <a:pt x="4578108" y="6858000"/>
                </a:lnTo>
                <a:lnTo>
                  <a:pt x="4578108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5623" y="1091754"/>
            <a:ext cx="3443604" cy="240665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910"/>
              </a:spcBef>
            </a:pPr>
            <a:r>
              <a:rPr sz="4400" b="0" spc="-90" dirty="0">
                <a:solidFill>
                  <a:srgbClr val="FFFFFF"/>
                </a:solidFill>
                <a:latin typeface="Calibri Light"/>
                <a:cs typeface="Calibri Light"/>
              </a:rPr>
              <a:t>Pediatric</a:t>
            </a:r>
            <a:r>
              <a:rPr sz="4400" b="0" spc="-1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ACEs </a:t>
            </a:r>
            <a:r>
              <a:rPr sz="4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4400" b="0" spc="-1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Related</a:t>
            </a:r>
            <a:r>
              <a:rPr sz="4400" b="0" spc="-1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Life </a:t>
            </a:r>
            <a:r>
              <a:rPr sz="44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Events</a:t>
            </a:r>
            <a:r>
              <a:rPr sz="4400" b="0" spc="-1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0" dirty="0">
                <a:solidFill>
                  <a:srgbClr val="FFFFFF"/>
                </a:solidFill>
                <a:latin typeface="Calibri Light"/>
                <a:cs typeface="Calibri Light"/>
              </a:rPr>
              <a:t>Screener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(PEARLS)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7516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13173" y="6540492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88746" y="2049463"/>
            <a:ext cx="80010" cy="61594"/>
            <a:chOff x="6988746" y="2049463"/>
            <a:chExt cx="80010" cy="61594"/>
          </a:xfrm>
        </p:grpSpPr>
        <p:sp>
          <p:nvSpPr>
            <p:cNvPr id="8" name="object 8"/>
            <p:cNvSpPr/>
            <p:nvPr/>
          </p:nvSpPr>
          <p:spPr>
            <a:xfrm>
              <a:off x="6996683" y="2057401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19">
                  <a:moveTo>
                    <a:pt x="32004" y="0"/>
                  </a:moveTo>
                  <a:lnTo>
                    <a:pt x="24447" y="17462"/>
                  </a:lnTo>
                  <a:lnTo>
                    <a:pt x="0" y="17462"/>
                  </a:lnTo>
                  <a:lnTo>
                    <a:pt x="19773" y="28257"/>
                  </a:lnTo>
                  <a:lnTo>
                    <a:pt x="12230" y="45720"/>
                  </a:lnTo>
                  <a:lnTo>
                    <a:pt x="32004" y="34925"/>
                  </a:lnTo>
                  <a:lnTo>
                    <a:pt x="51777" y="45720"/>
                  </a:lnTo>
                  <a:lnTo>
                    <a:pt x="44234" y="28257"/>
                  </a:lnTo>
                  <a:lnTo>
                    <a:pt x="64008" y="17462"/>
                  </a:lnTo>
                  <a:lnTo>
                    <a:pt x="39560" y="1746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96683" y="2057401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19">
                  <a:moveTo>
                    <a:pt x="0" y="17462"/>
                  </a:moveTo>
                  <a:lnTo>
                    <a:pt x="24447" y="17462"/>
                  </a:lnTo>
                  <a:lnTo>
                    <a:pt x="32004" y="0"/>
                  </a:lnTo>
                  <a:lnTo>
                    <a:pt x="39560" y="17462"/>
                  </a:lnTo>
                  <a:lnTo>
                    <a:pt x="64008" y="17462"/>
                  </a:lnTo>
                  <a:lnTo>
                    <a:pt x="44234" y="28257"/>
                  </a:lnTo>
                  <a:lnTo>
                    <a:pt x="51777" y="45720"/>
                  </a:lnTo>
                  <a:lnTo>
                    <a:pt x="32004" y="34925"/>
                  </a:lnTo>
                  <a:lnTo>
                    <a:pt x="12230" y="45720"/>
                  </a:lnTo>
                  <a:lnTo>
                    <a:pt x="19773" y="28257"/>
                  </a:lnTo>
                  <a:lnTo>
                    <a:pt x="0" y="17462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924738" y="4708843"/>
            <a:ext cx="80010" cy="61594"/>
            <a:chOff x="6924738" y="4708843"/>
            <a:chExt cx="80010" cy="61594"/>
          </a:xfrm>
        </p:grpSpPr>
        <p:sp>
          <p:nvSpPr>
            <p:cNvPr id="11" name="object 11"/>
            <p:cNvSpPr/>
            <p:nvPr/>
          </p:nvSpPr>
          <p:spPr>
            <a:xfrm>
              <a:off x="6932676" y="4716781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32004" y="0"/>
                  </a:moveTo>
                  <a:lnTo>
                    <a:pt x="24447" y="17462"/>
                  </a:lnTo>
                  <a:lnTo>
                    <a:pt x="0" y="17462"/>
                  </a:lnTo>
                  <a:lnTo>
                    <a:pt x="19773" y="28257"/>
                  </a:lnTo>
                  <a:lnTo>
                    <a:pt x="12230" y="45720"/>
                  </a:lnTo>
                  <a:lnTo>
                    <a:pt x="32004" y="34925"/>
                  </a:lnTo>
                  <a:lnTo>
                    <a:pt x="51777" y="45720"/>
                  </a:lnTo>
                  <a:lnTo>
                    <a:pt x="44234" y="28257"/>
                  </a:lnTo>
                  <a:lnTo>
                    <a:pt x="64008" y="17462"/>
                  </a:lnTo>
                  <a:lnTo>
                    <a:pt x="39560" y="1746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32676" y="4716781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0" y="17462"/>
                  </a:moveTo>
                  <a:lnTo>
                    <a:pt x="24447" y="17462"/>
                  </a:lnTo>
                  <a:lnTo>
                    <a:pt x="32004" y="0"/>
                  </a:lnTo>
                  <a:lnTo>
                    <a:pt x="39560" y="17462"/>
                  </a:lnTo>
                  <a:lnTo>
                    <a:pt x="64008" y="17462"/>
                  </a:lnTo>
                  <a:lnTo>
                    <a:pt x="44234" y="28257"/>
                  </a:lnTo>
                  <a:lnTo>
                    <a:pt x="51777" y="45720"/>
                  </a:lnTo>
                  <a:lnTo>
                    <a:pt x="32004" y="34925"/>
                  </a:lnTo>
                  <a:lnTo>
                    <a:pt x="12230" y="45720"/>
                  </a:lnTo>
                  <a:lnTo>
                    <a:pt x="19773" y="28257"/>
                  </a:lnTo>
                  <a:lnTo>
                    <a:pt x="0" y="17462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924738" y="4948111"/>
            <a:ext cx="80010" cy="61594"/>
            <a:chOff x="6924738" y="4948111"/>
            <a:chExt cx="80010" cy="61594"/>
          </a:xfrm>
        </p:grpSpPr>
        <p:sp>
          <p:nvSpPr>
            <p:cNvPr id="14" name="object 14"/>
            <p:cNvSpPr/>
            <p:nvPr/>
          </p:nvSpPr>
          <p:spPr>
            <a:xfrm>
              <a:off x="6932676" y="4956049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32004" y="0"/>
                  </a:moveTo>
                  <a:lnTo>
                    <a:pt x="24447" y="17462"/>
                  </a:lnTo>
                  <a:lnTo>
                    <a:pt x="0" y="17462"/>
                  </a:lnTo>
                  <a:lnTo>
                    <a:pt x="19773" y="28257"/>
                  </a:lnTo>
                  <a:lnTo>
                    <a:pt x="12230" y="45720"/>
                  </a:lnTo>
                  <a:lnTo>
                    <a:pt x="32004" y="34925"/>
                  </a:lnTo>
                  <a:lnTo>
                    <a:pt x="51777" y="45720"/>
                  </a:lnTo>
                  <a:lnTo>
                    <a:pt x="44234" y="28257"/>
                  </a:lnTo>
                  <a:lnTo>
                    <a:pt x="64008" y="17462"/>
                  </a:lnTo>
                  <a:lnTo>
                    <a:pt x="39560" y="1746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32676" y="4956049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0" y="17462"/>
                  </a:moveTo>
                  <a:lnTo>
                    <a:pt x="24447" y="17462"/>
                  </a:lnTo>
                  <a:lnTo>
                    <a:pt x="32004" y="0"/>
                  </a:lnTo>
                  <a:lnTo>
                    <a:pt x="39560" y="17462"/>
                  </a:lnTo>
                  <a:lnTo>
                    <a:pt x="64008" y="17462"/>
                  </a:lnTo>
                  <a:lnTo>
                    <a:pt x="44234" y="28257"/>
                  </a:lnTo>
                  <a:lnTo>
                    <a:pt x="51777" y="45720"/>
                  </a:lnTo>
                  <a:lnTo>
                    <a:pt x="32004" y="34925"/>
                  </a:lnTo>
                  <a:lnTo>
                    <a:pt x="12230" y="45720"/>
                  </a:lnTo>
                  <a:lnTo>
                    <a:pt x="19773" y="28257"/>
                  </a:lnTo>
                  <a:lnTo>
                    <a:pt x="0" y="17462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918642" y="5187379"/>
            <a:ext cx="80010" cy="61594"/>
            <a:chOff x="6918642" y="5187379"/>
            <a:chExt cx="80010" cy="61594"/>
          </a:xfrm>
        </p:grpSpPr>
        <p:sp>
          <p:nvSpPr>
            <p:cNvPr id="17" name="object 17"/>
            <p:cNvSpPr/>
            <p:nvPr/>
          </p:nvSpPr>
          <p:spPr>
            <a:xfrm>
              <a:off x="6926580" y="5195317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32004" y="0"/>
                  </a:moveTo>
                  <a:lnTo>
                    <a:pt x="24447" y="17462"/>
                  </a:lnTo>
                  <a:lnTo>
                    <a:pt x="0" y="17462"/>
                  </a:lnTo>
                  <a:lnTo>
                    <a:pt x="19773" y="28257"/>
                  </a:lnTo>
                  <a:lnTo>
                    <a:pt x="12230" y="45719"/>
                  </a:lnTo>
                  <a:lnTo>
                    <a:pt x="32004" y="34924"/>
                  </a:lnTo>
                  <a:lnTo>
                    <a:pt x="51777" y="45719"/>
                  </a:lnTo>
                  <a:lnTo>
                    <a:pt x="44234" y="28257"/>
                  </a:lnTo>
                  <a:lnTo>
                    <a:pt x="64008" y="17462"/>
                  </a:lnTo>
                  <a:lnTo>
                    <a:pt x="39560" y="1746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26580" y="5195317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0" y="17462"/>
                  </a:moveTo>
                  <a:lnTo>
                    <a:pt x="24447" y="17462"/>
                  </a:lnTo>
                  <a:lnTo>
                    <a:pt x="32004" y="0"/>
                  </a:lnTo>
                  <a:lnTo>
                    <a:pt x="39560" y="17462"/>
                  </a:lnTo>
                  <a:lnTo>
                    <a:pt x="64008" y="17462"/>
                  </a:lnTo>
                  <a:lnTo>
                    <a:pt x="44234" y="28257"/>
                  </a:lnTo>
                  <a:lnTo>
                    <a:pt x="51777" y="45719"/>
                  </a:lnTo>
                  <a:lnTo>
                    <a:pt x="32004" y="34924"/>
                  </a:lnTo>
                  <a:lnTo>
                    <a:pt x="12230" y="45719"/>
                  </a:lnTo>
                  <a:lnTo>
                    <a:pt x="19773" y="28257"/>
                  </a:lnTo>
                  <a:lnTo>
                    <a:pt x="0" y="17462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944550" y="5391595"/>
            <a:ext cx="80010" cy="61594"/>
            <a:chOff x="6944550" y="5391595"/>
            <a:chExt cx="80010" cy="61594"/>
          </a:xfrm>
        </p:grpSpPr>
        <p:sp>
          <p:nvSpPr>
            <p:cNvPr id="20" name="object 20"/>
            <p:cNvSpPr/>
            <p:nvPr/>
          </p:nvSpPr>
          <p:spPr>
            <a:xfrm>
              <a:off x="6952488" y="5399533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32004" y="0"/>
                  </a:moveTo>
                  <a:lnTo>
                    <a:pt x="24447" y="17462"/>
                  </a:lnTo>
                  <a:lnTo>
                    <a:pt x="0" y="17462"/>
                  </a:lnTo>
                  <a:lnTo>
                    <a:pt x="19773" y="28257"/>
                  </a:lnTo>
                  <a:lnTo>
                    <a:pt x="12230" y="45720"/>
                  </a:lnTo>
                  <a:lnTo>
                    <a:pt x="32004" y="34925"/>
                  </a:lnTo>
                  <a:lnTo>
                    <a:pt x="51777" y="45720"/>
                  </a:lnTo>
                  <a:lnTo>
                    <a:pt x="44234" y="28257"/>
                  </a:lnTo>
                  <a:lnTo>
                    <a:pt x="64008" y="17462"/>
                  </a:lnTo>
                  <a:lnTo>
                    <a:pt x="39560" y="1746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52488" y="5399533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0" y="17462"/>
                  </a:moveTo>
                  <a:lnTo>
                    <a:pt x="24447" y="17462"/>
                  </a:lnTo>
                  <a:lnTo>
                    <a:pt x="32004" y="0"/>
                  </a:lnTo>
                  <a:lnTo>
                    <a:pt x="39560" y="17462"/>
                  </a:lnTo>
                  <a:lnTo>
                    <a:pt x="64008" y="17462"/>
                  </a:lnTo>
                  <a:lnTo>
                    <a:pt x="44234" y="28257"/>
                  </a:lnTo>
                  <a:lnTo>
                    <a:pt x="51777" y="45720"/>
                  </a:lnTo>
                  <a:lnTo>
                    <a:pt x="32004" y="34925"/>
                  </a:lnTo>
                  <a:lnTo>
                    <a:pt x="12230" y="45720"/>
                  </a:lnTo>
                  <a:lnTo>
                    <a:pt x="19773" y="28257"/>
                  </a:lnTo>
                  <a:lnTo>
                    <a:pt x="0" y="17462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953694" y="4012375"/>
            <a:ext cx="80010" cy="61594"/>
            <a:chOff x="6953694" y="4012375"/>
            <a:chExt cx="80010" cy="61594"/>
          </a:xfrm>
        </p:grpSpPr>
        <p:sp>
          <p:nvSpPr>
            <p:cNvPr id="23" name="object 23"/>
            <p:cNvSpPr/>
            <p:nvPr/>
          </p:nvSpPr>
          <p:spPr>
            <a:xfrm>
              <a:off x="6961631" y="4020313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32004" y="0"/>
                  </a:moveTo>
                  <a:lnTo>
                    <a:pt x="24447" y="17462"/>
                  </a:lnTo>
                  <a:lnTo>
                    <a:pt x="0" y="17462"/>
                  </a:lnTo>
                  <a:lnTo>
                    <a:pt x="19773" y="28257"/>
                  </a:lnTo>
                  <a:lnTo>
                    <a:pt x="12230" y="45719"/>
                  </a:lnTo>
                  <a:lnTo>
                    <a:pt x="32004" y="34924"/>
                  </a:lnTo>
                  <a:lnTo>
                    <a:pt x="51777" y="45719"/>
                  </a:lnTo>
                  <a:lnTo>
                    <a:pt x="44234" y="28257"/>
                  </a:lnTo>
                  <a:lnTo>
                    <a:pt x="64008" y="17462"/>
                  </a:lnTo>
                  <a:lnTo>
                    <a:pt x="39560" y="1746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1631" y="4020313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0" y="17462"/>
                  </a:moveTo>
                  <a:lnTo>
                    <a:pt x="24447" y="17462"/>
                  </a:lnTo>
                  <a:lnTo>
                    <a:pt x="32004" y="0"/>
                  </a:lnTo>
                  <a:lnTo>
                    <a:pt x="39560" y="17462"/>
                  </a:lnTo>
                  <a:lnTo>
                    <a:pt x="64008" y="17462"/>
                  </a:lnTo>
                  <a:lnTo>
                    <a:pt x="44234" y="28257"/>
                  </a:lnTo>
                  <a:lnTo>
                    <a:pt x="51777" y="45719"/>
                  </a:lnTo>
                  <a:lnTo>
                    <a:pt x="32004" y="34924"/>
                  </a:lnTo>
                  <a:lnTo>
                    <a:pt x="12230" y="45719"/>
                  </a:lnTo>
                  <a:lnTo>
                    <a:pt x="19773" y="28257"/>
                  </a:lnTo>
                  <a:lnTo>
                    <a:pt x="0" y="17462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921690" y="4202875"/>
            <a:ext cx="80010" cy="61594"/>
            <a:chOff x="6921690" y="4202875"/>
            <a:chExt cx="80010" cy="61594"/>
          </a:xfrm>
        </p:grpSpPr>
        <p:sp>
          <p:nvSpPr>
            <p:cNvPr id="26" name="object 26"/>
            <p:cNvSpPr/>
            <p:nvPr/>
          </p:nvSpPr>
          <p:spPr>
            <a:xfrm>
              <a:off x="6929628" y="4210813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32004" y="0"/>
                  </a:moveTo>
                  <a:lnTo>
                    <a:pt x="24447" y="17462"/>
                  </a:lnTo>
                  <a:lnTo>
                    <a:pt x="0" y="17462"/>
                  </a:lnTo>
                  <a:lnTo>
                    <a:pt x="19773" y="28257"/>
                  </a:lnTo>
                  <a:lnTo>
                    <a:pt x="12230" y="45719"/>
                  </a:lnTo>
                  <a:lnTo>
                    <a:pt x="32004" y="34924"/>
                  </a:lnTo>
                  <a:lnTo>
                    <a:pt x="51777" y="45719"/>
                  </a:lnTo>
                  <a:lnTo>
                    <a:pt x="44234" y="28257"/>
                  </a:lnTo>
                  <a:lnTo>
                    <a:pt x="64008" y="17462"/>
                  </a:lnTo>
                  <a:lnTo>
                    <a:pt x="39560" y="17462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29628" y="4210813"/>
              <a:ext cx="64135" cy="45720"/>
            </a:xfrm>
            <a:custGeom>
              <a:avLst/>
              <a:gdLst/>
              <a:ahLst/>
              <a:cxnLst/>
              <a:rect l="l" t="t" r="r" b="b"/>
              <a:pathLst>
                <a:path w="64134" h="45720">
                  <a:moveTo>
                    <a:pt x="0" y="17462"/>
                  </a:moveTo>
                  <a:lnTo>
                    <a:pt x="24447" y="17462"/>
                  </a:lnTo>
                  <a:lnTo>
                    <a:pt x="32004" y="0"/>
                  </a:lnTo>
                  <a:lnTo>
                    <a:pt x="39560" y="17462"/>
                  </a:lnTo>
                  <a:lnTo>
                    <a:pt x="64008" y="17462"/>
                  </a:lnTo>
                  <a:lnTo>
                    <a:pt x="44234" y="28257"/>
                  </a:lnTo>
                  <a:lnTo>
                    <a:pt x="51777" y="45719"/>
                  </a:lnTo>
                  <a:lnTo>
                    <a:pt x="32004" y="34924"/>
                  </a:lnTo>
                  <a:lnTo>
                    <a:pt x="12230" y="45719"/>
                  </a:lnTo>
                  <a:lnTo>
                    <a:pt x="19773" y="28257"/>
                  </a:lnTo>
                  <a:lnTo>
                    <a:pt x="0" y="17462"/>
                  </a:lnTo>
                  <a:close/>
                </a:path>
              </a:pathLst>
            </a:custGeom>
            <a:ln w="15875">
              <a:solidFill>
                <a:srgbClr val="5F3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47299" y="6290793"/>
            <a:ext cx="132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3214" y="2038691"/>
            <a:ext cx="6335395" cy="40913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95"/>
              </a:spcBef>
              <a:buClr>
                <a:srgbClr val="E38312"/>
              </a:buClr>
              <a:buFont typeface="Calibri"/>
              <a:buChar char="◦"/>
              <a:tabLst>
                <a:tab pos="194945" algn="l"/>
              </a:tabLst>
            </a:pP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N=</a:t>
            </a:r>
            <a:r>
              <a:rPr sz="3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spc="-25" dirty="0">
                <a:solidFill>
                  <a:srgbClr val="404040"/>
                </a:solidFill>
                <a:latin typeface="Calibri"/>
                <a:cs typeface="Calibri"/>
              </a:rPr>
              <a:t>340</a:t>
            </a:r>
            <a:endParaRPr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38312"/>
              </a:buClr>
              <a:buFont typeface="Calibri"/>
              <a:buChar char="◦"/>
            </a:pPr>
            <a:endParaRPr sz="3850">
              <a:latin typeface="Calibri"/>
              <a:cs typeface="Calibri"/>
            </a:endParaRPr>
          </a:p>
          <a:p>
            <a:pPr marL="301625" indent="-288925">
              <a:lnSpc>
                <a:spcPct val="100000"/>
              </a:lnSpc>
              <a:buClr>
                <a:srgbClr val="E38312"/>
              </a:buClr>
              <a:buChar char="◦"/>
              <a:tabLst>
                <a:tab pos="301625" algn="l"/>
              </a:tabLst>
            </a:pP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sz="37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18+,</a:t>
            </a:r>
            <a:r>
              <a:rPr sz="37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San</a:t>
            </a:r>
            <a:r>
              <a:rPr sz="37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spc="-20" dirty="0">
                <a:solidFill>
                  <a:srgbClr val="404040"/>
                </a:solidFill>
                <a:latin typeface="Calibri"/>
                <a:cs typeface="Calibri"/>
              </a:rPr>
              <a:t>Francisco,</a:t>
            </a:r>
            <a:r>
              <a:rPr sz="3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spc="-25" dirty="0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endParaRPr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38312"/>
              </a:buClr>
              <a:buFont typeface="Calibri"/>
              <a:buChar char="◦"/>
            </a:pPr>
            <a:endParaRPr sz="385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sz="37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37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spc="-10" dirty="0">
                <a:solidFill>
                  <a:srgbClr val="404040"/>
                </a:solidFill>
                <a:latin typeface="Calibri"/>
                <a:cs typeface="Calibri"/>
              </a:rPr>
              <a:t>foster</a:t>
            </a:r>
            <a:r>
              <a:rPr sz="37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spc="-20" dirty="0">
                <a:solidFill>
                  <a:srgbClr val="404040"/>
                </a:solidFill>
                <a:latin typeface="Calibri"/>
                <a:cs typeface="Calibri"/>
              </a:rPr>
              <a:t>care</a:t>
            </a:r>
            <a:endParaRPr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38312"/>
              </a:buClr>
              <a:buFont typeface="Calibri"/>
              <a:buChar char="◦"/>
            </a:pPr>
            <a:endParaRPr sz="385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Clr>
                <a:srgbClr val="E38312"/>
              </a:buClr>
              <a:buChar char="◦"/>
              <a:tabLst>
                <a:tab pos="194945" algn="l"/>
              </a:tabLst>
            </a:pP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English</a:t>
            </a:r>
            <a:r>
              <a:rPr sz="37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and/or</a:t>
            </a:r>
            <a:r>
              <a:rPr sz="37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dirty="0">
                <a:solidFill>
                  <a:srgbClr val="404040"/>
                </a:solidFill>
                <a:latin typeface="Calibri"/>
                <a:cs typeface="Calibri"/>
              </a:rPr>
              <a:t>Spanish</a:t>
            </a:r>
            <a:r>
              <a:rPr sz="37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700" spc="-10" dirty="0">
                <a:solidFill>
                  <a:srgbClr val="404040"/>
                </a:solidFill>
                <a:latin typeface="Calibri"/>
                <a:cs typeface="Calibri"/>
              </a:rPr>
              <a:t>speaking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239" y="6563597"/>
            <a:ext cx="1321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2855" marR="5080" indent="-44323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663300"/>
                </a:solidFill>
              </a:rPr>
              <a:t>Pediatric</a:t>
            </a:r>
            <a:r>
              <a:rPr sz="4400" spc="-140" dirty="0">
                <a:solidFill>
                  <a:srgbClr val="6633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ACEs</a:t>
            </a:r>
            <a:r>
              <a:rPr sz="4400" spc="-114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663300"/>
                </a:solidFill>
              </a:rPr>
              <a:t>and</a:t>
            </a:r>
            <a:r>
              <a:rPr sz="4400" spc="-110" dirty="0">
                <a:solidFill>
                  <a:srgbClr val="663300"/>
                </a:solidFill>
              </a:rPr>
              <a:t> </a:t>
            </a:r>
            <a:r>
              <a:rPr sz="4400" dirty="0">
                <a:solidFill>
                  <a:srgbClr val="663300"/>
                </a:solidFill>
              </a:rPr>
              <a:t>Related</a:t>
            </a:r>
            <a:r>
              <a:rPr sz="4400" spc="-125" dirty="0">
                <a:solidFill>
                  <a:srgbClr val="663300"/>
                </a:solidFill>
              </a:rPr>
              <a:t> </a:t>
            </a:r>
            <a:r>
              <a:rPr sz="4400" dirty="0">
                <a:solidFill>
                  <a:srgbClr val="663300"/>
                </a:solidFill>
              </a:rPr>
              <a:t>Life</a:t>
            </a:r>
            <a:r>
              <a:rPr sz="4400" spc="-150" dirty="0">
                <a:solidFill>
                  <a:srgbClr val="663300"/>
                </a:solidFill>
              </a:rPr>
              <a:t> </a:t>
            </a:r>
            <a:r>
              <a:rPr sz="4400" dirty="0">
                <a:solidFill>
                  <a:srgbClr val="663300"/>
                </a:solidFill>
              </a:rPr>
              <a:t>Events</a:t>
            </a:r>
            <a:r>
              <a:rPr sz="4400" spc="-125" dirty="0">
                <a:solidFill>
                  <a:srgbClr val="663300"/>
                </a:solidFill>
              </a:rPr>
              <a:t> </a:t>
            </a:r>
            <a:r>
              <a:rPr sz="4400" spc="-10" dirty="0">
                <a:solidFill>
                  <a:srgbClr val="663300"/>
                </a:solidFill>
              </a:rPr>
              <a:t>Screener (PEARLS)</a:t>
            </a:r>
            <a:endParaRPr sz="4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00" y="699516"/>
            <a:ext cx="11145520" cy="4208145"/>
            <a:chOff x="571500" y="699516"/>
            <a:chExt cx="11145520" cy="4208145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699516"/>
              <a:ext cx="11145011" cy="42077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9239" y="6563597"/>
            <a:ext cx="1321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" y="746759"/>
            <a:ext cx="9976103" cy="5551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71542" y="-18365"/>
            <a:ext cx="32600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80" dirty="0">
                <a:solidFill>
                  <a:srgbClr val="404040"/>
                </a:solidFill>
                <a:latin typeface="Calibri Light"/>
                <a:cs typeface="Calibri Light"/>
              </a:rPr>
              <a:t>PEARLS</a:t>
            </a:r>
            <a:r>
              <a:rPr sz="4400" b="0" spc="-2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400" b="0" spc="-75" dirty="0">
                <a:solidFill>
                  <a:srgbClr val="404040"/>
                </a:solidFill>
                <a:latin typeface="Calibri Light"/>
                <a:cs typeface="Calibri Light"/>
              </a:rPr>
              <a:t>Results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239" y="6563597"/>
            <a:ext cx="1321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0086" y="286639"/>
            <a:ext cx="884491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771140" marR="5080" indent="-2758440">
              <a:lnSpc>
                <a:spcPts val="4900"/>
              </a:lnSpc>
              <a:spcBef>
                <a:spcPts val="980"/>
              </a:spcBef>
            </a:pPr>
            <a:r>
              <a:rPr sz="4800" b="0" spc="-105" dirty="0">
                <a:solidFill>
                  <a:srgbClr val="404040"/>
                </a:solidFill>
                <a:latin typeface="Calibri Light"/>
                <a:cs typeface="Calibri Light"/>
              </a:rPr>
              <a:t>Perceptions</a:t>
            </a:r>
            <a:r>
              <a:rPr sz="4800" b="0" spc="-18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4800" b="0" spc="-20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70" dirty="0">
                <a:solidFill>
                  <a:srgbClr val="404040"/>
                </a:solidFill>
                <a:latin typeface="Calibri Light"/>
                <a:cs typeface="Calibri Light"/>
              </a:rPr>
              <a:t>Racism</a:t>
            </a:r>
            <a:r>
              <a:rPr sz="4800" b="0" spc="-2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4800" b="0" spc="-19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Children</a:t>
            </a:r>
            <a:r>
              <a:rPr sz="4800" b="0" spc="-2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4800" b="0" spc="-140" dirty="0">
                <a:solidFill>
                  <a:srgbClr val="404040"/>
                </a:solidFill>
                <a:latin typeface="Calibri Light"/>
                <a:cs typeface="Calibri Light"/>
              </a:rPr>
              <a:t>Youth</a:t>
            </a:r>
            <a:r>
              <a:rPr sz="4800" b="0" spc="-18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10" dirty="0">
                <a:solidFill>
                  <a:srgbClr val="404040"/>
                </a:solidFill>
                <a:latin typeface="Calibri Light"/>
                <a:cs typeface="Calibri Light"/>
              </a:rPr>
              <a:t>(PRaCY)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463" y="6530507"/>
            <a:ext cx="1816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Pachter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40525" y="2131235"/>
            <a:ext cx="446659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Calibri"/>
                <a:cs typeface="Calibri"/>
              </a:rPr>
              <a:t>Specific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children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Calibri"/>
                <a:cs typeface="Calibri"/>
              </a:rPr>
              <a:t>N=277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children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Calibri"/>
                <a:cs typeface="Calibri"/>
              </a:rPr>
              <a:t>Ages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8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18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years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342030" y="2120821"/>
          <a:ext cx="4864100" cy="3614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Latinx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38%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African</a:t>
                      </a:r>
                      <a:r>
                        <a:rPr sz="3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America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31%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Multiracial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19%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90805" marR="17322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32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Indian/ Caribbean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7%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Other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5%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4644" y="1737360"/>
            <a:ext cx="7982699" cy="46222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0086" y="286639"/>
            <a:ext cx="884491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771140" marR="5080" indent="-2758440">
              <a:lnSpc>
                <a:spcPts val="4900"/>
              </a:lnSpc>
              <a:spcBef>
                <a:spcPts val="980"/>
              </a:spcBef>
            </a:pPr>
            <a:r>
              <a:rPr sz="4800" b="0" spc="-105" dirty="0">
                <a:solidFill>
                  <a:srgbClr val="404040"/>
                </a:solidFill>
                <a:latin typeface="Calibri Light"/>
                <a:cs typeface="Calibri Light"/>
              </a:rPr>
              <a:t>Perceptions</a:t>
            </a:r>
            <a:r>
              <a:rPr sz="4800" b="0" spc="-18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4800" b="0" spc="-20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70" dirty="0">
                <a:solidFill>
                  <a:srgbClr val="404040"/>
                </a:solidFill>
                <a:latin typeface="Calibri Light"/>
                <a:cs typeface="Calibri Light"/>
              </a:rPr>
              <a:t>Racism</a:t>
            </a:r>
            <a:r>
              <a:rPr sz="4800" b="0" spc="-2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4800" b="0" spc="-19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Children</a:t>
            </a:r>
            <a:r>
              <a:rPr sz="4800" b="0" spc="-2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4800" b="0" spc="-140" dirty="0">
                <a:solidFill>
                  <a:srgbClr val="404040"/>
                </a:solidFill>
                <a:latin typeface="Calibri Light"/>
                <a:cs typeface="Calibri Light"/>
              </a:rPr>
              <a:t>Youth</a:t>
            </a:r>
            <a:r>
              <a:rPr sz="4800" b="0" spc="-18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10" dirty="0">
                <a:solidFill>
                  <a:srgbClr val="404040"/>
                </a:solidFill>
                <a:latin typeface="Calibri Light"/>
                <a:cs typeface="Calibri Light"/>
              </a:rPr>
              <a:t>(PRaCY)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463" y="6530507"/>
            <a:ext cx="1816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Pachter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al.,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086" y="286639"/>
            <a:ext cx="884491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771140" marR="5080" indent="-2758440">
              <a:lnSpc>
                <a:spcPts val="4900"/>
              </a:lnSpc>
              <a:spcBef>
                <a:spcPts val="980"/>
              </a:spcBef>
            </a:pPr>
            <a:r>
              <a:rPr sz="4800" b="0" spc="-105" dirty="0">
                <a:solidFill>
                  <a:srgbClr val="404040"/>
                </a:solidFill>
                <a:latin typeface="Calibri Light"/>
                <a:cs typeface="Calibri Light"/>
              </a:rPr>
              <a:t>Perceptions</a:t>
            </a:r>
            <a:r>
              <a:rPr sz="4800" b="0" spc="-18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4800" b="0" spc="-20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70" dirty="0">
                <a:solidFill>
                  <a:srgbClr val="404040"/>
                </a:solidFill>
                <a:latin typeface="Calibri Light"/>
                <a:cs typeface="Calibri Light"/>
              </a:rPr>
              <a:t>Racism</a:t>
            </a:r>
            <a:r>
              <a:rPr sz="4800" b="0" spc="-2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4800" b="0" spc="-19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Children</a:t>
            </a:r>
            <a:r>
              <a:rPr sz="4800" b="0" spc="-2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4800" b="0" spc="-140" dirty="0">
                <a:solidFill>
                  <a:srgbClr val="404040"/>
                </a:solidFill>
                <a:latin typeface="Calibri Light"/>
                <a:cs typeface="Calibri Light"/>
              </a:rPr>
              <a:t>Youth</a:t>
            </a:r>
            <a:r>
              <a:rPr sz="4800" b="0" spc="-18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10" dirty="0">
                <a:solidFill>
                  <a:srgbClr val="404040"/>
                </a:solidFill>
                <a:latin typeface="Calibri Light"/>
                <a:cs typeface="Calibri Light"/>
              </a:rPr>
              <a:t>(PRaCY)</a:t>
            </a:r>
            <a:endParaRPr sz="48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681" y="2100072"/>
            <a:ext cx="9694326" cy="3429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" y="266700"/>
            <a:ext cx="11087100" cy="6083935"/>
            <a:chOff x="188976" y="266700"/>
            <a:chExt cx="11087100" cy="6083935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" y="266700"/>
              <a:ext cx="11087087" cy="608379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676" y="1268813"/>
            <a:ext cx="10130790" cy="871219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indent="137795">
              <a:lnSpc>
                <a:spcPts val="3060"/>
              </a:lnSpc>
              <a:spcBef>
                <a:spcPts val="650"/>
              </a:spcBef>
              <a:tabLst>
                <a:tab pos="1109345" algn="l"/>
                <a:tab pos="10117455" algn="l"/>
              </a:tabLst>
            </a:pPr>
            <a:r>
              <a:rPr sz="3000" b="0" u="sng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cs typeface="Calibri Light"/>
              </a:rPr>
              <a:t>	</a:t>
            </a:r>
            <a:r>
              <a:rPr sz="3000" b="0" u="sng" spc="-20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cs typeface="Calibri Light"/>
              </a:rPr>
              <a:t>ACEs</a:t>
            </a:r>
            <a:r>
              <a:rPr sz="3000" b="0" u="sng" dirty="0">
                <a:solidFill>
                  <a:srgbClr val="404040"/>
                </a:solidFill>
                <a:uFill>
                  <a:solidFill>
                    <a:srgbClr val="7E7E7E"/>
                  </a:solidFill>
                </a:uFill>
                <a:latin typeface="Calibri Light"/>
                <a:cs typeface="Calibri Light"/>
              </a:rPr>
              <a:t>	</a:t>
            </a:r>
            <a:r>
              <a:rPr sz="3000" b="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b="0" spc="-10" dirty="0">
                <a:solidFill>
                  <a:srgbClr val="404040"/>
                </a:solidFill>
                <a:latin typeface="Calibri Light"/>
                <a:cs typeface="Calibri Light"/>
              </a:rPr>
              <a:t>History/Background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4031" y="2712272"/>
            <a:ext cx="3359150" cy="21653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2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Privately</a:t>
            </a:r>
            <a:r>
              <a:rPr sz="2200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Insured</a:t>
            </a:r>
            <a:r>
              <a:rPr sz="2200" u="sng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2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Population</a:t>
            </a:r>
            <a:endParaRPr sz="2200">
              <a:latin typeface="Calibri"/>
              <a:cs typeface="Calibri"/>
            </a:endParaRPr>
          </a:p>
          <a:p>
            <a:pPr marL="304165" indent="-182245">
              <a:lnSpc>
                <a:spcPct val="100000"/>
              </a:lnSpc>
              <a:spcBef>
                <a:spcPts val="135"/>
              </a:spcBef>
              <a:buClr>
                <a:srgbClr val="E38312"/>
              </a:buClr>
              <a:buChar char="◦"/>
              <a:tabLst>
                <a:tab pos="304165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N=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17,000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Kaiser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members</a:t>
            </a:r>
            <a:endParaRPr sz="2200">
              <a:latin typeface="Calibri"/>
              <a:cs typeface="Calibri"/>
            </a:endParaRPr>
          </a:p>
          <a:p>
            <a:pPr marL="304165" indent="-182245">
              <a:lnSpc>
                <a:spcPct val="100000"/>
              </a:lnSpc>
              <a:spcBef>
                <a:spcPts val="335"/>
              </a:spcBef>
              <a:buClr>
                <a:srgbClr val="E38312"/>
              </a:buClr>
              <a:buChar char="◦"/>
              <a:tabLst>
                <a:tab pos="304165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79%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White</a:t>
            </a:r>
            <a:endParaRPr sz="2200">
              <a:latin typeface="Calibri"/>
              <a:cs typeface="Calibri"/>
            </a:endParaRPr>
          </a:p>
          <a:p>
            <a:pPr marL="304165" indent="-182245">
              <a:lnSpc>
                <a:spcPct val="100000"/>
              </a:lnSpc>
              <a:spcBef>
                <a:spcPts val="335"/>
              </a:spcBef>
              <a:buClr>
                <a:srgbClr val="E38312"/>
              </a:buClr>
              <a:buChar char="◦"/>
              <a:tabLst>
                <a:tab pos="304165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32%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over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age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endParaRPr sz="2200">
              <a:latin typeface="Calibri"/>
              <a:cs typeface="Calibri"/>
            </a:endParaRPr>
          </a:p>
          <a:p>
            <a:pPr marL="304800" marR="209550" indent="-182880">
              <a:lnSpc>
                <a:spcPts val="2380"/>
              </a:lnSpc>
              <a:spcBef>
                <a:spcPts val="630"/>
              </a:spcBef>
              <a:buClr>
                <a:srgbClr val="E38312"/>
              </a:buClr>
              <a:buChar char="◦"/>
              <a:tabLst>
                <a:tab pos="304800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43%</a:t>
            </a:r>
            <a:r>
              <a:rPr sz="22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college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graduates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higher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t="6687"/>
          <a:stretch/>
        </p:blipFill>
        <p:spPr>
          <a:xfrm>
            <a:off x="4654296" y="1523999"/>
            <a:ext cx="6903719" cy="41041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79556" y="6437058"/>
            <a:ext cx="93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1450" y="167222"/>
          <a:ext cx="11620500" cy="6050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ts val="3260"/>
                        </a:lnSpc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0"/>
                        </a:lnSpc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DOMAINS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Youth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Wellness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ACE-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Q(CYW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ACE-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532890">
                        <a:lnSpc>
                          <a:spcPct val="107000"/>
                        </a:lnSpc>
                        <a:spcBef>
                          <a:spcPts val="79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Foster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care,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bullying,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violence,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discrimination,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IPV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194">
                <a:tc>
                  <a:txBody>
                    <a:bodyPr/>
                    <a:lstStyle/>
                    <a:p>
                      <a:pPr marL="67945" marR="819785">
                        <a:lnSpc>
                          <a:spcPct val="107000"/>
                        </a:lnSpc>
                        <a:spcBef>
                          <a:spcPts val="89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Adverse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Childhood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Experiences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International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Questionnaire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(ACEs-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IQ)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Peer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violence;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collective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violence.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Ethnic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Experiences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Scale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(CEES)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182880">
                        <a:lnSpc>
                          <a:spcPct val="107000"/>
                        </a:lnSpc>
                        <a:spcBef>
                          <a:spcPts val="894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Cultural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ethnic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discrimination, acculturation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stress,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cultural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identity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conflict.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Multigroup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Ethnic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Identity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(MEIM)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Ethnic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identity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exploration,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resolution,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affirmation.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Racial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Ethnic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Microaggressions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Scale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(REMS)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33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Microaggressions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subtle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forms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racism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experienced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individuals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color,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African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Americans.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9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3825" marR="680720" indent="-5651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Hispanic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Stress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Inventory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Adolescent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Version (HSI-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38312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33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Acculturative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stress, experiences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discrimination,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and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family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7310" marR="1251585">
                        <a:lnSpc>
                          <a:spcPct val="107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environmental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stressors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among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Hispanic adolescents.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348" y="216408"/>
            <a:ext cx="11195685" cy="5968365"/>
            <a:chOff x="498348" y="216408"/>
            <a:chExt cx="11195685" cy="5968365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216408"/>
              <a:ext cx="11195315" cy="596798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7179" y="2173223"/>
            <a:ext cx="3785616" cy="36774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392" rIns="0" bIns="0" rtlCol="0">
            <a:spAutoFit/>
          </a:bodyPr>
          <a:lstStyle/>
          <a:p>
            <a:pPr marL="37465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Structural</a:t>
            </a:r>
            <a:r>
              <a:rPr spc="-1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racism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71432" y="6340957"/>
            <a:ext cx="1945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Gee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Hickens,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451" y="392684"/>
            <a:ext cx="1091882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solidFill>
                  <a:srgbClr val="2F2F2F"/>
                </a:solidFill>
              </a:rPr>
              <a:t>“If</a:t>
            </a:r>
            <a:r>
              <a:rPr sz="2800" spc="-70" dirty="0">
                <a:solidFill>
                  <a:srgbClr val="2F2F2F"/>
                </a:solidFill>
              </a:rPr>
              <a:t> </a:t>
            </a:r>
            <a:r>
              <a:rPr sz="2800" dirty="0">
                <a:solidFill>
                  <a:srgbClr val="2F2F2F"/>
                </a:solidFill>
              </a:rPr>
              <a:t>a</a:t>
            </a:r>
            <a:r>
              <a:rPr sz="2800" spc="-75" dirty="0">
                <a:solidFill>
                  <a:srgbClr val="2F2F2F"/>
                </a:solidFill>
              </a:rPr>
              <a:t> </a:t>
            </a:r>
            <a:r>
              <a:rPr sz="2800" spc="-10" dirty="0">
                <a:solidFill>
                  <a:srgbClr val="2F2F2F"/>
                </a:solidFill>
              </a:rPr>
              <a:t>neighborhood</a:t>
            </a:r>
            <a:r>
              <a:rPr sz="2800" spc="-60" dirty="0">
                <a:solidFill>
                  <a:srgbClr val="2F2F2F"/>
                </a:solidFill>
              </a:rPr>
              <a:t> </a:t>
            </a:r>
            <a:r>
              <a:rPr sz="2800" dirty="0">
                <a:solidFill>
                  <a:srgbClr val="2F2F2F"/>
                </a:solidFill>
              </a:rPr>
              <a:t>is</a:t>
            </a:r>
            <a:r>
              <a:rPr sz="2800" spc="-80" dirty="0">
                <a:solidFill>
                  <a:srgbClr val="2F2F2F"/>
                </a:solidFill>
              </a:rPr>
              <a:t> </a:t>
            </a:r>
            <a:r>
              <a:rPr sz="2800" dirty="0">
                <a:solidFill>
                  <a:srgbClr val="2F2F2F"/>
                </a:solidFill>
              </a:rPr>
              <a:t>to</a:t>
            </a:r>
            <a:r>
              <a:rPr sz="2800" spc="-80" dirty="0">
                <a:solidFill>
                  <a:srgbClr val="2F2F2F"/>
                </a:solidFill>
              </a:rPr>
              <a:t> </a:t>
            </a:r>
            <a:r>
              <a:rPr sz="2800" dirty="0">
                <a:solidFill>
                  <a:srgbClr val="2F2F2F"/>
                </a:solidFill>
              </a:rPr>
              <a:t>retain</a:t>
            </a:r>
            <a:r>
              <a:rPr sz="2800" spc="-50" dirty="0">
                <a:solidFill>
                  <a:srgbClr val="2F2F2F"/>
                </a:solidFill>
              </a:rPr>
              <a:t> </a:t>
            </a:r>
            <a:r>
              <a:rPr sz="2800" dirty="0">
                <a:solidFill>
                  <a:srgbClr val="2F2F2F"/>
                </a:solidFill>
              </a:rPr>
              <a:t>stability</a:t>
            </a:r>
            <a:r>
              <a:rPr sz="2800" spc="-50" dirty="0">
                <a:solidFill>
                  <a:srgbClr val="2F2F2F"/>
                </a:solidFill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2800" i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800" i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necessary</a:t>
            </a:r>
            <a:r>
              <a:rPr sz="2800" i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2800" i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properties</a:t>
            </a:r>
            <a:r>
              <a:rPr sz="2800" i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shall continue</a:t>
            </a:r>
            <a:r>
              <a:rPr sz="2800" i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800" i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2800" i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occupied</a:t>
            </a:r>
            <a:r>
              <a:rPr sz="2800" i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800" i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i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same</a:t>
            </a:r>
            <a:r>
              <a:rPr sz="2800" i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2800" i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i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04040"/>
                </a:solidFill>
                <a:latin typeface="Calibri"/>
                <a:cs typeface="Calibri"/>
              </a:rPr>
              <a:t>racial</a:t>
            </a:r>
            <a:r>
              <a:rPr sz="2800" i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04040"/>
                </a:solidFill>
                <a:latin typeface="Calibri"/>
                <a:cs typeface="Calibri"/>
              </a:rPr>
              <a:t>classes</a:t>
            </a:r>
            <a:r>
              <a:rPr sz="2800" spc="-10" dirty="0">
                <a:solidFill>
                  <a:srgbClr val="404040"/>
                </a:solidFill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451" y="1366519"/>
            <a:ext cx="3930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333333"/>
                </a:solidFill>
                <a:latin typeface="Calibri"/>
                <a:cs typeface="Calibri"/>
              </a:rPr>
              <a:t>Home</a:t>
            </a:r>
            <a:r>
              <a:rPr sz="1600" b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33333"/>
                </a:solidFill>
                <a:latin typeface="Calibri"/>
                <a:cs typeface="Calibri"/>
              </a:rPr>
              <a:t>Owners’</a:t>
            </a:r>
            <a:r>
              <a:rPr sz="1600" b="1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33333"/>
                </a:solidFill>
                <a:latin typeface="Calibri"/>
                <a:cs typeface="Calibri"/>
              </a:rPr>
              <a:t>Loan</a:t>
            </a:r>
            <a:r>
              <a:rPr sz="1600" b="1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Calibri"/>
                <a:cs typeface="Calibri"/>
              </a:rPr>
              <a:t>Corporation</a:t>
            </a:r>
            <a:r>
              <a:rPr sz="1600" b="1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33333"/>
                </a:solidFill>
                <a:latin typeface="Calibri"/>
                <a:cs typeface="Calibri"/>
              </a:rPr>
              <a:t>(HOLC),</a:t>
            </a:r>
            <a:r>
              <a:rPr sz="1600" b="1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33333"/>
                </a:solidFill>
                <a:latin typeface="Calibri"/>
                <a:cs typeface="Calibri"/>
              </a:rPr>
              <a:t>1933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451" y="2613151"/>
            <a:ext cx="6728459" cy="282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800" b="1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Central</a:t>
            </a:r>
            <a:r>
              <a:rPr sz="2800" b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Ohio: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2205"/>
              </a:spcBef>
            </a:pPr>
            <a:r>
              <a:rPr sz="2000" dirty="0">
                <a:solidFill>
                  <a:srgbClr val="2F2F2F"/>
                </a:solidFill>
                <a:latin typeface="Georgia"/>
                <a:cs typeface="Georgia"/>
              </a:rPr>
              <a:t>2/3</a:t>
            </a:r>
            <a:r>
              <a:rPr sz="2000" spc="-3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F2F2F"/>
                </a:solidFill>
                <a:latin typeface="Georgia"/>
                <a:cs typeface="Georgia"/>
              </a:rPr>
              <a:t>of</a:t>
            </a:r>
            <a:r>
              <a:rPr sz="2000" spc="-3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F2F2F"/>
                </a:solidFill>
                <a:latin typeface="Georgia"/>
                <a:cs typeface="Georgia"/>
              </a:rPr>
              <a:t>subdivisions</a:t>
            </a:r>
            <a:r>
              <a:rPr sz="2000" spc="-3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F2F2F"/>
                </a:solidFill>
                <a:latin typeface="Georgia"/>
                <a:cs typeface="Georgia"/>
              </a:rPr>
              <a:t>has</a:t>
            </a:r>
            <a:r>
              <a:rPr sz="2000" spc="-3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F2F2F"/>
                </a:solidFill>
                <a:latin typeface="Georgia"/>
                <a:cs typeface="Georgia"/>
              </a:rPr>
              <a:t>restrictive</a:t>
            </a:r>
            <a:r>
              <a:rPr sz="2000" spc="-3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F2F2F"/>
                </a:solidFill>
                <a:latin typeface="Georgia"/>
                <a:cs typeface="Georgia"/>
              </a:rPr>
              <a:t>covenants</a:t>
            </a:r>
            <a:r>
              <a:rPr sz="2000" spc="-3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F2F2F"/>
                </a:solidFill>
                <a:latin typeface="Georgia"/>
                <a:cs typeface="Georgia"/>
              </a:rPr>
              <a:t>place</a:t>
            </a:r>
            <a:r>
              <a:rPr sz="2000" spc="-3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F2F2F"/>
                </a:solidFill>
                <a:latin typeface="Georgia"/>
                <a:cs typeface="Georgia"/>
              </a:rPr>
              <a:t>in</a:t>
            </a:r>
            <a:r>
              <a:rPr sz="2000" spc="-3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Georgia"/>
                <a:cs typeface="Georgia"/>
              </a:rPr>
              <a:t>them.</a:t>
            </a:r>
            <a:endParaRPr sz="2000">
              <a:latin typeface="Georgia"/>
              <a:cs typeface="Georgia"/>
            </a:endParaRPr>
          </a:p>
          <a:p>
            <a:pPr marL="395605" indent="-182245">
              <a:lnSpc>
                <a:spcPct val="100000"/>
              </a:lnSpc>
              <a:spcBef>
                <a:spcPts val="15"/>
              </a:spcBef>
              <a:buClr>
                <a:srgbClr val="E38312"/>
              </a:buClr>
              <a:buFont typeface="Calibri"/>
              <a:buChar char="◦"/>
              <a:tabLst>
                <a:tab pos="395605" algn="l"/>
              </a:tabLst>
            </a:pPr>
            <a:r>
              <a:rPr sz="2800" dirty="0">
                <a:solidFill>
                  <a:srgbClr val="2F2F2F"/>
                </a:solidFill>
                <a:latin typeface="Georgia"/>
                <a:cs typeface="Georgia"/>
              </a:rPr>
              <a:t>Federal</a:t>
            </a:r>
            <a:r>
              <a:rPr sz="2800" spc="-8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2F2F2F"/>
                </a:solidFill>
                <a:latin typeface="Georgia"/>
                <a:cs typeface="Georgia"/>
              </a:rPr>
              <a:t>and</a:t>
            </a:r>
            <a:r>
              <a:rPr sz="2800" spc="-5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2F2F2F"/>
                </a:solidFill>
                <a:latin typeface="Georgia"/>
                <a:cs typeface="Georgia"/>
              </a:rPr>
              <a:t>local</a:t>
            </a:r>
            <a:r>
              <a:rPr sz="2800" spc="-55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Georgia"/>
                <a:cs typeface="Georgia"/>
              </a:rPr>
              <a:t>governments</a:t>
            </a:r>
            <a:endParaRPr sz="2800">
              <a:latin typeface="Georgia"/>
              <a:cs typeface="Georgia"/>
            </a:endParaRPr>
          </a:p>
          <a:p>
            <a:pPr marL="395605" indent="-182245">
              <a:lnSpc>
                <a:spcPct val="100000"/>
              </a:lnSpc>
              <a:spcBef>
                <a:spcPts val="265"/>
              </a:spcBef>
              <a:buClr>
                <a:srgbClr val="E38312"/>
              </a:buClr>
              <a:buFont typeface="Calibri"/>
              <a:buChar char="◦"/>
              <a:tabLst>
                <a:tab pos="395605" algn="l"/>
              </a:tabLst>
            </a:pPr>
            <a:r>
              <a:rPr sz="2800" spc="-10" dirty="0">
                <a:solidFill>
                  <a:srgbClr val="2F2F2F"/>
                </a:solidFill>
                <a:latin typeface="Georgia"/>
                <a:cs typeface="Georgia"/>
              </a:rPr>
              <a:t>Financial/bank</a:t>
            </a:r>
            <a:r>
              <a:rPr sz="2800" spc="-80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Georgia"/>
                <a:cs typeface="Georgia"/>
              </a:rPr>
              <a:t>systems</a:t>
            </a:r>
            <a:endParaRPr sz="2800">
              <a:latin typeface="Georgia"/>
              <a:cs typeface="Georgia"/>
            </a:endParaRPr>
          </a:p>
          <a:p>
            <a:pPr marL="395605" indent="-182245">
              <a:lnSpc>
                <a:spcPct val="100000"/>
              </a:lnSpc>
              <a:spcBef>
                <a:spcPts val="265"/>
              </a:spcBef>
              <a:buClr>
                <a:srgbClr val="E38312"/>
              </a:buClr>
              <a:buFont typeface="Calibri"/>
              <a:buChar char="◦"/>
              <a:tabLst>
                <a:tab pos="395605" algn="l"/>
              </a:tabLst>
            </a:pPr>
            <a:r>
              <a:rPr sz="2800" dirty="0">
                <a:solidFill>
                  <a:srgbClr val="2F2F2F"/>
                </a:solidFill>
                <a:latin typeface="Georgia"/>
                <a:cs typeface="Georgia"/>
              </a:rPr>
              <a:t>Highway</a:t>
            </a:r>
            <a:r>
              <a:rPr sz="2800" spc="-114" dirty="0">
                <a:solidFill>
                  <a:srgbClr val="2F2F2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2F2F2F"/>
                </a:solidFill>
                <a:latin typeface="Georgia"/>
                <a:cs typeface="Georgia"/>
              </a:rPr>
              <a:t>systems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6792" y="249948"/>
            <a:ext cx="6655434" cy="5904230"/>
            <a:chOff x="2526792" y="249948"/>
            <a:chExt cx="6655434" cy="5904230"/>
          </a:xfrm>
        </p:grpSpPr>
        <p:sp>
          <p:nvSpPr>
            <p:cNvPr id="3" name="object 3"/>
            <p:cNvSpPr/>
            <p:nvPr/>
          </p:nvSpPr>
          <p:spPr>
            <a:xfrm>
              <a:off x="2602992" y="1737360"/>
              <a:ext cx="6579234" cy="0"/>
            </a:xfrm>
            <a:custGeom>
              <a:avLst/>
              <a:gdLst/>
              <a:ahLst/>
              <a:cxnLst/>
              <a:rect l="l" t="t" r="r" b="b"/>
              <a:pathLst>
                <a:path w="6579234">
                  <a:moveTo>
                    <a:pt x="0" y="0"/>
                  </a:moveTo>
                  <a:lnTo>
                    <a:pt x="657910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6792" y="249948"/>
              <a:ext cx="6655307" cy="59039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739294" y="6506447"/>
            <a:ext cx="1111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NCRC,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277" y="432816"/>
            <a:ext cx="10560050" cy="4831080"/>
            <a:chOff x="746277" y="432816"/>
            <a:chExt cx="10560050" cy="4831080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277" y="432816"/>
              <a:ext cx="10559724" cy="48310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5652" y="480060"/>
            <a:ext cx="10134600" cy="4593590"/>
            <a:chOff x="1025652" y="480060"/>
            <a:chExt cx="10134600" cy="4593590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652" y="480060"/>
              <a:ext cx="9590531" cy="45933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3" y="0"/>
            <a:ext cx="12189460" cy="6858000"/>
            <a:chOff x="1523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1207007" y="4343400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372" y="0"/>
              <a:ext cx="11500398" cy="61462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4969764"/>
              <a:ext cx="12189460" cy="1888489"/>
            </a:xfrm>
            <a:custGeom>
              <a:avLst/>
              <a:gdLst/>
              <a:ahLst/>
              <a:cxnLst/>
              <a:rect l="l" t="t" r="r" b="b"/>
              <a:pathLst>
                <a:path w="12189460" h="1888490">
                  <a:moveTo>
                    <a:pt x="0" y="1888236"/>
                  </a:moveTo>
                  <a:lnTo>
                    <a:pt x="12188952" y="1888236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1888236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38718" y="5705782"/>
            <a:ext cx="515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60" dirty="0">
                <a:solidFill>
                  <a:srgbClr val="FFFFFF"/>
                </a:solidFill>
                <a:latin typeface="Calibri Light"/>
                <a:cs typeface="Calibri Light"/>
              </a:rPr>
              <a:t>Child</a:t>
            </a:r>
            <a:r>
              <a:rPr sz="3600" b="0" spc="-1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75" dirty="0">
                <a:solidFill>
                  <a:srgbClr val="FFFFFF"/>
                </a:solidFill>
                <a:latin typeface="Calibri Light"/>
                <a:cs typeface="Calibri Light"/>
              </a:rPr>
              <a:t>Opportunity</a:t>
            </a:r>
            <a:r>
              <a:rPr sz="3600" b="0" spc="-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70" dirty="0">
                <a:solidFill>
                  <a:srgbClr val="FFFFFF"/>
                </a:solidFill>
                <a:latin typeface="Calibri Light"/>
                <a:cs typeface="Calibri Light"/>
              </a:rPr>
              <a:t>Index</a:t>
            </a:r>
            <a:r>
              <a:rPr sz="3600" b="0" spc="-1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45" dirty="0">
                <a:solidFill>
                  <a:srgbClr val="FFFFFF"/>
                </a:solidFill>
                <a:latin typeface="Calibri Light"/>
                <a:cs typeface="Calibri Light"/>
              </a:rPr>
              <a:t>(COI)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3" y="4905755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8"/>
                </a:lnTo>
                <a:lnTo>
                  <a:pt x="12188952" y="64008"/>
                </a:lnTo>
                <a:lnTo>
                  <a:pt x="12188952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71320" y="6574020"/>
            <a:ext cx="1625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962" y="705310"/>
            <a:ext cx="5839895" cy="529991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904" y="0"/>
            <a:ext cx="4578350" cy="6858000"/>
          </a:xfrm>
          <a:custGeom>
            <a:avLst/>
            <a:gdLst/>
            <a:ahLst/>
            <a:cxnLst/>
            <a:rect l="l" t="t" r="r" b="b"/>
            <a:pathLst>
              <a:path w="4578350" h="6858000">
                <a:moveTo>
                  <a:pt x="4578108" y="0"/>
                </a:moveTo>
                <a:lnTo>
                  <a:pt x="0" y="0"/>
                </a:lnTo>
                <a:lnTo>
                  <a:pt x="0" y="6858000"/>
                </a:lnTo>
                <a:lnTo>
                  <a:pt x="4578108" y="6858000"/>
                </a:lnTo>
                <a:lnTo>
                  <a:pt x="4578108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5623" y="1534160"/>
            <a:ext cx="3398520" cy="21088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720"/>
              </a:spcBef>
            </a:pPr>
            <a:r>
              <a:rPr sz="3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Neighborhood </a:t>
            </a:r>
            <a:r>
              <a:rPr sz="3400" b="0" spc="-65" dirty="0">
                <a:solidFill>
                  <a:srgbClr val="FFFFFF"/>
                </a:solidFill>
                <a:latin typeface="Calibri Light"/>
                <a:cs typeface="Calibri Light"/>
              </a:rPr>
              <a:t>Opportunity</a:t>
            </a:r>
            <a:r>
              <a:rPr sz="3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3400" b="0" spc="-65" dirty="0">
                <a:solidFill>
                  <a:srgbClr val="FFFFFF"/>
                </a:solidFill>
                <a:latin typeface="Calibri Light"/>
                <a:cs typeface="Calibri Light"/>
              </a:rPr>
              <a:t>Mortality</a:t>
            </a:r>
            <a:r>
              <a:rPr sz="34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Among </a:t>
            </a:r>
            <a:r>
              <a:rPr sz="3400" b="0" spc="-65" dirty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sz="34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34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Adults,</a:t>
            </a:r>
            <a:endParaRPr sz="3400">
              <a:latin typeface="Calibri Light"/>
              <a:cs typeface="Calibri Light"/>
            </a:endParaRPr>
          </a:p>
          <a:p>
            <a:pPr marL="12700">
              <a:lnSpc>
                <a:spcPts val="1905"/>
              </a:lnSpc>
            </a:pPr>
            <a:r>
              <a:rPr sz="1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Slopen</a:t>
            </a:r>
            <a:r>
              <a:rPr sz="1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et</a:t>
            </a:r>
            <a:r>
              <a:rPr sz="18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al.,</a:t>
            </a:r>
            <a:r>
              <a:rPr sz="18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2023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7516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87773" y="6574020"/>
            <a:ext cx="2260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48</a:t>
            </a:fld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148" y="261990"/>
            <a:ext cx="6896100" cy="59337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3904" y="0"/>
            <a:ext cx="4578350" cy="6858000"/>
          </a:xfrm>
          <a:custGeom>
            <a:avLst/>
            <a:gdLst/>
            <a:ahLst/>
            <a:cxnLst/>
            <a:rect l="l" t="t" r="r" b="b"/>
            <a:pathLst>
              <a:path w="4578350" h="6858000">
                <a:moveTo>
                  <a:pt x="4578108" y="0"/>
                </a:moveTo>
                <a:lnTo>
                  <a:pt x="0" y="0"/>
                </a:lnTo>
                <a:lnTo>
                  <a:pt x="0" y="6858000"/>
                </a:lnTo>
                <a:lnTo>
                  <a:pt x="4578108" y="6858000"/>
                </a:lnTo>
                <a:lnTo>
                  <a:pt x="4578108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5623" y="1833879"/>
            <a:ext cx="3398520" cy="21088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720"/>
              </a:spcBef>
            </a:pPr>
            <a:r>
              <a:rPr sz="3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Neighborhood </a:t>
            </a:r>
            <a:r>
              <a:rPr sz="3400" b="0" spc="-65" dirty="0">
                <a:solidFill>
                  <a:srgbClr val="FFFFFF"/>
                </a:solidFill>
                <a:latin typeface="Calibri Light"/>
                <a:cs typeface="Calibri Light"/>
              </a:rPr>
              <a:t>Opportunity</a:t>
            </a:r>
            <a:r>
              <a:rPr sz="3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3400" b="0" spc="-65" dirty="0">
                <a:solidFill>
                  <a:srgbClr val="FFFFFF"/>
                </a:solidFill>
                <a:latin typeface="Calibri Light"/>
                <a:cs typeface="Calibri Light"/>
              </a:rPr>
              <a:t>Mortality</a:t>
            </a:r>
            <a:r>
              <a:rPr sz="34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Among </a:t>
            </a:r>
            <a:r>
              <a:rPr sz="3400" b="0" spc="-65" dirty="0">
                <a:solidFill>
                  <a:srgbClr val="FFFFFF"/>
                </a:solidFill>
                <a:latin typeface="Calibri Light"/>
                <a:cs typeface="Calibri Light"/>
              </a:rPr>
              <a:t>Children</a:t>
            </a:r>
            <a:r>
              <a:rPr sz="34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34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Adults,</a:t>
            </a:r>
            <a:endParaRPr sz="3400">
              <a:latin typeface="Calibri Light"/>
              <a:cs typeface="Calibri Light"/>
            </a:endParaRPr>
          </a:p>
          <a:p>
            <a:pPr marL="12700">
              <a:lnSpc>
                <a:spcPts val="1905"/>
              </a:lnSpc>
            </a:pPr>
            <a:r>
              <a:rPr sz="1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Slopen</a:t>
            </a:r>
            <a:r>
              <a:rPr sz="1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et</a:t>
            </a:r>
            <a:r>
              <a:rPr sz="18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al.,</a:t>
            </a:r>
            <a:r>
              <a:rPr sz="18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2023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7516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4" h="6858000">
                <a:moveTo>
                  <a:pt x="64007" y="0"/>
                </a:moveTo>
                <a:lnTo>
                  <a:pt x="0" y="0"/>
                </a:lnTo>
                <a:lnTo>
                  <a:pt x="0" y="6858000"/>
                </a:lnTo>
                <a:lnTo>
                  <a:pt x="64007" y="6858000"/>
                </a:lnTo>
                <a:lnTo>
                  <a:pt x="64007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87773" y="6574020"/>
            <a:ext cx="2260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49</a:t>
            </a:fld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algn="ctr">
              <a:lnSpc>
                <a:spcPts val="5330"/>
              </a:lnSpc>
              <a:spcBef>
                <a:spcPts val="100"/>
              </a:spcBef>
            </a:pPr>
            <a:r>
              <a:rPr sz="4800" b="0" spc="-10" dirty="0">
                <a:solidFill>
                  <a:srgbClr val="404040"/>
                </a:solidFill>
                <a:latin typeface="Calibri Light"/>
                <a:cs typeface="Calibri Light"/>
              </a:rPr>
              <a:t>Measuring</a:t>
            </a:r>
            <a:endParaRPr sz="4800" dirty="0">
              <a:latin typeface="Calibri Light"/>
              <a:cs typeface="Calibri Light"/>
            </a:endParaRPr>
          </a:p>
          <a:p>
            <a:pPr marL="60960" algn="ctr">
              <a:lnSpc>
                <a:spcPts val="5330"/>
              </a:lnSpc>
            </a:pPr>
            <a:r>
              <a:rPr sz="4800" b="0" spc="-50" dirty="0">
                <a:solidFill>
                  <a:srgbClr val="404040"/>
                </a:solidFill>
                <a:latin typeface="Calibri Light"/>
                <a:cs typeface="Calibri Light"/>
              </a:rPr>
              <a:t>Adverse</a:t>
            </a:r>
            <a:r>
              <a:rPr sz="4800" b="0" spc="-2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30" dirty="0">
                <a:solidFill>
                  <a:srgbClr val="404040"/>
                </a:solidFill>
                <a:latin typeface="Calibri Light"/>
                <a:cs typeface="Calibri Light"/>
              </a:rPr>
              <a:t>Childhood</a:t>
            </a:r>
            <a:r>
              <a:rPr sz="4800" b="0" spc="-2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35" dirty="0">
                <a:solidFill>
                  <a:srgbClr val="404040"/>
                </a:solidFill>
                <a:latin typeface="Calibri Light"/>
                <a:cs typeface="Calibri Light"/>
              </a:rPr>
              <a:t>Experiences</a:t>
            </a:r>
            <a:endParaRPr sz="4800" dirty="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4457" y="2129845"/>
            <a:ext cx="5242357" cy="38480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25028" y="5120640"/>
            <a:ext cx="905510" cy="508000"/>
          </a:xfrm>
          <a:prstGeom prst="rect">
            <a:avLst/>
          </a:prstGeom>
          <a:ln w="9525">
            <a:solidFill>
              <a:srgbClr val="E38312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 marR="115570" algn="just">
              <a:lnSpc>
                <a:spcPct val="100000"/>
              </a:lnSpc>
              <a:spcBef>
                <a:spcPts val="300"/>
              </a:spcBef>
            </a:pPr>
            <a:r>
              <a:rPr sz="900" dirty="0">
                <a:latin typeface="Calibri"/>
                <a:cs typeface="Calibri"/>
              </a:rPr>
              <a:t>Figure: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Robert</a:t>
            </a:r>
            <a:r>
              <a:rPr sz="900" dirty="0">
                <a:latin typeface="Calibri"/>
                <a:cs typeface="Calibri"/>
              </a:rPr>
              <a:t> Wood</a:t>
            </a:r>
            <a:r>
              <a:rPr sz="900" spc="-10" dirty="0">
                <a:latin typeface="Calibri"/>
                <a:cs typeface="Calibri"/>
              </a:rPr>
              <a:t> Johnson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Foundation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8723" y="457200"/>
            <a:ext cx="11275060" cy="5943600"/>
            <a:chOff x="458723" y="457200"/>
            <a:chExt cx="11275060" cy="5943600"/>
          </a:xfrm>
        </p:grpSpPr>
        <p:sp>
          <p:nvSpPr>
            <p:cNvPr id="4" name="object 4"/>
            <p:cNvSpPr/>
            <p:nvPr/>
          </p:nvSpPr>
          <p:spPr>
            <a:xfrm>
              <a:off x="458723" y="457200"/>
              <a:ext cx="11275060" cy="5943600"/>
            </a:xfrm>
            <a:custGeom>
              <a:avLst/>
              <a:gdLst/>
              <a:ahLst/>
              <a:cxnLst/>
              <a:rect l="l" t="t" r="r" b="b"/>
              <a:pathLst>
                <a:path w="11275060" h="5943600">
                  <a:moveTo>
                    <a:pt x="11274552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11274552" y="5943600"/>
                  </a:lnTo>
                  <a:lnTo>
                    <a:pt x="112745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731" y="521207"/>
              <a:ext cx="11146790" cy="5815965"/>
            </a:xfrm>
            <a:custGeom>
              <a:avLst/>
              <a:gdLst/>
              <a:ahLst/>
              <a:cxnLst/>
              <a:rect l="l" t="t" r="r" b="b"/>
              <a:pathLst>
                <a:path w="11146790" h="5815965">
                  <a:moveTo>
                    <a:pt x="11146536" y="0"/>
                  </a:moveTo>
                  <a:lnTo>
                    <a:pt x="0" y="0"/>
                  </a:lnTo>
                  <a:lnTo>
                    <a:pt x="0" y="5815584"/>
                  </a:lnTo>
                  <a:lnTo>
                    <a:pt x="11146536" y="5815584"/>
                  </a:lnTo>
                  <a:lnTo>
                    <a:pt x="11146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608" y="1676400"/>
              <a:ext cx="10799050" cy="29458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971320" y="6574020"/>
            <a:ext cx="1625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765" y="396727"/>
            <a:ext cx="5789930" cy="282448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5080" indent="1657985">
              <a:lnSpc>
                <a:spcPts val="6940"/>
              </a:lnSpc>
              <a:spcBef>
                <a:spcPts val="1350"/>
              </a:spcBef>
            </a:pPr>
            <a:r>
              <a:rPr sz="6800" b="0" spc="-560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6800" b="0" dirty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sz="6800" b="0" spc="-65" dirty="0">
                <a:solidFill>
                  <a:srgbClr val="252525"/>
                </a:solidFill>
                <a:latin typeface="Calibri Light"/>
                <a:cs typeface="Calibri Light"/>
              </a:rPr>
              <a:t>w</a:t>
            </a:r>
            <a:r>
              <a:rPr sz="6800" b="0" spc="45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6800" b="0" spc="-45" dirty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sz="6800" b="0" spc="155" dirty="0">
                <a:solidFill>
                  <a:srgbClr val="252525"/>
                </a:solidFill>
                <a:latin typeface="Calibri Light"/>
                <a:cs typeface="Calibri Light"/>
              </a:rPr>
              <a:t>d</a:t>
            </a:r>
            <a:r>
              <a:rPr sz="68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6800" b="0" spc="-135" dirty="0">
                <a:solidFill>
                  <a:srgbClr val="252525"/>
                </a:solidFill>
                <a:latin typeface="Calibri Light"/>
                <a:cs typeface="Calibri Light"/>
              </a:rPr>
              <a:t>trauma-</a:t>
            </a:r>
            <a:r>
              <a:rPr sz="6800" b="0" spc="-125" dirty="0">
                <a:solidFill>
                  <a:srgbClr val="252525"/>
                </a:solidFill>
                <a:latin typeface="Calibri Light"/>
                <a:cs typeface="Calibri Light"/>
              </a:rPr>
              <a:t>informed</a:t>
            </a:r>
            <a:endParaRPr sz="6800">
              <a:latin typeface="Calibri Light"/>
              <a:cs typeface="Calibri Light"/>
            </a:endParaRPr>
          </a:p>
          <a:p>
            <a:pPr marL="302260">
              <a:lnSpc>
                <a:spcPts val="6905"/>
              </a:lnSpc>
            </a:pPr>
            <a:r>
              <a:rPr sz="6800" b="0" spc="-65" dirty="0">
                <a:solidFill>
                  <a:srgbClr val="252525"/>
                </a:solidFill>
                <a:latin typeface="Calibri Light"/>
                <a:cs typeface="Calibri Light"/>
              </a:rPr>
              <a:t>service</a:t>
            </a:r>
            <a:r>
              <a:rPr sz="6800" b="0" spc="-2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6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systems</a:t>
            </a:r>
            <a:endParaRPr sz="68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8" y="277368"/>
            <a:ext cx="5411723" cy="60882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804659" y="4343400"/>
            <a:ext cx="4389120" cy="0"/>
          </a:xfrm>
          <a:custGeom>
            <a:avLst/>
            <a:gdLst/>
            <a:ahLst/>
            <a:cxnLst/>
            <a:rect l="l" t="t" r="r" b="b"/>
            <a:pathLst>
              <a:path w="4389120">
                <a:moveTo>
                  <a:pt x="0" y="0"/>
                </a:moveTo>
                <a:lnTo>
                  <a:pt x="4389120" y="0"/>
                </a:lnTo>
              </a:path>
            </a:pathLst>
          </a:custGeom>
          <a:ln w="6350">
            <a:solidFill>
              <a:srgbClr val="626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14421" y="6574020"/>
            <a:ext cx="1625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25" dirty="0">
                <a:solidFill>
                  <a:srgbClr val="404040"/>
                </a:solidFill>
                <a:latin typeface="Calibri"/>
                <a:cs typeface="Calibri"/>
              </a:rPr>
              <a:t>51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8723" y="457200"/>
            <a:ext cx="11275060" cy="5943600"/>
            <a:chOff x="458723" y="457200"/>
            <a:chExt cx="11275060" cy="5943600"/>
          </a:xfrm>
        </p:grpSpPr>
        <p:sp>
          <p:nvSpPr>
            <p:cNvPr id="4" name="object 4"/>
            <p:cNvSpPr/>
            <p:nvPr/>
          </p:nvSpPr>
          <p:spPr>
            <a:xfrm>
              <a:off x="458723" y="457200"/>
              <a:ext cx="11275060" cy="5943600"/>
            </a:xfrm>
            <a:custGeom>
              <a:avLst/>
              <a:gdLst/>
              <a:ahLst/>
              <a:cxnLst/>
              <a:rect l="l" t="t" r="r" b="b"/>
              <a:pathLst>
                <a:path w="11275060" h="5943600">
                  <a:moveTo>
                    <a:pt x="11274552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11274552" y="5943600"/>
                  </a:lnTo>
                  <a:lnTo>
                    <a:pt x="112745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731" y="521207"/>
              <a:ext cx="11146790" cy="5815965"/>
            </a:xfrm>
            <a:custGeom>
              <a:avLst/>
              <a:gdLst/>
              <a:ahLst/>
              <a:cxnLst/>
              <a:rect l="l" t="t" r="r" b="b"/>
              <a:pathLst>
                <a:path w="11146790" h="5815965">
                  <a:moveTo>
                    <a:pt x="11146536" y="0"/>
                  </a:moveTo>
                  <a:lnTo>
                    <a:pt x="0" y="0"/>
                  </a:lnTo>
                  <a:lnTo>
                    <a:pt x="0" y="5815584"/>
                  </a:lnTo>
                  <a:lnTo>
                    <a:pt x="11146536" y="5815584"/>
                  </a:lnTo>
                  <a:lnTo>
                    <a:pt x="11146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736092"/>
              <a:ext cx="8065008" cy="52730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971320" y="6574020"/>
            <a:ext cx="1625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291" y="495300"/>
            <a:ext cx="9966960" cy="1341120"/>
            <a:chOff x="1193291" y="495300"/>
            <a:chExt cx="9966960" cy="1341120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0323" y="495300"/>
              <a:ext cx="8570975" cy="13411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554" rIns="0" bIns="0" rtlCol="0">
            <a:spAutoFit/>
          </a:bodyPr>
          <a:lstStyle/>
          <a:p>
            <a:pPr marL="1896110">
              <a:lnSpc>
                <a:spcPct val="100000"/>
              </a:lnSpc>
              <a:spcBef>
                <a:spcPts val="100"/>
              </a:spcBef>
            </a:pPr>
            <a:r>
              <a:rPr sz="4800" b="0" spc="-155" dirty="0">
                <a:solidFill>
                  <a:srgbClr val="404040"/>
                </a:solidFill>
                <a:latin typeface="Calibri Light"/>
                <a:cs typeface="Calibri Light"/>
              </a:rPr>
              <a:t>Trauma</a:t>
            </a:r>
            <a:r>
              <a:rPr sz="4800" b="0" spc="-1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95" dirty="0">
                <a:solidFill>
                  <a:srgbClr val="404040"/>
                </a:solidFill>
                <a:latin typeface="Calibri Light"/>
                <a:cs typeface="Calibri Light"/>
              </a:rPr>
              <a:t>informed</a:t>
            </a:r>
            <a:r>
              <a:rPr sz="4800" b="0" spc="-1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70" dirty="0">
                <a:solidFill>
                  <a:srgbClr val="404040"/>
                </a:solidFill>
                <a:latin typeface="Calibri Light"/>
                <a:cs typeface="Calibri Light"/>
              </a:rPr>
              <a:t>service</a:t>
            </a:r>
            <a:r>
              <a:rPr sz="4800" b="0" spc="-1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105" dirty="0">
                <a:solidFill>
                  <a:srgbClr val="404040"/>
                </a:solidFill>
                <a:latin typeface="Calibri Light"/>
                <a:cs typeface="Calibri Light"/>
              </a:rPr>
              <a:t>systems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3813" y="2171698"/>
            <a:ext cx="9290685" cy="33762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17500" marR="786130" indent="-304800">
              <a:lnSpc>
                <a:spcPts val="3460"/>
              </a:lnSpc>
              <a:spcBef>
                <a:spcPts val="535"/>
              </a:spcBef>
              <a:buClr>
                <a:srgbClr val="E38312"/>
              </a:buClr>
              <a:buChar char="◦"/>
              <a:tabLst>
                <a:tab pos="317500" algn="l"/>
              </a:tabLst>
            </a:pP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Routinely</a:t>
            </a:r>
            <a:r>
              <a:rPr sz="3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screen</a:t>
            </a:r>
            <a:r>
              <a:rPr sz="3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3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trauma</a:t>
            </a:r>
            <a:r>
              <a:rPr sz="3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exposure</a:t>
            </a:r>
            <a:r>
              <a:rPr sz="3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related symptoms</a:t>
            </a:r>
            <a:endParaRPr sz="3200">
              <a:latin typeface="Calibri"/>
              <a:cs typeface="Calibri"/>
            </a:endParaRPr>
          </a:p>
          <a:p>
            <a:pPr marL="317500" marR="5080" indent="-304800">
              <a:lnSpc>
                <a:spcPts val="3460"/>
              </a:lnSpc>
              <a:spcBef>
                <a:spcPts val="590"/>
              </a:spcBef>
              <a:buClr>
                <a:srgbClr val="E38312"/>
              </a:buClr>
              <a:buChar char="◦"/>
              <a:tabLst>
                <a:tab pos="317500" algn="l"/>
              </a:tabLst>
            </a:pP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Use</a:t>
            </a:r>
            <a:r>
              <a:rPr sz="3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culturally</a:t>
            </a:r>
            <a:r>
              <a:rPr sz="3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appropriate</a:t>
            </a:r>
            <a:r>
              <a:rPr sz="3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evidence-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based</a:t>
            </a:r>
            <a:r>
              <a:rPr sz="3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assessment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treatment</a:t>
            </a:r>
            <a:endParaRPr sz="3200">
              <a:latin typeface="Calibri"/>
              <a:cs typeface="Calibri"/>
            </a:endParaRPr>
          </a:p>
          <a:p>
            <a:pPr marL="316865" indent="-304165">
              <a:lnSpc>
                <a:spcPct val="100000"/>
              </a:lnSpc>
              <a:spcBef>
                <a:spcPts val="160"/>
              </a:spcBef>
              <a:buClr>
                <a:srgbClr val="E38312"/>
              </a:buClr>
              <a:buChar char="◦"/>
              <a:tabLst>
                <a:tab pos="316865" algn="l"/>
              </a:tabLst>
            </a:pP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Make</a:t>
            </a:r>
            <a:r>
              <a:rPr sz="32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resources</a:t>
            </a:r>
            <a:r>
              <a:rPr sz="3200" spc="-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available</a:t>
            </a:r>
            <a:endParaRPr sz="3200">
              <a:latin typeface="Calibri"/>
              <a:cs typeface="Calibri"/>
            </a:endParaRPr>
          </a:p>
          <a:p>
            <a:pPr marL="317500" marR="863600" indent="-304800">
              <a:lnSpc>
                <a:spcPts val="3460"/>
              </a:lnSpc>
              <a:spcBef>
                <a:spcPts val="650"/>
              </a:spcBef>
              <a:buClr>
                <a:srgbClr val="E38312"/>
              </a:buClr>
              <a:buChar char="◦"/>
              <a:tabLst>
                <a:tab pos="317500" algn="l"/>
              </a:tabLst>
            </a:pP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Engage</a:t>
            </a:r>
            <a:r>
              <a:rPr sz="3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3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efforts</a:t>
            </a:r>
            <a:r>
              <a:rPr sz="3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3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strengthen</a:t>
            </a:r>
            <a:r>
              <a:rPr sz="3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resilience</a:t>
            </a:r>
            <a:r>
              <a:rPr sz="3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protective</a:t>
            </a:r>
            <a:r>
              <a:rPr sz="32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factors</a:t>
            </a:r>
            <a:r>
              <a:rPr sz="3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32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children</a:t>
            </a:r>
            <a:r>
              <a:rPr sz="3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families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144" y="498348"/>
            <a:ext cx="10389235" cy="1341120"/>
            <a:chOff x="771144" y="498348"/>
            <a:chExt cx="10389235" cy="1341120"/>
          </a:xfrm>
        </p:grpSpPr>
        <p:sp>
          <p:nvSpPr>
            <p:cNvPr id="3" name="object 3"/>
            <p:cNvSpPr/>
            <p:nvPr/>
          </p:nvSpPr>
          <p:spPr>
            <a:xfrm>
              <a:off x="1193292" y="1737359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144" y="498348"/>
              <a:ext cx="8644115" cy="13411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2791" y="498348"/>
              <a:ext cx="1833371" cy="1341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3684" y="498348"/>
              <a:ext cx="964691" cy="134111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5006" y="641023"/>
            <a:ext cx="9100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55" dirty="0">
                <a:solidFill>
                  <a:srgbClr val="404040"/>
                </a:solidFill>
                <a:latin typeface="Calibri Light"/>
                <a:cs typeface="Calibri Light"/>
              </a:rPr>
              <a:t>Trauma</a:t>
            </a:r>
            <a:r>
              <a:rPr sz="4800" b="0" spc="-19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95" dirty="0">
                <a:solidFill>
                  <a:srgbClr val="404040"/>
                </a:solidFill>
                <a:latin typeface="Calibri Light"/>
                <a:cs typeface="Calibri Light"/>
              </a:rPr>
              <a:t>informed</a:t>
            </a:r>
            <a:r>
              <a:rPr sz="4800" b="0" spc="-18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70" dirty="0">
                <a:solidFill>
                  <a:srgbClr val="404040"/>
                </a:solidFill>
                <a:latin typeface="Calibri Light"/>
                <a:cs typeface="Calibri Light"/>
              </a:rPr>
              <a:t>service</a:t>
            </a:r>
            <a:r>
              <a:rPr sz="4800" b="0" spc="-18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110" dirty="0">
                <a:solidFill>
                  <a:srgbClr val="404040"/>
                </a:solidFill>
                <a:latin typeface="Calibri Light"/>
                <a:cs typeface="Calibri Light"/>
              </a:rPr>
              <a:t>system</a:t>
            </a:r>
            <a:r>
              <a:rPr sz="4800" b="0" spc="-2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70" dirty="0">
                <a:solidFill>
                  <a:srgbClr val="404040"/>
                </a:solidFill>
                <a:latin typeface="Calibri Light"/>
                <a:cs typeface="Calibri Light"/>
              </a:rPr>
              <a:t>(cont)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7777" y="1667709"/>
            <a:ext cx="8997950" cy="38417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17500" marR="467995" indent="-304800">
              <a:lnSpc>
                <a:spcPts val="3890"/>
              </a:lnSpc>
              <a:spcBef>
                <a:spcPts val="585"/>
              </a:spcBef>
              <a:buClr>
                <a:srgbClr val="E38312"/>
              </a:buClr>
              <a:buChar char="◦"/>
              <a:tabLst>
                <a:tab pos="317500" algn="l"/>
              </a:tabLst>
            </a:pP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Address</a:t>
            </a:r>
            <a:r>
              <a:rPr sz="3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parent</a:t>
            </a:r>
            <a:r>
              <a:rPr sz="36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caregiver</a:t>
            </a:r>
            <a:r>
              <a:rPr sz="3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trauma</a:t>
            </a:r>
            <a:r>
              <a:rPr sz="3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04040"/>
                </a:solidFill>
                <a:latin typeface="Calibri"/>
                <a:cs typeface="Calibri"/>
              </a:rPr>
              <a:t>its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impact</a:t>
            </a:r>
            <a:r>
              <a:rPr sz="36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36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family</a:t>
            </a:r>
            <a:r>
              <a:rPr sz="3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Calibri"/>
                <a:cs typeface="Calibri"/>
              </a:rPr>
              <a:t>system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38312"/>
              </a:buClr>
              <a:buFont typeface="Calibri"/>
              <a:buChar char="◦"/>
            </a:pPr>
            <a:endParaRPr sz="4150">
              <a:latin typeface="Calibri"/>
              <a:cs typeface="Calibri"/>
            </a:endParaRPr>
          </a:p>
          <a:p>
            <a:pPr marL="317500" marR="5080" indent="-304800">
              <a:lnSpc>
                <a:spcPts val="3890"/>
              </a:lnSpc>
              <a:buClr>
                <a:srgbClr val="E38312"/>
              </a:buClr>
              <a:buChar char="◦"/>
              <a:tabLst>
                <a:tab pos="317500" algn="l"/>
              </a:tabLst>
            </a:pP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Emphasize</a:t>
            </a:r>
            <a:r>
              <a:rPr sz="36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continuity</a:t>
            </a:r>
            <a:r>
              <a:rPr sz="36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3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care</a:t>
            </a:r>
            <a:r>
              <a:rPr sz="36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Calibri"/>
                <a:cs typeface="Calibri"/>
              </a:rPr>
              <a:t>collaboration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across</a:t>
            </a:r>
            <a:r>
              <a:rPr sz="3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child-service</a:t>
            </a:r>
            <a:r>
              <a:rPr sz="36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Calibri"/>
                <a:cs typeface="Calibri"/>
              </a:rPr>
              <a:t>systems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38312"/>
              </a:buClr>
              <a:buFont typeface="Calibri"/>
              <a:buChar char="◦"/>
            </a:pPr>
            <a:endParaRPr sz="3750">
              <a:latin typeface="Calibri"/>
              <a:cs typeface="Calibri"/>
            </a:endParaRPr>
          </a:p>
          <a:p>
            <a:pPr marL="316865" indent="-304165">
              <a:lnSpc>
                <a:spcPct val="100000"/>
              </a:lnSpc>
              <a:spcBef>
                <a:spcPts val="5"/>
              </a:spcBef>
              <a:buClr>
                <a:srgbClr val="E38312"/>
              </a:buClr>
              <a:buChar char="◦"/>
              <a:tabLst>
                <a:tab pos="316865" algn="l"/>
              </a:tabLst>
            </a:pP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Maintain</a:t>
            </a:r>
            <a:r>
              <a:rPr sz="3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36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Calibri"/>
                <a:cs typeface="Calibri"/>
              </a:rPr>
              <a:t>environment</a:t>
            </a:r>
            <a:r>
              <a:rPr sz="36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36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care</a:t>
            </a:r>
            <a:r>
              <a:rPr sz="3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36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04040"/>
                </a:solidFill>
                <a:latin typeface="Calibri"/>
                <a:cs typeface="Calibri"/>
              </a:rPr>
              <a:t>staff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550" rIns="0" bIns="0" rtlCol="0">
            <a:spAutoFit/>
          </a:bodyPr>
          <a:lstStyle/>
          <a:p>
            <a:pPr marL="2695575">
              <a:lnSpc>
                <a:spcPct val="100000"/>
              </a:lnSpc>
              <a:spcBef>
                <a:spcPts val="100"/>
              </a:spcBef>
            </a:pPr>
            <a:r>
              <a:rPr sz="4800" b="0" spc="-90" dirty="0">
                <a:solidFill>
                  <a:srgbClr val="404040"/>
                </a:solidFill>
                <a:latin typeface="Calibri Light"/>
                <a:cs typeface="Calibri Light"/>
              </a:rPr>
              <a:t>Barriers</a:t>
            </a:r>
            <a:r>
              <a:rPr sz="4800" b="0" spc="-1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3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4800" b="0" spc="-1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90" dirty="0">
                <a:solidFill>
                  <a:srgbClr val="404040"/>
                </a:solidFill>
                <a:latin typeface="Calibri Light"/>
                <a:cs typeface="Calibri Light"/>
              </a:rPr>
              <a:t>routine</a:t>
            </a:r>
            <a:r>
              <a:rPr sz="4800" b="0" spc="-19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screening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1320" y="6540492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1258" y="1849627"/>
            <a:ext cx="7917815" cy="441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</a:tabLst>
            </a:pPr>
            <a:r>
              <a:rPr sz="3200" spc="-10" dirty="0">
                <a:latin typeface="Arial"/>
                <a:cs typeface="Arial"/>
              </a:rPr>
              <a:t>Valid,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age-</a:t>
            </a:r>
            <a:r>
              <a:rPr sz="3200" dirty="0">
                <a:latin typeface="Arial"/>
                <a:cs typeface="Arial"/>
              </a:rPr>
              <a:t>appropriate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assessment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tools?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Appropriate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clients?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Appropriate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setting?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3200" spc="-10" dirty="0">
                <a:latin typeface="Arial"/>
                <a:cs typeface="Arial"/>
              </a:rPr>
              <a:t>Time?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3200" spc="-25" dirty="0">
                <a:latin typeface="Arial"/>
                <a:cs typeface="Arial"/>
              </a:rPr>
              <a:t>$$?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0315" y="292607"/>
            <a:ext cx="6035039" cy="13411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4400" y="434944"/>
            <a:ext cx="5278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85" dirty="0">
                <a:solidFill>
                  <a:srgbClr val="404040"/>
                </a:solidFill>
                <a:latin typeface="Calibri Light"/>
                <a:cs typeface="Calibri Light"/>
              </a:rPr>
              <a:t>Screening</a:t>
            </a:r>
            <a:r>
              <a:rPr sz="4800" b="0" spc="-20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as</a:t>
            </a:r>
            <a:r>
              <a:rPr sz="4800" b="0" spc="-2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4800" b="0" spc="-18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404040"/>
                </a:solidFill>
                <a:latin typeface="Calibri Light"/>
                <a:cs typeface="Calibri Light"/>
              </a:rPr>
              <a:t>process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9274" y="1796634"/>
            <a:ext cx="9784715" cy="498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indent="-180975">
              <a:lnSpc>
                <a:spcPct val="100000"/>
              </a:lnSpc>
              <a:spcBef>
                <a:spcPts val="100"/>
              </a:spcBef>
              <a:buClr>
                <a:srgbClr val="E38312"/>
              </a:buClr>
              <a:buSzPct val="96666"/>
              <a:buFont typeface="Wingdings"/>
              <a:buChar char=""/>
              <a:tabLst>
                <a:tab pos="187325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Provides</a:t>
            </a:r>
            <a:r>
              <a:rPr sz="3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3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3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meet</a:t>
            </a:r>
            <a:r>
              <a:rPr sz="3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family</a:t>
            </a:r>
            <a:r>
              <a:rPr sz="3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where</a:t>
            </a:r>
            <a:r>
              <a:rPr sz="3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3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E38312"/>
              </a:buClr>
              <a:buFont typeface="Wingdings"/>
              <a:buChar char=""/>
            </a:pPr>
            <a:endParaRPr sz="4600">
              <a:latin typeface="Calibri"/>
              <a:cs typeface="Calibri"/>
            </a:endParaRPr>
          </a:p>
          <a:p>
            <a:pPr marL="104139" marR="367665" indent="-97790">
              <a:lnSpc>
                <a:spcPct val="80000"/>
              </a:lnSpc>
              <a:buClr>
                <a:srgbClr val="E38312"/>
              </a:buClr>
              <a:buSzPct val="96666"/>
              <a:buFont typeface="Wingdings"/>
              <a:buChar char=""/>
              <a:tabLst>
                <a:tab pos="104139" algn="l"/>
                <a:tab pos="187325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	Provides</a:t>
            </a:r>
            <a:r>
              <a:rPr sz="3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about</a:t>
            </a:r>
            <a:r>
              <a:rPr sz="3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adults</a:t>
            </a:r>
            <a:r>
              <a:rPr sz="3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children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3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share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3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others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38312"/>
              </a:buClr>
              <a:buFont typeface="Wingdings"/>
              <a:buChar char=""/>
            </a:pPr>
            <a:endParaRPr sz="4050">
              <a:latin typeface="Calibri"/>
              <a:cs typeface="Calibri"/>
            </a:endParaRPr>
          </a:p>
          <a:p>
            <a:pPr marL="187325" indent="-180975">
              <a:lnSpc>
                <a:spcPct val="100000"/>
              </a:lnSpc>
              <a:buClr>
                <a:srgbClr val="E38312"/>
              </a:buClr>
              <a:buSzPct val="96666"/>
              <a:buFont typeface="Wingdings"/>
              <a:buChar char=""/>
              <a:tabLst>
                <a:tab pos="187325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Creates</a:t>
            </a:r>
            <a:r>
              <a:rPr sz="3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connection</a:t>
            </a:r>
            <a:r>
              <a:rPr sz="3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sz="3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trauma</a:t>
            </a:r>
            <a:r>
              <a:rPr sz="3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functioning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38312"/>
              </a:buClr>
              <a:buFont typeface="Wingdings"/>
              <a:buChar char=""/>
            </a:pPr>
            <a:endParaRPr sz="4050">
              <a:latin typeface="Calibri"/>
              <a:cs typeface="Calibri"/>
            </a:endParaRPr>
          </a:p>
          <a:p>
            <a:pPr marL="187325" indent="-180975">
              <a:lnSpc>
                <a:spcPct val="100000"/>
              </a:lnSpc>
              <a:buClr>
                <a:srgbClr val="E38312"/>
              </a:buClr>
              <a:buSzPct val="96666"/>
              <a:buFont typeface="Wingdings"/>
              <a:buChar char=""/>
              <a:tabLst>
                <a:tab pos="187325" algn="l"/>
              </a:tabLst>
            </a:pP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Threshold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3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need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3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04040"/>
                </a:solidFill>
                <a:latin typeface="Calibri"/>
                <a:cs typeface="Calibri"/>
              </a:rPr>
              <a:t>further</a:t>
            </a:r>
            <a:r>
              <a:rPr sz="3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Calibri"/>
                <a:cs typeface="Calibri"/>
              </a:rPr>
              <a:t>assessment/monitoring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200" spc="-25" dirty="0">
                <a:solidFill>
                  <a:srgbClr val="68370F"/>
                </a:solidFill>
                <a:latin typeface="Century Gothic"/>
                <a:cs typeface="Century Gothic"/>
              </a:rPr>
              <a:t>56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07008" y="285795"/>
          <a:ext cx="10320019" cy="5414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0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825">
                <a:tc gridSpan="2">
                  <a:txBody>
                    <a:bodyPr/>
                    <a:lstStyle/>
                    <a:p>
                      <a:pPr marL="684530" marR="618490" algn="ctr">
                        <a:lnSpc>
                          <a:spcPts val="2880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Table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Weighted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Mean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CRP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CSA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Reporting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Patterns Wave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III-Wave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IV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0325" algn="ctr">
                        <a:lnSpc>
                          <a:spcPts val="2785"/>
                        </a:lnSpc>
                        <a:tabLst>
                          <a:tab pos="3034030" algn="l"/>
                          <a:tab pos="10209530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(Add</a:t>
                      </a:r>
                      <a:r>
                        <a:rPr sz="2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2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1994-</a:t>
                      </a:r>
                      <a:r>
                        <a:rPr sz="2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2008,</a:t>
                      </a:r>
                      <a:r>
                        <a:rPr sz="2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N=9,268)</a:t>
                      </a:r>
                      <a:r>
                        <a:rPr sz="2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algn="r">
                        <a:lnSpc>
                          <a:spcPts val="252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52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ean CRP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(SD)</a:t>
                      </a:r>
                      <a:r>
                        <a:rPr sz="2400" spc="-30" baseline="20833" dirty="0">
                          <a:latin typeface="Calibri"/>
                          <a:cs typeface="Calibri"/>
                        </a:rPr>
                        <a:t>a</a:t>
                      </a:r>
                      <a:endParaRPr sz="2400" baseline="20833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0" marR="103505">
                        <a:lnSpc>
                          <a:spcPts val="2785"/>
                        </a:lnSpc>
                      </a:pPr>
                      <a:r>
                        <a:rPr sz="2400" b="1" i="1" dirty="0">
                          <a:latin typeface="Calibri"/>
                          <a:cs typeface="Calibri"/>
                        </a:rPr>
                        <a:t>Pattern</a:t>
                      </a:r>
                      <a:r>
                        <a:rPr sz="24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dirty="0">
                          <a:latin typeface="Calibri"/>
                          <a:cs typeface="Calibri"/>
                        </a:rPr>
                        <a:t>CSA</a:t>
                      </a:r>
                      <a:r>
                        <a:rPr sz="240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spc="-10" dirty="0">
                          <a:latin typeface="Calibri"/>
                          <a:cs typeface="Calibri"/>
                        </a:rPr>
                        <a:t>Reporting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780">
                <a:tc>
                  <a:txBody>
                    <a:bodyPr/>
                    <a:lstStyle/>
                    <a:p>
                      <a:pPr marL="274320" marR="103505">
                        <a:lnSpc>
                          <a:spcPts val="25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Consistent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reporters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2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to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9850" marR="103505">
                        <a:lnSpc>
                          <a:spcPct val="100000"/>
                        </a:lnSpc>
                      </a:pPr>
                      <a:r>
                        <a:rPr sz="2400" i="1" spc="-25" dirty="0">
                          <a:latin typeface="Calibri"/>
                          <a:cs typeface="Calibri"/>
                        </a:rPr>
                        <a:t>No)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2.60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(2.50)**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274320" marR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Consistent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Reporters</a:t>
                      </a:r>
                      <a:r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0" dirty="0">
                          <a:latin typeface="Calibri"/>
                          <a:cs typeface="Calibri"/>
                        </a:rPr>
                        <a:t>(Yes</a:t>
                      </a:r>
                      <a:r>
                        <a:rPr sz="2400" i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i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0" dirty="0">
                          <a:latin typeface="Calibri"/>
                          <a:cs typeface="Calibri"/>
                        </a:rPr>
                        <a:t>Yes)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3.00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(2.60)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74320" marR="10350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Inconsistent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Reporters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24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i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0" dirty="0">
                          <a:latin typeface="Calibri"/>
                          <a:cs typeface="Calibri"/>
                        </a:rPr>
                        <a:t>Yes)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2.75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(2.30)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marL="274320" marR="1035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Inconsistent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Reporters</a:t>
                      </a:r>
                      <a:r>
                        <a:rPr sz="2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0" dirty="0">
                          <a:latin typeface="Calibri"/>
                          <a:cs typeface="Calibri"/>
                        </a:rPr>
                        <a:t>(Yes</a:t>
                      </a:r>
                      <a:r>
                        <a:rPr sz="2400" i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i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No)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3.00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(2.60)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605">
                <a:tc>
                  <a:txBody>
                    <a:bodyPr/>
                    <a:lstStyle/>
                    <a:p>
                      <a:pPr marL="69850" marR="103505">
                        <a:lnSpc>
                          <a:spcPts val="15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Note: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Analyses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Weighted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850" marR="103505">
                        <a:lnSpc>
                          <a:spcPts val="54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26364" marR="103505">
                        <a:lnSpc>
                          <a:spcPts val="132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Wald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test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9855" marR="103505">
                        <a:lnSpc>
                          <a:spcPts val="165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**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p≤0.01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267767" y="285795"/>
            <a:ext cx="10149205" cy="0"/>
          </a:xfrm>
          <a:custGeom>
            <a:avLst/>
            <a:gdLst/>
            <a:ahLst/>
            <a:cxnLst/>
            <a:rect l="l" t="t" r="r" b="b"/>
            <a:pathLst>
              <a:path w="10149205">
                <a:moveTo>
                  <a:pt x="0" y="0"/>
                </a:moveTo>
                <a:lnTo>
                  <a:pt x="1014916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7783" y="3206495"/>
            <a:ext cx="2357755" cy="445134"/>
          </a:xfrm>
          <a:custGeom>
            <a:avLst/>
            <a:gdLst/>
            <a:ahLst/>
            <a:cxnLst/>
            <a:rect l="l" t="t" r="r" b="b"/>
            <a:pathLst>
              <a:path w="2357754" h="445135">
                <a:moveTo>
                  <a:pt x="0" y="0"/>
                </a:moveTo>
                <a:lnTo>
                  <a:pt x="2357628" y="0"/>
                </a:lnTo>
                <a:lnTo>
                  <a:pt x="2357628" y="445007"/>
                </a:lnTo>
                <a:lnTo>
                  <a:pt x="0" y="445007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7783" y="4565903"/>
            <a:ext cx="2508885" cy="447040"/>
          </a:xfrm>
          <a:custGeom>
            <a:avLst/>
            <a:gdLst/>
            <a:ahLst/>
            <a:cxnLst/>
            <a:rect l="l" t="t" r="r" b="b"/>
            <a:pathLst>
              <a:path w="2508884" h="447039">
                <a:moveTo>
                  <a:pt x="0" y="0"/>
                </a:moveTo>
                <a:lnTo>
                  <a:pt x="2508504" y="0"/>
                </a:lnTo>
                <a:lnTo>
                  <a:pt x="2508504" y="446532"/>
                </a:lnTo>
                <a:lnTo>
                  <a:pt x="0" y="446532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30642"/>
              </p:ext>
            </p:extLst>
          </p:nvPr>
        </p:nvGraphicFramePr>
        <p:xfrm>
          <a:off x="150087" y="376382"/>
          <a:ext cx="11889285" cy="483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295">
                <a:tc grid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sz="2400" b="1" spc="-20" dirty="0">
                          <a:latin typeface="Calibri"/>
                          <a:cs typeface="Calibri"/>
                        </a:rPr>
                        <a:t>Table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6.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Weighted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OLS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Regression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CRP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CSA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Reporting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Patterns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3490595" algn="l"/>
                          <a:tab pos="11181715" algn="l"/>
                        </a:tabLst>
                      </a:pPr>
                      <a:r>
                        <a:rPr sz="2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(Add</a:t>
                      </a:r>
                      <a:r>
                        <a:rPr sz="24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2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1994-</a:t>
                      </a:r>
                      <a:r>
                        <a:rPr sz="2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2008,</a:t>
                      </a:r>
                      <a:r>
                        <a:rPr sz="2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N=9,268)</a:t>
                      </a:r>
                      <a:r>
                        <a:rPr sz="2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52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Model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400" b="1" spc="-37" baseline="20833" dirty="0">
                          <a:latin typeface="Calibri"/>
                          <a:cs typeface="Calibri"/>
                        </a:rPr>
                        <a:t>b</a:t>
                      </a:r>
                      <a:endParaRPr sz="2400" baseline="20833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b="1" i="1" dirty="0">
                          <a:latin typeface="Calibri"/>
                          <a:cs typeface="Calibri"/>
                        </a:rPr>
                        <a:t>Pattern</a:t>
                      </a:r>
                      <a:r>
                        <a:rPr sz="2400" b="1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dirty="0">
                          <a:latin typeface="Calibri"/>
                          <a:cs typeface="Calibri"/>
                        </a:rPr>
                        <a:t>CSA</a:t>
                      </a:r>
                      <a:r>
                        <a:rPr sz="2400" b="1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i="1" spc="-10" dirty="0">
                          <a:latin typeface="Calibri"/>
                          <a:cs typeface="Calibri"/>
                        </a:rPr>
                        <a:t>Reporting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Consistent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reporters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24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i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No)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955"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Consistent</a:t>
                      </a:r>
                      <a:r>
                        <a:rPr sz="2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Reporters</a:t>
                      </a:r>
                      <a:r>
                        <a:rPr sz="2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0" dirty="0">
                          <a:latin typeface="Calibri"/>
                          <a:cs typeface="Calibri"/>
                        </a:rPr>
                        <a:t>(Yes</a:t>
                      </a:r>
                      <a:r>
                        <a:rPr sz="2400" i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i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No)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0.06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(0.13)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416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Inconsistent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Reporters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2400" i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0" dirty="0">
                          <a:latin typeface="Calibri"/>
                          <a:cs typeface="Calibri"/>
                        </a:rPr>
                        <a:t>Yes)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0.11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(0.08)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281940">
                        <a:lnSpc>
                          <a:spcPts val="2805"/>
                        </a:lnSpc>
                        <a:tabLst>
                          <a:tab pos="326326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Inconsistent</a:t>
                      </a:r>
                      <a:r>
                        <a:rPr sz="24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Reporters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400" i="1" spc="-20" dirty="0">
                          <a:latin typeface="Calibri"/>
                          <a:cs typeface="Calibri"/>
                        </a:rPr>
                        <a:t>(Yes</a:t>
                      </a:r>
                      <a:r>
                        <a:rPr sz="2400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25">
                          <a:latin typeface="Calibri"/>
                          <a:cs typeface="Calibri"/>
                        </a:rPr>
                        <a:t>No)</a:t>
                      </a:r>
                      <a:endParaRPr lang="en-US" sz="2400" i="1" spc="-25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0.16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(0.08)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7880">
                <a:tc gridSpan="2">
                  <a:txBody>
                    <a:bodyPr/>
                    <a:lstStyle/>
                    <a:p>
                      <a:pPr marL="147955">
                        <a:lnSpc>
                          <a:spcPts val="57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</a:t>
                      </a:r>
                    </a:p>
                    <a:p>
                      <a:pPr marL="9525">
                        <a:lnSpc>
                          <a:spcPts val="1889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=0.04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Note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Analysis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weighted: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p≤0.05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ts val="19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Adjusts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young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adult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childhood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socio-demographic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characteristics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3770" y="0"/>
            <a:ext cx="11182350" cy="0"/>
          </a:xfrm>
          <a:custGeom>
            <a:avLst/>
            <a:gdLst/>
            <a:ahLst/>
            <a:cxnLst/>
            <a:rect l="l" t="t" r="r" b="b"/>
            <a:pathLst>
              <a:path w="11182350">
                <a:moveTo>
                  <a:pt x="0" y="0"/>
                </a:moveTo>
                <a:lnTo>
                  <a:pt x="11181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770" y="5726084"/>
            <a:ext cx="11182350" cy="0"/>
          </a:xfrm>
          <a:custGeom>
            <a:avLst/>
            <a:gdLst/>
            <a:ahLst/>
            <a:cxnLst/>
            <a:rect l="l" t="t" r="r" b="b"/>
            <a:pathLst>
              <a:path w="11182350">
                <a:moveTo>
                  <a:pt x="0" y="0"/>
                </a:moveTo>
                <a:lnTo>
                  <a:pt x="111818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0" y="4038600"/>
            <a:ext cx="2113915" cy="510540"/>
          </a:xfrm>
          <a:custGeom>
            <a:avLst/>
            <a:gdLst/>
            <a:ahLst/>
            <a:cxnLst/>
            <a:rect l="l" t="t" r="r" b="b"/>
            <a:pathLst>
              <a:path w="2113915" h="510539">
                <a:moveTo>
                  <a:pt x="0" y="0"/>
                </a:moveTo>
                <a:lnTo>
                  <a:pt x="2113787" y="0"/>
                </a:lnTo>
                <a:lnTo>
                  <a:pt x="2113787" y="510539"/>
                </a:lnTo>
                <a:lnTo>
                  <a:pt x="0" y="510539"/>
                </a:lnTo>
                <a:lnTo>
                  <a:pt x="0" y="0"/>
                </a:lnTo>
                <a:close/>
              </a:path>
            </a:pathLst>
          </a:custGeom>
          <a:ln w="158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07008" y="269749"/>
            <a:ext cx="10005060" cy="5560060"/>
            <a:chOff x="1207008" y="269749"/>
            <a:chExt cx="10005060" cy="5560060"/>
          </a:xfrm>
        </p:grpSpPr>
        <p:sp>
          <p:nvSpPr>
            <p:cNvPr id="6" name="object 6"/>
            <p:cNvSpPr/>
            <p:nvPr/>
          </p:nvSpPr>
          <p:spPr>
            <a:xfrm>
              <a:off x="1207008" y="4343400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4891" y="269749"/>
              <a:ext cx="8647176" cy="55595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6070" y="1237170"/>
              <a:ext cx="218566" cy="1682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5370" y="5629338"/>
              <a:ext cx="218566" cy="16827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349355" cy="6518275"/>
            <a:chOff x="0" y="0"/>
            <a:chExt cx="11349355" cy="6518275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349227" cy="651814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324313" y="661901"/>
            <a:ext cx="571500" cy="5162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180"/>
              </a:lnSpc>
            </a:pPr>
            <a:r>
              <a:rPr sz="4300" b="0" spc="-50" dirty="0">
                <a:solidFill>
                  <a:srgbClr val="404040"/>
                </a:solidFill>
                <a:latin typeface="Calibri Light"/>
                <a:cs typeface="Calibri Light"/>
              </a:rPr>
              <a:t>Original</a:t>
            </a:r>
            <a:r>
              <a:rPr sz="4300" b="0" spc="-18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spc="-40" dirty="0">
                <a:solidFill>
                  <a:srgbClr val="404040"/>
                </a:solidFill>
                <a:latin typeface="Calibri Light"/>
                <a:cs typeface="Calibri Light"/>
              </a:rPr>
              <a:t>Study</a:t>
            </a:r>
            <a:r>
              <a:rPr sz="4300" b="0" spc="-19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4300" b="0" spc="-19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spc="-10" dirty="0">
                <a:solidFill>
                  <a:srgbClr val="404040"/>
                </a:solidFill>
                <a:latin typeface="Calibri Light"/>
                <a:cs typeface="Calibri Light"/>
              </a:rPr>
              <a:t>(ACEs)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67385" y="150876"/>
            <a:ext cx="9915525" cy="6049010"/>
            <a:chOff x="1167385" y="150876"/>
            <a:chExt cx="9915525" cy="6049010"/>
          </a:xfrm>
        </p:grpSpPr>
        <p:sp>
          <p:nvSpPr>
            <p:cNvPr id="6" name="object 6"/>
            <p:cNvSpPr/>
            <p:nvPr/>
          </p:nvSpPr>
          <p:spPr>
            <a:xfrm>
              <a:off x="1207007" y="4343400"/>
              <a:ext cx="9875520" cy="0"/>
            </a:xfrm>
            <a:custGeom>
              <a:avLst/>
              <a:gdLst/>
              <a:ahLst/>
              <a:cxnLst/>
              <a:rect l="l" t="t" r="r" b="b"/>
              <a:pathLst>
                <a:path w="9875520">
                  <a:moveTo>
                    <a:pt x="0" y="0"/>
                  </a:moveTo>
                  <a:lnTo>
                    <a:pt x="987552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7385" y="150876"/>
              <a:ext cx="9837418" cy="604875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9915" y="0"/>
            <a:ext cx="5972810" cy="6263640"/>
            <a:chOff x="89915" y="0"/>
            <a:chExt cx="5972810" cy="6263640"/>
          </a:xfrm>
        </p:grpSpPr>
        <p:sp>
          <p:nvSpPr>
            <p:cNvPr id="6" name="object 6"/>
            <p:cNvSpPr/>
            <p:nvPr/>
          </p:nvSpPr>
          <p:spPr>
            <a:xfrm>
              <a:off x="1207007" y="4343400"/>
              <a:ext cx="4855845" cy="0"/>
            </a:xfrm>
            <a:custGeom>
              <a:avLst/>
              <a:gdLst/>
              <a:ahLst/>
              <a:cxnLst/>
              <a:rect l="l" t="t" r="r" b="b"/>
              <a:pathLst>
                <a:path w="4855845">
                  <a:moveTo>
                    <a:pt x="0" y="0"/>
                  </a:moveTo>
                  <a:lnTo>
                    <a:pt x="4855464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" y="0"/>
              <a:ext cx="5972556" cy="62636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30053" y="1898755"/>
            <a:ext cx="3957954" cy="13843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54125" marR="5080" indent="-1242060">
              <a:lnSpc>
                <a:spcPts val="5410"/>
              </a:lnSpc>
              <a:spcBef>
                <a:spcPts val="75"/>
              </a:spcBef>
              <a:tabLst>
                <a:tab pos="2392680" algn="l"/>
              </a:tabLst>
            </a:pPr>
            <a:r>
              <a:rPr sz="4400" b="0" spc="-10" dirty="0">
                <a:solidFill>
                  <a:srgbClr val="252525"/>
                </a:solidFill>
                <a:latin typeface="Calibri Light"/>
                <a:cs typeface="Calibri Light"/>
              </a:rPr>
              <a:t>Protective</a:t>
            </a:r>
            <a:r>
              <a:rPr sz="4400" b="0" dirty="0">
                <a:solidFill>
                  <a:srgbClr val="252525"/>
                </a:solidFill>
                <a:latin typeface="Calibri Light"/>
                <a:cs typeface="Calibri Light"/>
              </a:rPr>
              <a:t>	</a:t>
            </a:r>
            <a:r>
              <a:rPr sz="44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Factors </a:t>
            </a:r>
            <a:r>
              <a:rPr sz="4400" b="0" spc="-10" dirty="0">
                <a:solidFill>
                  <a:srgbClr val="252525"/>
                </a:solidFill>
                <a:latin typeface="Calibri Light"/>
                <a:cs typeface="Calibri Light"/>
              </a:rPr>
              <a:t>Survey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148" y="611123"/>
            <a:ext cx="8493760" cy="5636260"/>
            <a:chOff x="422148" y="611123"/>
            <a:chExt cx="8493760" cy="5636260"/>
          </a:xfrm>
        </p:grpSpPr>
        <p:sp>
          <p:nvSpPr>
            <p:cNvPr id="3" name="object 3"/>
            <p:cNvSpPr/>
            <p:nvPr/>
          </p:nvSpPr>
          <p:spPr>
            <a:xfrm>
              <a:off x="1193292" y="1737359"/>
              <a:ext cx="7722234" cy="0"/>
            </a:xfrm>
            <a:custGeom>
              <a:avLst/>
              <a:gdLst/>
              <a:ahLst/>
              <a:cxnLst/>
              <a:rect l="l" t="t" r="r" b="b"/>
              <a:pathLst>
                <a:path w="7722234">
                  <a:moveTo>
                    <a:pt x="0" y="0"/>
                  </a:moveTo>
                  <a:lnTo>
                    <a:pt x="772210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" y="611123"/>
              <a:ext cx="8493252" cy="56357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95174" y="2962950"/>
            <a:ext cx="2406015" cy="200088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980"/>
              </a:spcBef>
            </a:pPr>
            <a:r>
              <a:rPr sz="4800" b="0" spc="-110" dirty="0">
                <a:solidFill>
                  <a:srgbClr val="404040"/>
                </a:solidFill>
                <a:latin typeface="Calibri Light"/>
                <a:cs typeface="Calibri Light"/>
              </a:rPr>
              <a:t>Protective </a:t>
            </a:r>
            <a:r>
              <a:rPr sz="4800" b="0" spc="-10" dirty="0">
                <a:solidFill>
                  <a:srgbClr val="404040"/>
                </a:solidFill>
                <a:latin typeface="Calibri Light"/>
                <a:cs typeface="Calibri Light"/>
              </a:rPr>
              <a:t>Factors Survey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51300" cy="6858000"/>
          </a:xfrm>
          <a:custGeom>
            <a:avLst/>
            <a:gdLst/>
            <a:ahLst/>
            <a:cxnLst/>
            <a:rect l="l" t="t" r="r" b="b"/>
            <a:pathLst>
              <a:path w="4051300" h="6858000">
                <a:moveTo>
                  <a:pt x="4050791" y="0"/>
                </a:moveTo>
                <a:lnTo>
                  <a:pt x="0" y="0"/>
                </a:lnTo>
                <a:lnTo>
                  <a:pt x="0" y="6858000"/>
                </a:lnTo>
                <a:lnTo>
                  <a:pt x="4050791" y="6858000"/>
                </a:lnTo>
                <a:lnTo>
                  <a:pt x="4050791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110" y="1908524"/>
            <a:ext cx="2125980" cy="19735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60"/>
              </a:spcBef>
            </a:pP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Positive Childhood </a:t>
            </a:r>
            <a:r>
              <a:rPr sz="3600" b="0" spc="-80" dirty="0">
                <a:solidFill>
                  <a:srgbClr val="FFFFFF"/>
                </a:solidFill>
                <a:latin typeface="Calibri Light"/>
                <a:cs typeface="Calibri Light"/>
              </a:rPr>
              <a:t>Experiences 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(PCE)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40123" y="0"/>
            <a:ext cx="64135" cy="6858000"/>
          </a:xfrm>
          <a:custGeom>
            <a:avLst/>
            <a:gdLst/>
            <a:ahLst/>
            <a:cxnLst/>
            <a:rect l="l" t="t" r="r" b="b"/>
            <a:pathLst>
              <a:path w="64135" h="6858000">
                <a:moveTo>
                  <a:pt x="64008" y="0"/>
                </a:moveTo>
                <a:lnTo>
                  <a:pt x="0" y="0"/>
                </a:lnTo>
                <a:lnTo>
                  <a:pt x="0" y="6858000"/>
                </a:lnTo>
                <a:lnTo>
                  <a:pt x="64008" y="6858000"/>
                </a:lnTo>
                <a:lnTo>
                  <a:pt x="64008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14898" y="281590"/>
            <a:ext cx="7501890" cy="20135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900" b="1" spc="-10" dirty="0">
                <a:solidFill>
                  <a:srgbClr val="404040"/>
                </a:solidFill>
                <a:latin typeface="Calibri"/>
                <a:cs typeface="Calibri"/>
              </a:rPr>
              <a:t>FAMILY</a:t>
            </a:r>
            <a:endParaRPr sz="1900">
              <a:latin typeface="Calibri"/>
              <a:cs typeface="Calibri"/>
            </a:endParaRPr>
          </a:p>
          <a:p>
            <a:pPr marL="104139" marR="5080" indent="-99695">
              <a:lnSpc>
                <a:spcPts val="2110"/>
              </a:lnSpc>
              <a:spcBef>
                <a:spcPts val="1365"/>
              </a:spcBef>
              <a:buSzPct val="95454"/>
              <a:buFont typeface="Arial"/>
              <a:buChar char="•"/>
              <a:tabLst>
                <a:tab pos="104139" algn="l"/>
                <a:tab pos="110489" algn="l"/>
              </a:tabLst>
            </a:pPr>
            <a:r>
              <a:rPr sz="2200" dirty="0">
                <a:solidFill>
                  <a:srgbClr val="E38312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Being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able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talk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openly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family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member</a:t>
            </a:r>
            <a:r>
              <a:rPr sz="2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family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about feelings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feel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heard,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accepted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supported.</a:t>
            </a:r>
            <a:endParaRPr sz="2200">
              <a:latin typeface="Calibri"/>
              <a:cs typeface="Calibri"/>
            </a:endParaRPr>
          </a:p>
          <a:p>
            <a:pPr marL="111125" indent="-106045">
              <a:lnSpc>
                <a:spcPct val="100000"/>
              </a:lnSpc>
              <a:spcBef>
                <a:spcPts val="894"/>
              </a:spcBef>
              <a:buClr>
                <a:srgbClr val="E38312"/>
              </a:buClr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Belief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family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stood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during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difficult</a:t>
            </a:r>
            <a:r>
              <a:rPr sz="2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times.</a:t>
            </a:r>
            <a:endParaRPr sz="2200">
              <a:latin typeface="Calibri"/>
              <a:cs typeface="Calibri"/>
            </a:endParaRPr>
          </a:p>
          <a:p>
            <a:pPr marL="111125" indent="-106045">
              <a:lnSpc>
                <a:spcPct val="100000"/>
              </a:lnSpc>
              <a:spcBef>
                <a:spcPts val="875"/>
              </a:spcBef>
              <a:buClr>
                <a:srgbClr val="E38312"/>
              </a:buClr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Feeling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safe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2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protected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adult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home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314898" y="3162429"/>
            <a:ext cx="7857490" cy="279019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200" b="1" spc="-10" dirty="0">
                <a:solidFill>
                  <a:srgbClr val="404040"/>
                </a:solidFill>
                <a:latin typeface="Calibri"/>
                <a:cs typeface="Calibri"/>
              </a:rPr>
              <a:t>PEERS/COMMUNITY</a:t>
            </a:r>
            <a:endParaRPr sz="2200">
              <a:latin typeface="Calibri"/>
              <a:cs typeface="Calibri"/>
            </a:endParaRPr>
          </a:p>
          <a:p>
            <a:pPr marL="111125" indent="-106045">
              <a:lnSpc>
                <a:spcPct val="100000"/>
              </a:lnSpc>
              <a:spcBef>
                <a:spcPts val="860"/>
              </a:spcBef>
              <a:buClr>
                <a:srgbClr val="E38312"/>
              </a:buClr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Feeling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supported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friends.</a:t>
            </a:r>
            <a:endParaRPr sz="2200">
              <a:latin typeface="Calibri"/>
              <a:cs typeface="Calibri"/>
            </a:endParaRPr>
          </a:p>
          <a:p>
            <a:pPr marL="103505" marR="5080" indent="-99060">
              <a:lnSpc>
                <a:spcPct val="80000"/>
              </a:lnSpc>
              <a:spcBef>
                <a:spcPts val="1405"/>
              </a:spcBef>
              <a:buSzPct val="95454"/>
              <a:buFont typeface="Arial"/>
              <a:buChar char="•"/>
              <a:tabLst>
                <a:tab pos="103505" algn="l"/>
                <a:tab pos="110489" algn="l"/>
              </a:tabLst>
            </a:pPr>
            <a:r>
              <a:rPr sz="2200" dirty="0">
                <a:solidFill>
                  <a:srgbClr val="E38312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Having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sense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belonging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connection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larger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group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who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“got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back”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(e.g.</a:t>
            </a:r>
            <a:r>
              <a:rPr sz="2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school,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church,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clubs,</a:t>
            </a:r>
            <a:r>
              <a:rPr sz="2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neighborhood,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etc.).</a:t>
            </a:r>
            <a:endParaRPr sz="2200">
              <a:latin typeface="Calibri"/>
              <a:cs typeface="Calibri"/>
            </a:endParaRPr>
          </a:p>
          <a:p>
            <a:pPr marL="111125" indent="-106045">
              <a:lnSpc>
                <a:spcPct val="100000"/>
              </a:lnSpc>
              <a:spcBef>
                <a:spcPts val="875"/>
              </a:spcBef>
              <a:buClr>
                <a:srgbClr val="E38312"/>
              </a:buClr>
              <a:buSzPct val="95454"/>
              <a:buFont typeface="Arial"/>
              <a:buChar char="•"/>
              <a:tabLst>
                <a:tab pos="111125" algn="l"/>
              </a:tabLst>
            </a:pP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Enjoyment</a:t>
            </a:r>
            <a:r>
              <a:rPr sz="2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participation</a:t>
            </a:r>
            <a:r>
              <a:rPr sz="2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2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traditions.</a:t>
            </a:r>
            <a:endParaRPr sz="2200">
              <a:latin typeface="Calibri"/>
              <a:cs typeface="Calibri"/>
            </a:endParaRPr>
          </a:p>
          <a:p>
            <a:pPr marL="104139" marR="220979" indent="-99695">
              <a:lnSpc>
                <a:spcPts val="2110"/>
              </a:lnSpc>
              <a:spcBef>
                <a:spcPts val="1375"/>
              </a:spcBef>
              <a:buSzPct val="95454"/>
              <a:buFont typeface="Arial"/>
              <a:buChar char="•"/>
              <a:tabLst>
                <a:tab pos="104139" algn="l"/>
                <a:tab pos="110489" algn="l"/>
              </a:tabLst>
            </a:pPr>
            <a:r>
              <a:rPr sz="2200" dirty="0">
                <a:solidFill>
                  <a:srgbClr val="E38312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Relationship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least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one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non-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parent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adult</a:t>
            </a:r>
            <a:r>
              <a:rPr sz="22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takes</a:t>
            </a:r>
            <a:r>
              <a:rPr sz="2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Calibri"/>
                <a:cs typeface="Calibri"/>
              </a:rPr>
              <a:t>genuine interest</a:t>
            </a:r>
            <a:r>
              <a:rPr sz="2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Calibri"/>
                <a:cs typeface="Calibri"/>
              </a:rPr>
              <a:t>you.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385" y="6203500"/>
            <a:ext cx="207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Baglivio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Wolff,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5864" y="173736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67200" y="1342644"/>
            <a:ext cx="3679190" cy="1219200"/>
            <a:chOff x="4267200" y="1342644"/>
            <a:chExt cx="3679190" cy="1219200"/>
          </a:xfrm>
        </p:grpSpPr>
        <p:sp>
          <p:nvSpPr>
            <p:cNvPr id="4" name="object 4"/>
            <p:cNvSpPr/>
            <p:nvPr/>
          </p:nvSpPr>
          <p:spPr>
            <a:xfrm>
              <a:off x="7924800" y="1737360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33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67200" y="1342644"/>
              <a:ext cx="3657600" cy="1219200"/>
            </a:xfrm>
            <a:custGeom>
              <a:avLst/>
              <a:gdLst/>
              <a:ahLst/>
              <a:cxnLst/>
              <a:rect l="l" t="t" r="r" b="b"/>
              <a:pathLst>
                <a:path w="3657600" h="1219200">
                  <a:moveTo>
                    <a:pt x="36576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3657600" y="12192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BF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5272" y="127632"/>
            <a:ext cx="6546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80" dirty="0">
                <a:solidFill>
                  <a:srgbClr val="000000"/>
                </a:solidFill>
                <a:latin typeface="Calibri Light"/>
                <a:cs typeface="Calibri Light"/>
              </a:rPr>
              <a:t>Building</a:t>
            </a:r>
            <a:r>
              <a:rPr sz="4800" b="0" spc="-1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800" b="0" spc="-85" dirty="0">
                <a:solidFill>
                  <a:srgbClr val="000000"/>
                </a:solidFill>
                <a:latin typeface="Calibri Light"/>
                <a:cs typeface="Calibri Light"/>
              </a:rPr>
              <a:t>Blocks</a:t>
            </a:r>
            <a:r>
              <a:rPr sz="4800" b="0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000000"/>
                </a:solidFill>
                <a:latin typeface="Calibri Light"/>
                <a:cs typeface="Calibri Light"/>
              </a:rPr>
              <a:t>of</a:t>
            </a:r>
            <a:r>
              <a:rPr sz="4800" b="0" spc="-14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800" b="0" spc="-80" dirty="0">
                <a:solidFill>
                  <a:srgbClr val="000000"/>
                </a:solidFill>
                <a:latin typeface="Calibri Light"/>
                <a:cs typeface="Calibri Light"/>
              </a:rPr>
              <a:t>Resiliency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4267200" y="1342644"/>
            <a:ext cx="3657600" cy="1219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sz="1800" b="1" dirty="0">
                <a:latin typeface="Century Gothic"/>
                <a:cs typeface="Century Gothic"/>
              </a:rPr>
              <a:t>WELL-</a:t>
            </a:r>
            <a:r>
              <a:rPr sz="1800" b="1" spc="-10" dirty="0">
                <a:latin typeface="Century Gothic"/>
                <a:cs typeface="Century Gothic"/>
              </a:rPr>
              <a:t>BEING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entury Gothic"/>
                <a:cs typeface="Century Gothic"/>
              </a:rPr>
              <a:t>“Quality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20" dirty="0">
                <a:latin typeface="Century Gothic"/>
                <a:cs typeface="Century Gothic"/>
              </a:rPr>
              <a:t>Life”</a:t>
            </a:r>
            <a:endParaRPr sz="1400">
              <a:latin typeface="Century Gothic"/>
              <a:cs typeface="Century Gothic"/>
            </a:endParaRPr>
          </a:p>
          <a:p>
            <a:pPr marL="8255" algn="ctr">
              <a:lnSpc>
                <a:spcPct val="100000"/>
              </a:lnSpc>
            </a:pPr>
            <a:r>
              <a:rPr sz="1400" dirty="0">
                <a:latin typeface="Century Gothic"/>
                <a:cs typeface="Century Gothic"/>
              </a:rPr>
              <a:t>Hope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Optimism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(Future’s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Orientation); </a:t>
            </a:r>
            <a:r>
              <a:rPr sz="1400" dirty="0">
                <a:latin typeface="Century Gothic"/>
                <a:cs typeface="Century Gothic"/>
              </a:rPr>
              <a:t>Sense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Meaning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Joy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3800" y="2612135"/>
            <a:ext cx="4572000" cy="1295400"/>
          </a:xfrm>
          <a:prstGeom prst="rect">
            <a:avLst/>
          </a:prstGeom>
          <a:solidFill>
            <a:srgbClr val="DFEBF1"/>
          </a:solidFill>
          <a:ln w="9525">
            <a:solidFill>
              <a:srgbClr val="00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sz="1800" b="1" spc="-10" dirty="0">
                <a:latin typeface="Century Gothic"/>
                <a:cs typeface="Century Gothic"/>
              </a:rPr>
              <a:t>MASTERY</a:t>
            </a:r>
            <a:endParaRPr sz="1800">
              <a:latin typeface="Century Gothic"/>
              <a:cs typeface="Century Gothic"/>
            </a:endParaRPr>
          </a:p>
          <a:p>
            <a:pPr marL="371475" marR="365760" algn="ctr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“What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Know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What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Do” </a:t>
            </a:r>
            <a:r>
              <a:rPr sz="1800" dirty="0">
                <a:latin typeface="Century Gothic"/>
                <a:cs typeface="Century Gothic"/>
              </a:rPr>
              <a:t>Competencies;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Self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Wisdom; </a:t>
            </a:r>
            <a:r>
              <a:rPr sz="1800" dirty="0">
                <a:latin typeface="Century Gothic"/>
                <a:cs typeface="Century Gothic"/>
              </a:rPr>
              <a:t>Courage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 </a:t>
            </a:r>
            <a:r>
              <a:rPr sz="1800" spc="-10" dirty="0">
                <a:latin typeface="Century Gothic"/>
                <a:cs typeface="Century Gothic"/>
              </a:rPr>
              <a:t>Confidence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6600" y="4003547"/>
            <a:ext cx="5410200" cy="1219200"/>
          </a:xfrm>
          <a:prstGeom prst="rect">
            <a:avLst/>
          </a:prstGeom>
          <a:solidFill>
            <a:srgbClr val="7DA9C9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89"/>
              </a:lnSpc>
            </a:pP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CONNECTIONS</a:t>
            </a:r>
            <a:endParaRPr sz="1600">
              <a:latin typeface="Century Gothic"/>
              <a:cs typeface="Century Gothic"/>
            </a:endParaRPr>
          </a:p>
          <a:p>
            <a:pPr marL="1073150" marR="1125855" indent="462915">
              <a:lnSpc>
                <a:spcPts val="1920"/>
              </a:lnSpc>
              <a:spcBef>
                <a:spcPts val="55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“How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Am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Connected”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Positive</a:t>
            </a:r>
            <a:r>
              <a:rPr sz="1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Connections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 &amp;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Supports;</a:t>
            </a:r>
            <a:endParaRPr sz="1600">
              <a:latin typeface="Century Gothic"/>
              <a:cs typeface="Century Gothic"/>
            </a:endParaRPr>
          </a:p>
          <a:p>
            <a:pPr marL="1214755" marR="868044" indent="-340360">
              <a:lnSpc>
                <a:spcPts val="1920"/>
              </a:lnSpc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Expectations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Maximize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Potential;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Contribution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Participation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1800" y="5321808"/>
            <a:ext cx="6019800" cy="990600"/>
          </a:xfrm>
          <a:prstGeom prst="rect">
            <a:avLst/>
          </a:prstGeom>
          <a:solidFill>
            <a:srgbClr val="40749B"/>
          </a:solidFill>
          <a:ln w="952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algn="ctr">
              <a:lnSpc>
                <a:spcPts val="2160"/>
              </a:lnSpc>
              <a:spcBef>
                <a:spcPts val="3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BASIC NEEDS</a:t>
            </a:r>
            <a:r>
              <a:rPr sz="18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&amp;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RESOURCES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192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“What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Need”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Basic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Needs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Resources;</a:t>
            </a:r>
            <a:r>
              <a:rPr sz="16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Validation;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Sanctuary;</a:t>
            </a:r>
            <a:r>
              <a:rPr sz="16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Justice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92000" y="457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73380" y="254508"/>
            <a:ext cx="10847070" cy="5935980"/>
            <a:chOff x="373380" y="254508"/>
            <a:chExt cx="10847070" cy="5935980"/>
          </a:xfrm>
        </p:grpSpPr>
        <p:sp>
          <p:nvSpPr>
            <p:cNvPr id="6" name="object 6"/>
            <p:cNvSpPr/>
            <p:nvPr/>
          </p:nvSpPr>
          <p:spPr>
            <a:xfrm>
              <a:off x="1193291" y="1737360"/>
              <a:ext cx="3868420" cy="0"/>
            </a:xfrm>
            <a:custGeom>
              <a:avLst/>
              <a:gdLst/>
              <a:ahLst/>
              <a:cxnLst/>
              <a:rect l="l" t="t" r="r" b="b"/>
              <a:pathLst>
                <a:path w="3868420">
                  <a:moveTo>
                    <a:pt x="0" y="0"/>
                  </a:moveTo>
                  <a:lnTo>
                    <a:pt x="386791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" y="254508"/>
              <a:ext cx="4786883" cy="5935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61203" y="451104"/>
              <a:ext cx="6151245" cy="1690370"/>
            </a:xfrm>
            <a:custGeom>
              <a:avLst/>
              <a:gdLst/>
              <a:ahLst/>
              <a:cxnLst/>
              <a:rect l="l" t="t" r="r" b="b"/>
              <a:pathLst>
                <a:path w="6151245" h="1690370">
                  <a:moveTo>
                    <a:pt x="0" y="0"/>
                  </a:moveTo>
                  <a:lnTo>
                    <a:pt x="6150863" y="0"/>
                  </a:lnTo>
                  <a:lnTo>
                    <a:pt x="6150863" y="1690116"/>
                  </a:lnTo>
                  <a:lnTo>
                    <a:pt x="0" y="1690116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25203" y="2942407"/>
            <a:ext cx="219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404040"/>
                </a:solidFill>
              </a:rPr>
              <a:t>Self</a:t>
            </a:r>
            <a:r>
              <a:rPr sz="4800" spc="-265" dirty="0">
                <a:solidFill>
                  <a:srgbClr val="404040"/>
                </a:solidFill>
              </a:rPr>
              <a:t> </a:t>
            </a:r>
            <a:r>
              <a:rPr sz="4800" spc="-45" dirty="0">
                <a:solidFill>
                  <a:srgbClr val="404040"/>
                </a:solidFill>
              </a:rPr>
              <a:t>Care</a:t>
            </a:r>
            <a:endParaRPr sz="4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0734" y="701856"/>
            <a:ext cx="219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404040"/>
                </a:solidFill>
              </a:rPr>
              <a:t>Self</a:t>
            </a:r>
            <a:r>
              <a:rPr sz="4800" spc="-265" dirty="0">
                <a:solidFill>
                  <a:srgbClr val="404040"/>
                </a:solidFill>
              </a:rPr>
              <a:t> </a:t>
            </a:r>
            <a:r>
              <a:rPr sz="4800" spc="-45" dirty="0">
                <a:solidFill>
                  <a:srgbClr val="404040"/>
                </a:solidFill>
              </a:rPr>
              <a:t>Care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6715" y="1888235"/>
            <a:ext cx="7117078" cy="40035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9217" y="2052522"/>
            <a:ext cx="3986529" cy="3464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89610">
              <a:lnSpc>
                <a:spcPct val="1482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eat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little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healthier? </a:t>
            </a: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exercise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little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more? </a:t>
            </a: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take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little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more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rest?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spiritual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connection?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435"/>
              </a:spcBef>
            </a:pP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parts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life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that </a:t>
            </a:r>
            <a:r>
              <a:rPr sz="2000" b="1" dirty="0">
                <a:latin typeface="Calibri"/>
                <a:cs typeface="Calibri"/>
              </a:rPr>
              <a:t>bring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joy?</a:t>
            </a:r>
            <a:endParaRPr sz="2000">
              <a:latin typeface="Calibri"/>
              <a:cs typeface="Calibri"/>
            </a:endParaRPr>
          </a:p>
          <a:p>
            <a:pPr marL="12700" marR="838835">
              <a:lnSpc>
                <a:spcPts val="3560"/>
              </a:lnSpc>
              <a:spcBef>
                <a:spcPts val="75"/>
              </a:spcBef>
            </a:pP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connect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others? </a:t>
            </a: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find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ways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laugh?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66</a:t>
            </a:fld>
            <a:endParaRPr spc="-2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11" y="108204"/>
            <a:ext cx="11694160" cy="4714240"/>
            <a:chOff x="210311" y="108204"/>
            <a:chExt cx="11694160" cy="4714240"/>
          </a:xfrm>
        </p:grpSpPr>
        <p:sp>
          <p:nvSpPr>
            <p:cNvPr id="3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1" y="108204"/>
              <a:ext cx="11693651" cy="471373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5063840"/>
            <a:ext cx="60267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Elinam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Dellor,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Ohio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University,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College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3"/>
              </a:rPr>
              <a:t>dellor.1@osu.edu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608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95"/>
              </a:spcBef>
            </a:pPr>
            <a:r>
              <a:rPr dirty="0"/>
              <a:t>Thank</a:t>
            </a:r>
            <a:r>
              <a:rPr spc="-105" dirty="0"/>
              <a:t> </a:t>
            </a:r>
            <a:r>
              <a:rPr spc="-20" dirty="0"/>
              <a:t>you!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Race</a:t>
            </a:r>
            <a:r>
              <a:rPr sz="4800" b="0" spc="-2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4800" b="0" spc="-18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10" dirty="0">
                <a:solidFill>
                  <a:srgbClr val="404040"/>
                </a:solidFill>
                <a:latin typeface="Calibri Light"/>
                <a:cs typeface="Calibri Light"/>
              </a:rPr>
              <a:t>Space</a:t>
            </a:r>
            <a:r>
              <a:rPr sz="4800" b="0" spc="-19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60" dirty="0">
                <a:solidFill>
                  <a:srgbClr val="404040"/>
                </a:solidFill>
                <a:latin typeface="Calibri Light"/>
                <a:cs typeface="Calibri Light"/>
              </a:rPr>
              <a:t>(</a:t>
            </a:r>
            <a:r>
              <a:rPr sz="2400" b="0" spc="-60" dirty="0">
                <a:solidFill>
                  <a:srgbClr val="404040"/>
                </a:solidFill>
                <a:latin typeface="Calibri Light"/>
                <a:cs typeface="Calibri Light"/>
              </a:rPr>
              <a:t>California</a:t>
            </a:r>
            <a:r>
              <a:rPr sz="2400" b="0" spc="-1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400" b="0" spc="-45" dirty="0">
                <a:solidFill>
                  <a:srgbClr val="404040"/>
                </a:solidFill>
                <a:latin typeface="Calibri Light"/>
                <a:cs typeface="Calibri Light"/>
              </a:rPr>
              <a:t>Endowment</a:t>
            </a:r>
            <a:r>
              <a:rPr sz="4800" b="0" spc="-45" dirty="0">
                <a:solidFill>
                  <a:srgbClr val="404040"/>
                </a:solidFill>
                <a:latin typeface="Calibri Light"/>
                <a:cs typeface="Calibri Light"/>
              </a:rPr>
              <a:t>)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76019" y="2284138"/>
            <a:ext cx="623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spc="-10" dirty="0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2"/>
              </a:rPr>
              <a:t>Video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2" y="138684"/>
            <a:ext cx="10003523" cy="59801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13467" y="1597710"/>
            <a:ext cx="600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48.4%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742628" y="2619781"/>
            <a:ext cx="205549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30.1%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21.5%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12189460" cy="457200"/>
            </a:xfrm>
            <a:custGeom>
              <a:avLst/>
              <a:gdLst/>
              <a:ahLst/>
              <a:cxnLst/>
              <a:rect l="l" t="t" r="r" b="b"/>
              <a:pathLst>
                <a:path w="12189460" h="457200">
                  <a:moveTo>
                    <a:pt x="12188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952" y="4572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89460" cy="64135"/>
            </a:xfrm>
            <a:custGeom>
              <a:avLst/>
              <a:gdLst/>
              <a:ahLst/>
              <a:cxnLst/>
              <a:rect l="l" t="t" r="r" b="b"/>
              <a:pathLst>
                <a:path w="12189460" h="64135">
                  <a:moveTo>
                    <a:pt x="12188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12188952" y="6400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85257" y="2318660"/>
            <a:ext cx="389255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z="4800" b="0" spc="-70" dirty="0">
                <a:solidFill>
                  <a:srgbClr val="404040"/>
                </a:solidFill>
                <a:latin typeface="Calibri Light"/>
                <a:cs typeface="Calibri Light"/>
              </a:rPr>
              <a:t>Additionally,</a:t>
            </a:r>
            <a:r>
              <a:rPr sz="4800" b="0" spc="-19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120" dirty="0">
                <a:solidFill>
                  <a:srgbClr val="404040"/>
                </a:solidFill>
                <a:latin typeface="Calibri Light"/>
                <a:cs typeface="Calibri Light"/>
              </a:rPr>
              <a:t>We </a:t>
            </a:r>
            <a:r>
              <a:rPr sz="4800" b="0" spc="-35" dirty="0">
                <a:solidFill>
                  <a:srgbClr val="404040"/>
                </a:solidFill>
                <a:latin typeface="Calibri Light"/>
                <a:cs typeface="Calibri Light"/>
              </a:rPr>
              <a:t>Know</a:t>
            </a:r>
            <a:r>
              <a:rPr sz="4800" b="0" spc="-2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800" b="0" spc="-20" dirty="0">
                <a:solidFill>
                  <a:srgbClr val="404040"/>
                </a:solidFill>
                <a:latin typeface="Calibri Light"/>
                <a:cs typeface="Calibri Light"/>
              </a:rPr>
              <a:t>That…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8232" y="1278636"/>
            <a:ext cx="2324100" cy="2322830"/>
          </a:xfrm>
          <a:custGeom>
            <a:avLst/>
            <a:gdLst/>
            <a:ahLst/>
            <a:cxnLst/>
            <a:rect l="l" t="t" r="r" b="b"/>
            <a:pathLst>
              <a:path w="2324100" h="2322829">
                <a:moveTo>
                  <a:pt x="1743075" y="0"/>
                </a:moveTo>
                <a:lnTo>
                  <a:pt x="581025" y="0"/>
                </a:lnTo>
                <a:lnTo>
                  <a:pt x="581025" y="1509674"/>
                </a:lnTo>
                <a:lnTo>
                  <a:pt x="0" y="1509674"/>
                </a:lnTo>
                <a:lnTo>
                  <a:pt x="1162050" y="2322576"/>
                </a:lnTo>
                <a:lnTo>
                  <a:pt x="2324100" y="1509674"/>
                </a:lnTo>
                <a:lnTo>
                  <a:pt x="1743075" y="1509674"/>
                </a:lnTo>
                <a:lnTo>
                  <a:pt x="1743075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16225" y="1855839"/>
            <a:ext cx="94615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39370" algn="just">
              <a:lnSpc>
                <a:spcPct val="91600"/>
              </a:lnSpc>
              <a:spcBef>
                <a:spcPts val="254"/>
              </a:spcBef>
            </a:pPr>
            <a:r>
              <a:rPr sz="1600" b="0" spc="-10" dirty="0">
                <a:solidFill>
                  <a:srgbClr val="FFFFFF"/>
                </a:solidFill>
                <a:latin typeface="Calibri"/>
                <a:cs typeface="Calibri"/>
              </a:rPr>
              <a:t>Childhood adversity</a:t>
            </a:r>
            <a:r>
              <a:rPr sz="1600"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b="0" spc="-10" dirty="0">
                <a:solidFill>
                  <a:srgbClr val="FFFFFF"/>
                </a:solidFill>
                <a:latin typeface="Calibri"/>
                <a:cs typeface="Calibri"/>
              </a:rPr>
              <a:t>common.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1271" y="138683"/>
            <a:ext cx="9966960" cy="5720080"/>
            <a:chOff x="271271" y="138683"/>
            <a:chExt cx="9966960" cy="5720080"/>
          </a:xfrm>
        </p:grpSpPr>
        <p:sp>
          <p:nvSpPr>
            <p:cNvPr id="9" name="object 9"/>
            <p:cNvSpPr/>
            <p:nvPr/>
          </p:nvSpPr>
          <p:spPr>
            <a:xfrm>
              <a:off x="7927010" y="3586453"/>
              <a:ext cx="2303145" cy="2264410"/>
            </a:xfrm>
            <a:custGeom>
              <a:avLst/>
              <a:gdLst/>
              <a:ahLst/>
              <a:cxnLst/>
              <a:rect l="l" t="t" r="r" b="b"/>
              <a:pathLst>
                <a:path w="2303145" h="2264410">
                  <a:moveTo>
                    <a:pt x="1285176" y="0"/>
                  </a:moveTo>
                  <a:lnTo>
                    <a:pt x="0" y="599503"/>
                  </a:lnTo>
                  <a:lnTo>
                    <a:pt x="123405" y="2012251"/>
                  </a:lnTo>
                  <a:lnTo>
                    <a:pt x="413842" y="1509191"/>
                  </a:lnTo>
                  <a:lnTo>
                    <a:pt x="1721815" y="2264346"/>
                  </a:lnTo>
                  <a:lnTo>
                    <a:pt x="2302700" y="1258214"/>
                  </a:lnTo>
                  <a:lnTo>
                    <a:pt x="994727" y="503059"/>
                  </a:lnTo>
                  <a:lnTo>
                    <a:pt x="1285176" y="0"/>
                  </a:lnTo>
                  <a:close/>
                </a:path>
              </a:pathLst>
            </a:custGeom>
            <a:solidFill>
              <a:srgbClr val="BC572C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27010" y="3586453"/>
              <a:ext cx="2303145" cy="2264410"/>
            </a:xfrm>
            <a:custGeom>
              <a:avLst/>
              <a:gdLst/>
              <a:ahLst/>
              <a:cxnLst/>
              <a:rect l="l" t="t" r="r" b="b"/>
              <a:pathLst>
                <a:path w="2303145" h="2264410">
                  <a:moveTo>
                    <a:pt x="1285176" y="0"/>
                  </a:moveTo>
                  <a:lnTo>
                    <a:pt x="994727" y="503059"/>
                  </a:lnTo>
                  <a:lnTo>
                    <a:pt x="2302700" y="1258214"/>
                  </a:lnTo>
                  <a:lnTo>
                    <a:pt x="1721815" y="2264346"/>
                  </a:lnTo>
                  <a:lnTo>
                    <a:pt x="413842" y="1509191"/>
                  </a:lnTo>
                  <a:lnTo>
                    <a:pt x="123405" y="2012251"/>
                  </a:lnTo>
                  <a:lnTo>
                    <a:pt x="0" y="599503"/>
                  </a:lnTo>
                  <a:lnTo>
                    <a:pt x="1285176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959" y="4190899"/>
              <a:ext cx="1659155" cy="14237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49967" y="3586457"/>
              <a:ext cx="2303145" cy="2264410"/>
            </a:xfrm>
            <a:custGeom>
              <a:avLst/>
              <a:gdLst/>
              <a:ahLst/>
              <a:cxnLst/>
              <a:rect l="l" t="t" r="r" b="b"/>
              <a:pathLst>
                <a:path w="2303145" h="2264410">
                  <a:moveTo>
                    <a:pt x="1017524" y="0"/>
                  </a:moveTo>
                  <a:lnTo>
                    <a:pt x="1307960" y="503059"/>
                  </a:lnTo>
                  <a:lnTo>
                    <a:pt x="0" y="1258214"/>
                  </a:lnTo>
                  <a:lnTo>
                    <a:pt x="580885" y="2264346"/>
                  </a:lnTo>
                  <a:lnTo>
                    <a:pt x="1888845" y="1509191"/>
                  </a:lnTo>
                  <a:lnTo>
                    <a:pt x="2179294" y="2012251"/>
                  </a:lnTo>
                  <a:lnTo>
                    <a:pt x="2302700" y="599503"/>
                  </a:lnTo>
                  <a:lnTo>
                    <a:pt x="1017524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9967" y="3586457"/>
              <a:ext cx="2303145" cy="2264410"/>
            </a:xfrm>
            <a:custGeom>
              <a:avLst/>
              <a:gdLst/>
              <a:ahLst/>
              <a:cxnLst/>
              <a:rect l="l" t="t" r="r" b="b"/>
              <a:pathLst>
                <a:path w="2303145" h="2264410">
                  <a:moveTo>
                    <a:pt x="2179294" y="2012251"/>
                  </a:moveTo>
                  <a:lnTo>
                    <a:pt x="1888845" y="1509191"/>
                  </a:lnTo>
                  <a:lnTo>
                    <a:pt x="580885" y="2264346"/>
                  </a:lnTo>
                  <a:lnTo>
                    <a:pt x="0" y="1258214"/>
                  </a:lnTo>
                  <a:lnTo>
                    <a:pt x="1307960" y="503059"/>
                  </a:lnTo>
                  <a:lnTo>
                    <a:pt x="1017524" y="0"/>
                  </a:lnTo>
                  <a:lnTo>
                    <a:pt x="2302700" y="599503"/>
                  </a:lnTo>
                  <a:lnTo>
                    <a:pt x="2179294" y="201225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7289" y="4208338"/>
              <a:ext cx="1644995" cy="13028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271" y="138683"/>
              <a:ext cx="6652258" cy="171449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296" y="92964"/>
            <a:ext cx="10697210" cy="6274435"/>
            <a:chOff x="463296" y="92964"/>
            <a:chExt cx="10697210" cy="6274435"/>
          </a:xfrm>
        </p:grpSpPr>
        <p:sp>
          <p:nvSpPr>
            <p:cNvPr id="3" name="object 3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6" y="92964"/>
              <a:ext cx="6412991" cy="62743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02756" y="2245287"/>
            <a:ext cx="3707765" cy="123825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065530" marR="5080" indent="-1053465">
              <a:lnSpc>
                <a:spcPts val="4390"/>
              </a:lnSpc>
              <a:spcBef>
                <a:spcPts val="880"/>
              </a:spcBef>
            </a:pPr>
            <a:r>
              <a:rPr sz="4300" b="0" spc="-8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4300" b="0" spc="-1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spc="-100" dirty="0">
                <a:solidFill>
                  <a:srgbClr val="404040"/>
                </a:solidFill>
                <a:latin typeface="Calibri Light"/>
                <a:cs typeface="Calibri Light"/>
              </a:rPr>
              <a:t>Expression</a:t>
            </a:r>
            <a:r>
              <a:rPr sz="4300" b="0" spc="-18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4300" b="0" spc="-25" dirty="0">
                <a:solidFill>
                  <a:srgbClr val="404040"/>
                </a:solidFill>
                <a:latin typeface="Calibri Light"/>
                <a:cs typeface="Calibri Light"/>
              </a:rPr>
              <a:t>of </a:t>
            </a:r>
            <a:r>
              <a:rPr sz="4300" b="0" spc="-10" dirty="0">
                <a:solidFill>
                  <a:srgbClr val="404040"/>
                </a:solidFill>
                <a:latin typeface="Calibri Light"/>
                <a:cs typeface="Calibri Light"/>
              </a:rPr>
              <a:t>Trauma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ts val="11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698493" y="5897190"/>
            <a:ext cx="1505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Marcellus,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1754</Words>
  <Application>Microsoft Office PowerPoint</Application>
  <PresentationFormat>Widescreen</PresentationFormat>
  <Paragraphs>485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Century Gothic</vt:lpstr>
      <vt:lpstr>Georgia</vt:lpstr>
      <vt:lpstr>Gill Sans MT</vt:lpstr>
      <vt:lpstr>Times New Roman</vt:lpstr>
      <vt:lpstr>Wingdings</vt:lpstr>
      <vt:lpstr>Office Theme</vt:lpstr>
      <vt:lpstr>Expanding the Scope of Adverse Childhood Experiences (ACEs): Implications for Service Delivery</vt:lpstr>
      <vt:lpstr>Who is in the room?</vt:lpstr>
      <vt:lpstr>PowerPoint Presentation</vt:lpstr>
      <vt:lpstr> ACEs  History/Background</vt:lpstr>
      <vt:lpstr>Measuring Adverse Childhood Experiences</vt:lpstr>
      <vt:lpstr>PowerPoint Presentation</vt:lpstr>
      <vt:lpstr>PowerPoint Presentation</vt:lpstr>
      <vt:lpstr>Childhood adversity is common.</vt:lpstr>
      <vt:lpstr>The Expression of Trauma</vt:lpstr>
      <vt:lpstr>ACEs SCORE AND HEALTH RISK</vt:lpstr>
      <vt:lpstr>Biopsychosocial Model</vt:lpstr>
      <vt:lpstr>Biopsychosocial Model</vt:lpstr>
      <vt:lpstr>Biopsychosocial Model</vt:lpstr>
      <vt:lpstr>Biopsychosocial Model</vt:lpstr>
      <vt:lpstr>PowerPoint Presentation</vt:lpstr>
      <vt:lpstr>PowerPoint Presentation</vt:lpstr>
      <vt:lpstr>Commonly Studied Biological Markers</vt:lpstr>
      <vt:lpstr>PowerPoint Presentation</vt:lpstr>
      <vt:lpstr>ACEs in Special Populations</vt:lpstr>
      <vt:lpstr>Distribution of ACEs, Felitti, 1998</vt:lpstr>
      <vt:lpstr>Distribution of ACEs Among Child Welfare Involved Families. Dellor et al. 2022</vt:lpstr>
      <vt:lpstr>PowerPoint Presentation</vt:lpstr>
      <vt:lpstr>PowerPoint Presentation</vt:lpstr>
      <vt:lpstr>PowerPoint Presentation</vt:lpstr>
      <vt:lpstr>Missing ACEs?</vt:lpstr>
      <vt:lpstr>Culturally and Ethically-Informed Measures</vt:lpstr>
      <vt:lpstr>The Philadelphia ACEs Survey (2012-13)</vt:lpstr>
      <vt:lpstr>The Philadelphia ACEs Survey (2012-13)</vt:lpstr>
      <vt:lpstr>The Philadelphia ACEs Survey (2012-13)</vt:lpstr>
      <vt:lpstr>The Philadelphia ACEs Survey (2012-13)</vt:lpstr>
      <vt:lpstr>The Philadelphia ACEs Survey (2012-13)</vt:lpstr>
      <vt:lpstr>Pediatric ACEs and Related Life Events Screener (PEARLS)</vt:lpstr>
      <vt:lpstr>Pediatric ACEs and Related Life Events Screener (PEARLS)</vt:lpstr>
      <vt:lpstr>PowerPoint Presentation</vt:lpstr>
      <vt:lpstr>PEARLS Results</vt:lpstr>
      <vt:lpstr>Perceptions of Racism in Children and Youth (PRaCY)</vt:lpstr>
      <vt:lpstr>Perceptions of Racism in Children and Youth (PRaCY)</vt:lpstr>
      <vt:lpstr>Perceptions of Racism in Children and Youth (PRaCY)</vt:lpstr>
      <vt:lpstr>PowerPoint Presentation</vt:lpstr>
      <vt:lpstr>PowerPoint Presentation</vt:lpstr>
      <vt:lpstr>PowerPoint Presentation</vt:lpstr>
      <vt:lpstr>Structural racism</vt:lpstr>
      <vt:lpstr>“If a neighborhood is to retain stability it is necessary that properties shall continue to be occupied by the same social and racial classes”</vt:lpstr>
      <vt:lpstr>PowerPoint Presentation</vt:lpstr>
      <vt:lpstr>PowerPoint Presentation</vt:lpstr>
      <vt:lpstr>PowerPoint Presentation</vt:lpstr>
      <vt:lpstr>PowerPoint Presentation</vt:lpstr>
      <vt:lpstr>Neighborhood Opportunity and Mortality Among Children and Adults, Slopen et al., 2023</vt:lpstr>
      <vt:lpstr>Neighborhood Opportunity and Mortality Among Children and Adults, Slopen et al., 2023</vt:lpstr>
      <vt:lpstr>PowerPoint Presentation</vt:lpstr>
      <vt:lpstr>Toward trauma-informed service systems</vt:lpstr>
      <vt:lpstr>PowerPoint Presentation</vt:lpstr>
      <vt:lpstr>Trauma informed service systems</vt:lpstr>
      <vt:lpstr>Trauma informed service system (cont)</vt:lpstr>
      <vt:lpstr>Barriers to routine screening</vt:lpstr>
      <vt:lpstr>Screening as a process</vt:lpstr>
      <vt:lpstr>PowerPoint Presentation</vt:lpstr>
      <vt:lpstr>PowerPoint Presentation</vt:lpstr>
      <vt:lpstr>PowerPoint Presentation</vt:lpstr>
      <vt:lpstr>PowerPoint Presentation</vt:lpstr>
      <vt:lpstr>Protective Factors Survey</vt:lpstr>
      <vt:lpstr>PowerPoint Presentation</vt:lpstr>
      <vt:lpstr>PowerPoint Presentation</vt:lpstr>
      <vt:lpstr>Building Blocks of Resiliency</vt:lpstr>
      <vt:lpstr>Self Care</vt:lpstr>
      <vt:lpstr>Self Care</vt:lpstr>
      <vt:lpstr>Thank you!</vt:lpstr>
      <vt:lpstr>Race and Space (California Endowment)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 PPT</dc:title>
  <dc:creator>Meshelemiah, Jacquelyn</dc:creator>
  <cp:lastModifiedBy>Corinne Cowan</cp:lastModifiedBy>
  <cp:revision>1</cp:revision>
  <dcterms:created xsi:type="dcterms:W3CDTF">2023-10-09T12:52:35Z</dcterms:created>
  <dcterms:modified xsi:type="dcterms:W3CDTF">2023-10-09T12:57:51Z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2023-10-08T00:00:00Z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2023-10-09T00:00:00Z</vt:filetime>
  </property>
  <property fmtid="{D5CDD505-2E9C-101B-9397-08002B2CF9AE}" pid="5" name="Producer">
    <vt:lpwstr>Adobe PDF Library 23.6.96</vt:lpwstr>
  </property>
</Properties>
</file>